
<file path=[Content_Types].xml><?xml version="1.0" encoding="utf-8"?>
<Types xmlns="http://schemas.openxmlformats.org/package/2006/content-types">
  <Default ContentType="application/x-fontdata" Extension="fntdata"/>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77.xml"/>
  <Override ContentType="application/vnd.openxmlformats-officedocument.presentationml.slide+xml" PartName="/ppt/slides/slide78.xml"/>
  <Override ContentType="application/vnd.openxmlformats-officedocument.presentationml.slide+xml" PartName="/ppt/slides/slide79.xml"/>
  <Override ContentType="application/vnd.openxmlformats-officedocument.presentationml.slide+xml" PartName="/ppt/slides/slide80.xml"/>
  <Override ContentType="application/vnd.openxmlformats-officedocument.presentationml.slide+xml" PartName="/ppt/slides/slide81.xml"/>
  <Override ContentType="application/vnd.openxmlformats-officedocument.presentationml.slide+xml" PartName="/ppt/slides/slide82.xml"/>
  <Override ContentType="application/vnd.openxmlformats-officedocument.presentationml.slide+xml" PartName="/ppt/slides/slide83.xml"/>
  <Override ContentType="application/vnd.openxmlformats-officedocument.presentationml.slide+xml" PartName="/ppt/slides/slide84.xml"/>
  <Override ContentType="application/vnd.openxmlformats-officedocument.presentationml.slide+xml" PartName="/ppt/slides/slide85.xml"/>
  <Override ContentType="application/vnd.openxmlformats-officedocument.presentationml.slide+xml" PartName="/ppt/slides/slide86.xml"/>
  <Override ContentType="application/vnd.openxmlformats-officedocument.presentationml.slide+xml" PartName="/ppt/slides/slide87.xml"/>
  <Override ContentType="application/vnd.openxmlformats-officedocument.presentationml.slide+xml" PartName="/ppt/slides/slide88.xml"/>
  <Override ContentType="application/vnd.openxmlformats-officedocument.presentationml.slide+xml" PartName="/ppt/slides/slide89.xml"/>
  <Override ContentType="application/vnd.openxmlformats-officedocument.presentationml.slide+xml" PartName="/ppt/slides/slide90.xml"/>
  <Override ContentType="application/vnd.openxmlformats-officedocument.presentationml.slide+xml" PartName="/ppt/slides/slide91.xml"/>
  <Override ContentType="application/vnd.openxmlformats-officedocument.presentationml.slide+xml" PartName="/ppt/slides/slide92.xml"/>
  <Override ContentType="application/vnd.openxmlformats-officedocument.presentationml.slide+xml" PartName="/ppt/slides/slide93.xml"/>
  <Override ContentType="application/vnd.openxmlformats-officedocument.presentationml.slide+xml" PartName="/ppt/slides/slide94.xml"/>
  <Override ContentType="application/vnd.openxmlformats-officedocument.presentationml.slide+xml" PartName="/ppt/slides/slide95.xml"/>
  <Override ContentType="application/vnd.openxmlformats-officedocument.presentationml.slide+xml" PartName="/ppt/slides/slide96.xml"/>
  <Override ContentType="application/vnd.openxmlformats-officedocument.presentationml.slide+xml" PartName="/ppt/slides/slide97.xml"/>
  <Override ContentType="application/vnd.openxmlformats-officedocument.presentationml.slide+xml" PartName="/ppt/slides/slide98.xml"/>
  <Override ContentType="application/vnd.openxmlformats-officedocument.presentationml.slide+xml" PartName="/ppt/slides/slide99.xml"/>
  <Override ContentType="application/vnd.openxmlformats-officedocument.presentationml.slide+xml" PartName="/ppt/slides/slide100.xml"/>
  <Override ContentType="application/vnd.openxmlformats-officedocument.presentationml.slide+xml" PartName="/ppt/slides/slide101.xml"/>
  <Override ContentType="application/vnd.openxmlformats-officedocument.presentationml.slide+xml" PartName="/ppt/slides/slide102.xml"/>
  <Override ContentType="application/vnd.openxmlformats-officedocument.presentationml.slide+xml" PartName="/ppt/slides/slide103.xml"/>
  <Override ContentType="application/vnd.openxmlformats-officedocument.presentationml.slide+xml" PartName="/ppt/slides/slide104.xml"/>
  <Override ContentType="application/vnd.openxmlformats-officedocument.presentationml.slide+xml" PartName="/ppt/slides/slide105.xml"/>
  <Override ContentType="application/vnd.openxmlformats-officedocument.presentationml.slide+xml" PartName="/ppt/slides/slide106.xml"/>
  <Override ContentType="application/vnd.openxmlformats-officedocument.presentationml.slide+xml" PartName="/ppt/slides/slide107.xml"/>
  <Override ContentType="application/vnd.openxmlformats-officedocument.presentationml.slide+xml" PartName="/ppt/slides/slide108.xml"/>
  <Override ContentType="application/vnd.openxmlformats-officedocument.presentationml.slide+xml" PartName="/ppt/slides/slide109.xml"/>
  <Override ContentType="application/vnd.openxmlformats-officedocument.presentationml.slide+xml" PartName="/ppt/slides/slide110.xml"/>
  <Override ContentType="application/vnd.openxmlformats-officedocument.presentationml.slide+xml" PartName="/ppt/slides/slide111.xml"/>
  <Override ContentType="application/vnd.openxmlformats-officedocument.presentationml.slide+xml" PartName="/ppt/slides/slide112.xml"/>
  <Override ContentType="application/vnd.openxmlformats-officedocument.presentationml.slide+xml" PartName="/ppt/slides/slide113.xml"/>
  <Override ContentType="application/vnd.openxmlformats-officedocument.presentationml.slide+xml" PartName="/ppt/slides/slide114.xml"/>
  <Override ContentType="application/vnd.openxmlformats-officedocument.presentationml.slide+xml" PartName="/ppt/slides/slide115.xml"/>
  <Override ContentType="application/vnd.openxmlformats-officedocument.presentationml.slide+xml" PartName="/ppt/slides/slide116.xml"/>
  <Override ContentType="application/vnd.openxmlformats-officedocument.presentationml.slide+xml" PartName="/ppt/slides/slide117.xml"/>
  <Override ContentType="application/vnd.openxmlformats-officedocument.presentationml.slide+xml" PartName="/ppt/slides/slide118.xml"/>
  <Override ContentType="application/vnd.openxmlformats-officedocument.presentationml.slide+xml" PartName="/ppt/slides/slide119.xml"/>
  <Override ContentType="application/vnd.openxmlformats-officedocument.presentationml.slide+xml" PartName="/ppt/slides/slide120.xml"/>
  <Override ContentType="application/vnd.openxmlformats-officedocument.presentationml.slide+xml" PartName="/ppt/slides/slide121.xml"/>
  <Override ContentType="application/vnd.openxmlformats-officedocument.presentationml.slide+xml" PartName="/ppt/slides/slide122.xml"/>
  <Override ContentType="application/vnd.openxmlformats-officedocument.presentationml.slide+xml" PartName="/ppt/slides/slide123.xml"/>
  <Override ContentType="application/vnd.openxmlformats-officedocument.presentationml.slide+xml" PartName="/ppt/slides/slide124.xml"/>
  <Override ContentType="application/vnd.openxmlformats-officedocument.presentationml.slide+xml" PartName="/ppt/slides/slide125.xml"/>
  <Override ContentType="application/vnd.openxmlformats-officedocument.presentationml.slide+xml" PartName="/ppt/slides/slide126.xml"/>
  <Override ContentType="application/vnd.openxmlformats-officedocument.presentationml.slide+xml" PartName="/ppt/slides/slide127.xml"/>
  <Override ContentType="application/vnd.openxmlformats-officedocument.presentationml.slide+xml" PartName="/ppt/slides/slide128.xml"/>
  <Override ContentType="application/vnd.openxmlformats-officedocument.presentationml.slide+xml" PartName="/ppt/slides/slide129.xml"/>
  <Override ContentType="application/vnd.openxmlformats-officedocument.presentationml.slide+xml" PartName="/ppt/slides/slide130.xml"/>
  <Override ContentType="application/vnd.openxmlformats-officedocument.presentationml.slide+xml" PartName="/ppt/slides/slide131.xml"/>
  <Override ContentType="application/vnd.openxmlformats-officedocument.presentationml.slide+xml" PartName="/ppt/slides/slide132.xml"/>
  <Override ContentType="application/vnd.openxmlformats-officedocument.presentationml.slide+xml" PartName="/ppt/slides/slide133.xml"/>
  <Override ContentType="application/vnd.openxmlformats-officedocument.presentationml.slide+xml" PartName="/ppt/slides/slide134.xml"/>
  <Override ContentType="application/vnd.openxmlformats-officedocument.presentationml.slide+xml" PartName="/ppt/slides/slide135.xml"/>
  <Override ContentType="application/vnd.openxmlformats-officedocument.presentationml.slide+xml" PartName="/ppt/slides/slide136.xml"/>
  <Override ContentType="application/vnd.openxmlformats-officedocument.presentationml.slide+xml" PartName="/ppt/slides/slide137.xml"/>
  <Override ContentType="application/vnd.openxmlformats-officedocument.presentationml.slide+xml" PartName="/ppt/slides/slide138.xml"/>
  <Override ContentType="application/vnd.openxmlformats-officedocument.presentationml.slide+xml" PartName="/ppt/slides/slide139.xml"/>
  <Override ContentType="application/vnd.openxmlformats-officedocument.presentationml.slide+xml" PartName="/ppt/slides/slide140.xml"/>
  <Override ContentType="application/vnd.openxmlformats-officedocument.presentationml.slide+xml" PartName="/ppt/slides/slide141.xml"/>
  <Override ContentType="application/vnd.openxmlformats-officedocument.presentationml.slide+xml" PartName="/ppt/slides/slide142.xml"/>
  <Override ContentType="application/vnd.openxmlformats-officedocument.presentationml.slide+xml" PartName="/ppt/slides/slide143.xml"/>
  <Override ContentType="application/vnd.openxmlformats-officedocument.presentationml.slide+xml" PartName="/ppt/slides/slide144.xml"/>
  <Override ContentType="application/vnd.openxmlformats-officedocument.presentationml.slide+xml" PartName="/ppt/slides/slide145.xml"/>
  <Override ContentType="application/vnd.openxmlformats-officedocument.presentationml.slide+xml" PartName="/ppt/slides/slide146.xml"/>
  <Override ContentType="application/vnd.openxmlformats-officedocument.presentationml.slide+xml" PartName="/ppt/slides/slide147.xml"/>
  <Override ContentType="application/vnd.openxmlformats-officedocument.presentationml.slide+xml" PartName="/ppt/slides/slide148.xml"/>
  <Override ContentType="application/vnd.openxmlformats-officedocument.presentationml.slide+xml" PartName="/ppt/slides/slide149.xml"/>
  <Override ContentType="application/vnd.openxmlformats-officedocument.presentationml.slide+xml" PartName="/ppt/slides/slide150.xml"/>
  <Override ContentType="application/vnd.openxmlformats-officedocument.presentationml.slide+xml" PartName="/ppt/slides/slide151.xml"/>
  <Override ContentType="application/vnd.openxmlformats-officedocument.presentationml.slide+xml" PartName="/ppt/slides/slide152.xml"/>
  <Override ContentType="application/vnd.openxmlformats-officedocument.presentationml.slide+xml" PartName="/ppt/slides/slide153.xml"/>
  <Override ContentType="application/vnd.openxmlformats-officedocument.presentationml.slide+xml" PartName="/ppt/slides/slide154.xml"/>
  <Override ContentType="application/vnd.openxmlformats-officedocument.presentationml.slide+xml" PartName="/ppt/slides/slide155.xml"/>
  <Override ContentType="application/vnd.openxmlformats-officedocument.presentationml.slide+xml" PartName="/ppt/slides/slide156.xml"/>
  <Override ContentType="application/vnd.openxmlformats-officedocument.presentationml.slide+xml" PartName="/ppt/slides/slide157.xml"/>
  <Override ContentType="application/vnd.openxmlformats-officedocument.presentationml.slide+xml" PartName="/ppt/slides/slide158.xml"/>
  <Override ContentType="application/vnd.openxmlformats-officedocument.presentationml.slide+xml" PartName="/ppt/slides/slide159.xml"/>
  <Override ContentType="application/vnd.openxmlformats-officedocument.presentationml.slide+xml" PartName="/ppt/slides/slide160.xml"/>
  <Override ContentType="application/vnd.openxmlformats-officedocument.presentationml.slide+xml" PartName="/ppt/slides/slide161.xml"/>
  <Override ContentType="application/vnd.openxmlformats-officedocument.presentationml.slide+xml" PartName="/ppt/slides/slide162.xml"/>
  <Override ContentType="application/vnd.openxmlformats-officedocument.presentationml.slide+xml" PartName="/ppt/slides/slide163.xml"/>
  <Override ContentType="application/vnd.openxmlformats-officedocument.presentationml.slide+xml" PartName="/ppt/slides/slide164.xml"/>
  <Override ContentType="application/vnd.openxmlformats-officedocument.presentationml.slide+xml" PartName="/ppt/slides/slide165.xml"/>
  <Override ContentType="application/vnd.openxmlformats-officedocument.presentationml.slide+xml" PartName="/ppt/slides/slide166.xml"/>
  <Override ContentType="application/vnd.openxmlformats-officedocument.presentationml.slide+xml" PartName="/ppt/slides/slide167.xml"/>
  <Override ContentType="application/vnd.openxmlformats-officedocument.presentationml.slide+xml" PartName="/ppt/slides/slide168.xml"/>
  <Override ContentType="application/vnd.openxmlformats-officedocument.presentationml.slide+xml" PartName="/ppt/slides/slide169.xml"/>
  <Override ContentType="application/vnd.openxmlformats-officedocument.presentationml.slide+xml" PartName="/ppt/slides/slide17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 id="380" r:id="rId130"/>
    <p:sldId id="381" r:id="rId131"/>
    <p:sldId id="382" r:id="rId132"/>
    <p:sldId id="383" r:id="rId133"/>
    <p:sldId id="384" r:id="rId134"/>
    <p:sldId id="385" r:id="rId135"/>
    <p:sldId id="386" r:id="rId136"/>
    <p:sldId id="387" r:id="rId137"/>
    <p:sldId id="388" r:id="rId138"/>
    <p:sldId id="389" r:id="rId139"/>
    <p:sldId id="390" r:id="rId140"/>
    <p:sldId id="391" r:id="rId141"/>
    <p:sldId id="392" r:id="rId142"/>
    <p:sldId id="393" r:id="rId143"/>
    <p:sldId id="394" r:id="rId144"/>
    <p:sldId id="395" r:id="rId145"/>
    <p:sldId id="396" r:id="rId146"/>
    <p:sldId id="397" r:id="rId147"/>
    <p:sldId id="398" r:id="rId148"/>
    <p:sldId id="399" r:id="rId149"/>
    <p:sldId id="400" r:id="rId150"/>
    <p:sldId id="401" r:id="rId151"/>
    <p:sldId id="402" r:id="rId152"/>
    <p:sldId id="403" r:id="rId153"/>
    <p:sldId id="404" r:id="rId154"/>
    <p:sldId id="405" r:id="rId155"/>
    <p:sldId id="406" r:id="rId156"/>
    <p:sldId id="407" r:id="rId157"/>
    <p:sldId id="408" r:id="rId158"/>
    <p:sldId id="409" r:id="rId159"/>
    <p:sldId id="410" r:id="rId160"/>
    <p:sldId id="411" r:id="rId161"/>
    <p:sldId id="412" r:id="rId162"/>
    <p:sldId id="413" r:id="rId163"/>
    <p:sldId id="414" r:id="rId164"/>
    <p:sldId id="415" r:id="rId165"/>
    <p:sldId id="416" r:id="rId166"/>
    <p:sldId id="417" r:id="rId167"/>
    <p:sldId id="418" r:id="rId168"/>
    <p:sldId id="419" r:id="rId169"/>
    <p:sldId id="420" r:id="rId170"/>
    <p:sldId id="421" r:id="rId171"/>
    <p:sldId id="422" r:id="rId172"/>
    <p:sldId id="423" r:id="rId173"/>
    <p:sldId id="424" r:id="rId174"/>
    <p:sldId id="425" r:id="rId175"/>
  </p:sldIdLst>
  <p:sldSz cx="18288000" cy="10287000"/>
  <p:notesSz cx="6858000" cy="9144000"/>
  <p:embeddedFontLst>
    <p:embeddedFont>
      <p:font typeface="Open Sans Bold" charset="1" panose="00000000000000000000"/>
      <p:regular r:id="rId176"/>
    </p:embeddedFont>
    <p:embeddedFont>
      <p:font typeface="Arimo" charset="1" panose="020B0604020202020204"/>
      <p:regular r:id="rId177"/>
    </p:embeddedFont>
    <p:embeddedFont>
      <p:font typeface="TT Rounds Condensed" charset="1" panose="02000506030000020003"/>
      <p:regular r:id="rId178"/>
    </p:embeddedFont>
    <p:embeddedFont>
      <p:font typeface="Arimo Bold" charset="1" panose="020B0704020202020204"/>
      <p:regular r:id="rId179"/>
    </p:embeddedFont>
    <p:embeddedFont>
      <p:font typeface="TT Rounds Condensed Bold" charset="1" panose="02000806030000020003"/>
      <p:regular r:id="rId180"/>
    </p:embeddedFont>
    <p:embeddedFont>
      <p:font typeface="TT Rounds Condensed Italics" charset="1" panose="02000506030000090003"/>
      <p:regular r:id="rId181"/>
    </p:embeddedFont>
    <p:embeddedFont>
      <p:font typeface="Open Sans Bold Italics" charset="1" panose="00000000000000000000"/>
      <p:regular r:id="rId182"/>
    </p:embeddedFont>
    <p:embeddedFont>
      <p:font typeface="Posterama" charset="1" panose="020B0504020200020000"/>
      <p:regular r:id="rId183"/>
    </p:embeddedFont>
    <p:embeddedFont>
      <p:font typeface="Roboto" charset="1" panose="02000000000000000000"/>
      <p:regular r:id="rId184"/>
    </p:embeddedFont>
    <p:embeddedFont>
      <p:font typeface="Arimo Bold Italics" charset="1" panose="020B0704020202090204"/>
      <p:regular r:id="rId185"/>
    </p:embeddedFont>
    <p:embeddedFont>
      <p:font typeface="Arimo Italics" charset="1" panose="020B0604020202090204"/>
      <p:regular r:id="rId186"/>
    </p:embeddedFont>
    <p:embeddedFont>
      <p:font typeface="Times New Roman" charset="1" panose="02030502070405020303"/>
      <p:regular r:id="rId187"/>
    </p:embeddedFont>
    <p:embeddedFont>
      <p:font typeface="Nanum Square" charset="1" panose="020B0600000101010101"/>
      <p:regular r:id="rId188"/>
    </p:embeddedFont>
    <p:embeddedFont>
      <p:font typeface="Montserrat Bold" charset="1" panose="00000800000000000000"/>
      <p:regular r:id="rId189"/>
    </p:embeddedFont>
    <p:embeddedFont>
      <p:font typeface="DM Sans Bold" charset="1" panose="00000000000000000000"/>
      <p:regular r:id="rId190"/>
    </p:embeddedFont>
    <p:embeddedFont>
      <p:font typeface="Helvetica" charset="1" panose="020B0504020202020204"/>
      <p:regular r:id="rId191"/>
    </p:embeddedFont>
    <p:embeddedFont>
      <p:font typeface="Helvetica Bold" charset="1" panose="020B0704020202030204"/>
      <p:regular r:id="rId192"/>
    </p:embeddedFont>
    <p:embeddedFont>
      <p:font typeface="Nanum Square Bold" charset="1" panose="020B0600000101010101"/>
      <p:regular r:id="rId19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00" Target="slides/slide95.xml" Type="http://schemas.openxmlformats.org/officeDocument/2006/relationships/slide"/><Relationship Id="rId101" Target="slides/slide96.xml" Type="http://schemas.openxmlformats.org/officeDocument/2006/relationships/slide"/><Relationship Id="rId102" Target="slides/slide97.xml" Type="http://schemas.openxmlformats.org/officeDocument/2006/relationships/slide"/><Relationship Id="rId103" Target="slides/slide98.xml" Type="http://schemas.openxmlformats.org/officeDocument/2006/relationships/slide"/><Relationship Id="rId104" Target="slides/slide99.xml" Type="http://schemas.openxmlformats.org/officeDocument/2006/relationships/slide"/><Relationship Id="rId105" Target="slides/slide100.xml" Type="http://schemas.openxmlformats.org/officeDocument/2006/relationships/slide"/><Relationship Id="rId106" Target="slides/slide101.xml" Type="http://schemas.openxmlformats.org/officeDocument/2006/relationships/slide"/><Relationship Id="rId107" Target="slides/slide102.xml" Type="http://schemas.openxmlformats.org/officeDocument/2006/relationships/slide"/><Relationship Id="rId108" Target="slides/slide103.xml" Type="http://schemas.openxmlformats.org/officeDocument/2006/relationships/slide"/><Relationship Id="rId109" Target="slides/slide104.xml" Type="http://schemas.openxmlformats.org/officeDocument/2006/relationships/slide"/><Relationship Id="rId11" Target="slides/slide6.xml" Type="http://schemas.openxmlformats.org/officeDocument/2006/relationships/slide"/><Relationship Id="rId110" Target="slides/slide105.xml" Type="http://schemas.openxmlformats.org/officeDocument/2006/relationships/slide"/><Relationship Id="rId111" Target="slides/slide106.xml" Type="http://schemas.openxmlformats.org/officeDocument/2006/relationships/slide"/><Relationship Id="rId112" Target="slides/slide107.xml" Type="http://schemas.openxmlformats.org/officeDocument/2006/relationships/slide"/><Relationship Id="rId113" Target="slides/slide108.xml" Type="http://schemas.openxmlformats.org/officeDocument/2006/relationships/slide"/><Relationship Id="rId114" Target="slides/slide109.xml" Type="http://schemas.openxmlformats.org/officeDocument/2006/relationships/slide"/><Relationship Id="rId115" Target="slides/slide110.xml" Type="http://schemas.openxmlformats.org/officeDocument/2006/relationships/slide"/><Relationship Id="rId116" Target="slides/slide111.xml" Type="http://schemas.openxmlformats.org/officeDocument/2006/relationships/slide"/><Relationship Id="rId117" Target="slides/slide112.xml" Type="http://schemas.openxmlformats.org/officeDocument/2006/relationships/slide"/><Relationship Id="rId118" Target="slides/slide113.xml" Type="http://schemas.openxmlformats.org/officeDocument/2006/relationships/slide"/><Relationship Id="rId119" Target="slides/slide114.xml" Type="http://schemas.openxmlformats.org/officeDocument/2006/relationships/slide"/><Relationship Id="rId12" Target="slides/slide7.xml" Type="http://schemas.openxmlformats.org/officeDocument/2006/relationships/slide"/><Relationship Id="rId120" Target="slides/slide115.xml" Type="http://schemas.openxmlformats.org/officeDocument/2006/relationships/slide"/><Relationship Id="rId121" Target="slides/slide116.xml" Type="http://schemas.openxmlformats.org/officeDocument/2006/relationships/slide"/><Relationship Id="rId122" Target="slides/slide117.xml" Type="http://schemas.openxmlformats.org/officeDocument/2006/relationships/slide"/><Relationship Id="rId123" Target="slides/slide118.xml" Type="http://schemas.openxmlformats.org/officeDocument/2006/relationships/slide"/><Relationship Id="rId124" Target="slides/slide119.xml" Type="http://schemas.openxmlformats.org/officeDocument/2006/relationships/slide"/><Relationship Id="rId125" Target="slides/slide120.xml" Type="http://schemas.openxmlformats.org/officeDocument/2006/relationships/slide"/><Relationship Id="rId126" Target="slides/slide121.xml" Type="http://schemas.openxmlformats.org/officeDocument/2006/relationships/slide"/><Relationship Id="rId127" Target="slides/slide122.xml" Type="http://schemas.openxmlformats.org/officeDocument/2006/relationships/slide"/><Relationship Id="rId128" Target="slides/slide123.xml" Type="http://schemas.openxmlformats.org/officeDocument/2006/relationships/slide"/><Relationship Id="rId129" Target="slides/slide124.xml" Type="http://schemas.openxmlformats.org/officeDocument/2006/relationships/slide"/><Relationship Id="rId13" Target="slides/slide8.xml" Type="http://schemas.openxmlformats.org/officeDocument/2006/relationships/slide"/><Relationship Id="rId130" Target="slides/slide125.xml" Type="http://schemas.openxmlformats.org/officeDocument/2006/relationships/slide"/><Relationship Id="rId131" Target="slides/slide126.xml" Type="http://schemas.openxmlformats.org/officeDocument/2006/relationships/slide"/><Relationship Id="rId132" Target="slides/slide127.xml" Type="http://schemas.openxmlformats.org/officeDocument/2006/relationships/slide"/><Relationship Id="rId133" Target="slides/slide128.xml" Type="http://schemas.openxmlformats.org/officeDocument/2006/relationships/slide"/><Relationship Id="rId134" Target="slides/slide129.xml" Type="http://schemas.openxmlformats.org/officeDocument/2006/relationships/slide"/><Relationship Id="rId135" Target="slides/slide130.xml" Type="http://schemas.openxmlformats.org/officeDocument/2006/relationships/slide"/><Relationship Id="rId136" Target="slides/slide131.xml" Type="http://schemas.openxmlformats.org/officeDocument/2006/relationships/slide"/><Relationship Id="rId137" Target="slides/slide132.xml" Type="http://schemas.openxmlformats.org/officeDocument/2006/relationships/slide"/><Relationship Id="rId138" Target="slides/slide133.xml" Type="http://schemas.openxmlformats.org/officeDocument/2006/relationships/slide"/><Relationship Id="rId139" Target="slides/slide134.xml" Type="http://schemas.openxmlformats.org/officeDocument/2006/relationships/slide"/><Relationship Id="rId14" Target="slides/slide9.xml" Type="http://schemas.openxmlformats.org/officeDocument/2006/relationships/slide"/><Relationship Id="rId140" Target="slides/slide135.xml" Type="http://schemas.openxmlformats.org/officeDocument/2006/relationships/slide"/><Relationship Id="rId141" Target="slides/slide136.xml" Type="http://schemas.openxmlformats.org/officeDocument/2006/relationships/slide"/><Relationship Id="rId142" Target="slides/slide137.xml" Type="http://schemas.openxmlformats.org/officeDocument/2006/relationships/slide"/><Relationship Id="rId143" Target="slides/slide138.xml" Type="http://schemas.openxmlformats.org/officeDocument/2006/relationships/slide"/><Relationship Id="rId144" Target="slides/slide139.xml" Type="http://schemas.openxmlformats.org/officeDocument/2006/relationships/slide"/><Relationship Id="rId145" Target="slides/slide140.xml" Type="http://schemas.openxmlformats.org/officeDocument/2006/relationships/slide"/><Relationship Id="rId146" Target="slides/slide141.xml" Type="http://schemas.openxmlformats.org/officeDocument/2006/relationships/slide"/><Relationship Id="rId147" Target="slides/slide142.xml" Type="http://schemas.openxmlformats.org/officeDocument/2006/relationships/slide"/><Relationship Id="rId148" Target="slides/slide143.xml" Type="http://schemas.openxmlformats.org/officeDocument/2006/relationships/slide"/><Relationship Id="rId149" Target="slides/slide144.xml" Type="http://schemas.openxmlformats.org/officeDocument/2006/relationships/slide"/><Relationship Id="rId15" Target="slides/slide10.xml" Type="http://schemas.openxmlformats.org/officeDocument/2006/relationships/slide"/><Relationship Id="rId150" Target="slides/slide145.xml" Type="http://schemas.openxmlformats.org/officeDocument/2006/relationships/slide"/><Relationship Id="rId151" Target="slides/slide146.xml" Type="http://schemas.openxmlformats.org/officeDocument/2006/relationships/slide"/><Relationship Id="rId152" Target="slides/slide147.xml" Type="http://schemas.openxmlformats.org/officeDocument/2006/relationships/slide"/><Relationship Id="rId153" Target="slides/slide148.xml" Type="http://schemas.openxmlformats.org/officeDocument/2006/relationships/slide"/><Relationship Id="rId154" Target="slides/slide149.xml" Type="http://schemas.openxmlformats.org/officeDocument/2006/relationships/slide"/><Relationship Id="rId155" Target="slides/slide150.xml" Type="http://schemas.openxmlformats.org/officeDocument/2006/relationships/slide"/><Relationship Id="rId156" Target="slides/slide151.xml" Type="http://schemas.openxmlformats.org/officeDocument/2006/relationships/slide"/><Relationship Id="rId157" Target="slides/slide152.xml" Type="http://schemas.openxmlformats.org/officeDocument/2006/relationships/slide"/><Relationship Id="rId158" Target="slides/slide153.xml" Type="http://schemas.openxmlformats.org/officeDocument/2006/relationships/slide"/><Relationship Id="rId159" Target="slides/slide154.xml" Type="http://schemas.openxmlformats.org/officeDocument/2006/relationships/slide"/><Relationship Id="rId16" Target="slides/slide11.xml" Type="http://schemas.openxmlformats.org/officeDocument/2006/relationships/slide"/><Relationship Id="rId160" Target="slides/slide155.xml" Type="http://schemas.openxmlformats.org/officeDocument/2006/relationships/slide"/><Relationship Id="rId161" Target="slides/slide156.xml" Type="http://schemas.openxmlformats.org/officeDocument/2006/relationships/slide"/><Relationship Id="rId162" Target="slides/slide157.xml" Type="http://schemas.openxmlformats.org/officeDocument/2006/relationships/slide"/><Relationship Id="rId163" Target="slides/slide158.xml" Type="http://schemas.openxmlformats.org/officeDocument/2006/relationships/slide"/><Relationship Id="rId164" Target="slides/slide159.xml" Type="http://schemas.openxmlformats.org/officeDocument/2006/relationships/slide"/><Relationship Id="rId165" Target="slides/slide160.xml" Type="http://schemas.openxmlformats.org/officeDocument/2006/relationships/slide"/><Relationship Id="rId166" Target="slides/slide161.xml" Type="http://schemas.openxmlformats.org/officeDocument/2006/relationships/slide"/><Relationship Id="rId167" Target="slides/slide162.xml" Type="http://schemas.openxmlformats.org/officeDocument/2006/relationships/slide"/><Relationship Id="rId168" Target="slides/slide163.xml" Type="http://schemas.openxmlformats.org/officeDocument/2006/relationships/slide"/><Relationship Id="rId169" Target="slides/slide164.xml" Type="http://schemas.openxmlformats.org/officeDocument/2006/relationships/slide"/><Relationship Id="rId17" Target="slides/slide12.xml" Type="http://schemas.openxmlformats.org/officeDocument/2006/relationships/slide"/><Relationship Id="rId170" Target="slides/slide165.xml" Type="http://schemas.openxmlformats.org/officeDocument/2006/relationships/slide"/><Relationship Id="rId171" Target="slides/slide166.xml" Type="http://schemas.openxmlformats.org/officeDocument/2006/relationships/slide"/><Relationship Id="rId172" Target="slides/slide167.xml" Type="http://schemas.openxmlformats.org/officeDocument/2006/relationships/slide"/><Relationship Id="rId173" Target="slides/slide168.xml" Type="http://schemas.openxmlformats.org/officeDocument/2006/relationships/slide"/><Relationship Id="rId174" Target="slides/slide169.xml" Type="http://schemas.openxmlformats.org/officeDocument/2006/relationships/slide"/><Relationship Id="rId175" Target="slides/slide170.xml" Type="http://schemas.openxmlformats.org/officeDocument/2006/relationships/slide"/><Relationship Id="rId176" Target="fonts/font176.fntdata" Type="http://schemas.openxmlformats.org/officeDocument/2006/relationships/font"/><Relationship Id="rId177" Target="fonts/font177.fntdata" Type="http://schemas.openxmlformats.org/officeDocument/2006/relationships/font"/><Relationship Id="rId178" Target="fonts/font178.fntdata" Type="http://schemas.openxmlformats.org/officeDocument/2006/relationships/font"/><Relationship Id="rId179" Target="fonts/font179.fntdata" Type="http://schemas.openxmlformats.org/officeDocument/2006/relationships/font"/><Relationship Id="rId18" Target="slides/slide13.xml" Type="http://schemas.openxmlformats.org/officeDocument/2006/relationships/slide"/><Relationship Id="rId180" Target="fonts/font180.fntdata" Type="http://schemas.openxmlformats.org/officeDocument/2006/relationships/font"/><Relationship Id="rId181" Target="fonts/font181.fntdata" Type="http://schemas.openxmlformats.org/officeDocument/2006/relationships/font"/><Relationship Id="rId182" Target="fonts/font182.fntdata" Type="http://schemas.openxmlformats.org/officeDocument/2006/relationships/font"/><Relationship Id="rId183" Target="fonts/font183.fntdata" Type="http://schemas.openxmlformats.org/officeDocument/2006/relationships/font"/><Relationship Id="rId184" Target="fonts/font184.fntdata" Type="http://schemas.openxmlformats.org/officeDocument/2006/relationships/font"/><Relationship Id="rId185" Target="fonts/font185.fntdata" Type="http://schemas.openxmlformats.org/officeDocument/2006/relationships/font"/><Relationship Id="rId186" Target="fonts/font186.fntdata" Type="http://schemas.openxmlformats.org/officeDocument/2006/relationships/font"/><Relationship Id="rId187" Target="fonts/font187.fntdata" Type="http://schemas.openxmlformats.org/officeDocument/2006/relationships/font"/><Relationship Id="rId188" Target="fonts/font188.fntdata" Type="http://schemas.openxmlformats.org/officeDocument/2006/relationships/font"/><Relationship Id="rId189" Target="fonts/font189.fntdata" Type="http://schemas.openxmlformats.org/officeDocument/2006/relationships/font"/><Relationship Id="rId19" Target="slides/slide14.xml" Type="http://schemas.openxmlformats.org/officeDocument/2006/relationships/slide"/><Relationship Id="rId190" Target="fonts/font190.fntdata" Type="http://schemas.openxmlformats.org/officeDocument/2006/relationships/font"/><Relationship Id="rId191" Target="fonts/font191.fntdata" Type="http://schemas.openxmlformats.org/officeDocument/2006/relationships/font"/><Relationship Id="rId192" Target="fonts/font192.fntdata" Type="http://schemas.openxmlformats.org/officeDocument/2006/relationships/font"/><Relationship Id="rId193" Target="fonts/font193.fntdata" Type="http://schemas.openxmlformats.org/officeDocument/2006/relationships/font"/><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slides/slide55.xml" Type="http://schemas.openxmlformats.org/officeDocument/2006/relationships/slide"/><Relationship Id="rId61" Target="slides/slide56.xml" Type="http://schemas.openxmlformats.org/officeDocument/2006/relationships/slide"/><Relationship Id="rId62" Target="slides/slide57.xml" Type="http://schemas.openxmlformats.org/officeDocument/2006/relationships/slide"/><Relationship Id="rId63" Target="slides/slide58.xml" Type="http://schemas.openxmlformats.org/officeDocument/2006/relationships/slide"/><Relationship Id="rId64" Target="slides/slide59.xml" Type="http://schemas.openxmlformats.org/officeDocument/2006/relationships/slide"/><Relationship Id="rId65" Target="slides/slide60.xml" Type="http://schemas.openxmlformats.org/officeDocument/2006/relationships/slide"/><Relationship Id="rId66" Target="slides/slide61.xml" Type="http://schemas.openxmlformats.org/officeDocument/2006/relationships/slide"/><Relationship Id="rId67" Target="slides/slide62.xml" Type="http://schemas.openxmlformats.org/officeDocument/2006/relationships/slide"/><Relationship Id="rId68" Target="slides/slide63.xml" Type="http://schemas.openxmlformats.org/officeDocument/2006/relationships/slide"/><Relationship Id="rId69" Target="slides/slide64.xml" Type="http://schemas.openxmlformats.org/officeDocument/2006/relationships/slide"/><Relationship Id="rId7" Target="slides/slide2.xml" Type="http://schemas.openxmlformats.org/officeDocument/2006/relationships/slide"/><Relationship Id="rId70" Target="slides/slide65.xml" Type="http://schemas.openxmlformats.org/officeDocument/2006/relationships/slide"/><Relationship Id="rId71" Target="slides/slide66.xml" Type="http://schemas.openxmlformats.org/officeDocument/2006/relationships/slide"/><Relationship Id="rId72" Target="slides/slide67.xml" Type="http://schemas.openxmlformats.org/officeDocument/2006/relationships/slide"/><Relationship Id="rId73" Target="slides/slide68.xml" Type="http://schemas.openxmlformats.org/officeDocument/2006/relationships/slide"/><Relationship Id="rId74" Target="slides/slide69.xml" Type="http://schemas.openxmlformats.org/officeDocument/2006/relationships/slide"/><Relationship Id="rId75" Target="slides/slide70.xml" Type="http://schemas.openxmlformats.org/officeDocument/2006/relationships/slide"/><Relationship Id="rId76" Target="slides/slide71.xml" Type="http://schemas.openxmlformats.org/officeDocument/2006/relationships/slide"/><Relationship Id="rId77" Target="slides/slide72.xml" Type="http://schemas.openxmlformats.org/officeDocument/2006/relationships/slide"/><Relationship Id="rId78" Target="slides/slide73.xml" Type="http://schemas.openxmlformats.org/officeDocument/2006/relationships/slide"/><Relationship Id="rId79" Target="slides/slide74.xml" Type="http://schemas.openxmlformats.org/officeDocument/2006/relationships/slide"/><Relationship Id="rId8" Target="slides/slide3.xml" Type="http://schemas.openxmlformats.org/officeDocument/2006/relationships/slide"/><Relationship Id="rId80" Target="slides/slide75.xml" Type="http://schemas.openxmlformats.org/officeDocument/2006/relationships/slide"/><Relationship Id="rId81" Target="slides/slide76.xml" Type="http://schemas.openxmlformats.org/officeDocument/2006/relationships/slide"/><Relationship Id="rId82" Target="slides/slide77.xml" Type="http://schemas.openxmlformats.org/officeDocument/2006/relationships/slide"/><Relationship Id="rId83" Target="slides/slide78.xml" Type="http://schemas.openxmlformats.org/officeDocument/2006/relationships/slide"/><Relationship Id="rId84" Target="slides/slide79.xml" Type="http://schemas.openxmlformats.org/officeDocument/2006/relationships/slide"/><Relationship Id="rId85" Target="slides/slide80.xml" Type="http://schemas.openxmlformats.org/officeDocument/2006/relationships/slide"/><Relationship Id="rId86" Target="slides/slide81.xml" Type="http://schemas.openxmlformats.org/officeDocument/2006/relationships/slide"/><Relationship Id="rId87" Target="slides/slide82.xml" Type="http://schemas.openxmlformats.org/officeDocument/2006/relationships/slide"/><Relationship Id="rId88" Target="slides/slide83.xml" Type="http://schemas.openxmlformats.org/officeDocument/2006/relationships/slide"/><Relationship Id="rId89" Target="slides/slide84.xml" Type="http://schemas.openxmlformats.org/officeDocument/2006/relationships/slide"/><Relationship Id="rId9" Target="slides/slide4.xml" Type="http://schemas.openxmlformats.org/officeDocument/2006/relationships/slide"/><Relationship Id="rId90" Target="slides/slide85.xml" Type="http://schemas.openxmlformats.org/officeDocument/2006/relationships/slide"/><Relationship Id="rId91" Target="slides/slide86.xml" Type="http://schemas.openxmlformats.org/officeDocument/2006/relationships/slide"/><Relationship Id="rId92" Target="slides/slide87.xml" Type="http://schemas.openxmlformats.org/officeDocument/2006/relationships/slide"/><Relationship Id="rId93" Target="slides/slide88.xml" Type="http://schemas.openxmlformats.org/officeDocument/2006/relationships/slide"/><Relationship Id="rId94" Target="slides/slide89.xml" Type="http://schemas.openxmlformats.org/officeDocument/2006/relationships/slide"/><Relationship Id="rId95" Target="slides/slide90.xml" Type="http://schemas.openxmlformats.org/officeDocument/2006/relationships/slide"/><Relationship Id="rId96" Target="slides/slide91.xml" Type="http://schemas.openxmlformats.org/officeDocument/2006/relationships/slide"/><Relationship Id="rId97" Target="slides/slide92.xml" Type="http://schemas.openxmlformats.org/officeDocument/2006/relationships/slide"/><Relationship Id="rId98" Target="slides/slide93.xml" Type="http://schemas.openxmlformats.org/officeDocument/2006/relationships/slide"/><Relationship Id="rId99" Target="slides/slide9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jpeg" Type="http://schemas.openxmlformats.org/officeDocument/2006/relationships/image"/><Relationship Id="rId4" Target="../media/image3.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s>
</file>

<file path=ppt/slides/_rels/slide10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18.png" Type="http://schemas.openxmlformats.org/officeDocument/2006/relationships/image"/><Relationship Id="rId4" Target="../media/image3.png" Type="http://schemas.openxmlformats.org/officeDocument/2006/relationships/image"/></Relationships>
</file>

<file path=ppt/slides/_rels/slide10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9.png" Type="http://schemas.openxmlformats.org/officeDocument/2006/relationships/image"/></Relationships>
</file>

<file path=ppt/slides/_rels/slide10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20.png" Type="http://schemas.openxmlformats.org/officeDocument/2006/relationships/image"/><Relationship Id="rId4" Target="../media/image3.png" Type="http://schemas.openxmlformats.org/officeDocument/2006/relationships/image"/></Relationships>
</file>

<file path=ppt/slides/_rels/slide10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1.png" Type="http://schemas.openxmlformats.org/officeDocument/2006/relationships/image"/><Relationship Id="rId3" Target="../media/image122.png" Type="http://schemas.openxmlformats.org/officeDocument/2006/relationships/image"/></Relationships>
</file>

<file path=ppt/slides/_rels/slide10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1.png" Type="http://schemas.openxmlformats.org/officeDocument/2006/relationships/image"/><Relationship Id="rId3" Target="../media/image123.png" Type="http://schemas.openxmlformats.org/officeDocument/2006/relationships/image"/></Relationships>
</file>

<file path=ppt/slides/_rels/slide10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1.png" Type="http://schemas.openxmlformats.org/officeDocument/2006/relationships/image"/><Relationship Id="rId3" Target="../media/image124.jpeg" Type="http://schemas.openxmlformats.org/officeDocument/2006/relationships/image"/></Relationships>
</file>

<file path=ppt/slides/_rels/slide10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1.png" Type="http://schemas.openxmlformats.org/officeDocument/2006/relationships/image"/><Relationship Id="rId3" Target="../media/image125.jpeg" Type="http://schemas.openxmlformats.org/officeDocument/2006/relationships/image"/></Relationships>
</file>

<file path=ppt/slides/_rels/slide10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1.png" Type="http://schemas.openxmlformats.org/officeDocument/2006/relationships/image"/><Relationship Id="rId3" Target="../media/image126.jpeg" Type="http://schemas.openxmlformats.org/officeDocument/2006/relationships/image"/><Relationship Id="rId4" Target="../media/image127.jpeg" Type="http://schemas.openxmlformats.org/officeDocument/2006/relationships/image"/></Relationships>
</file>

<file path=ppt/slides/_rels/slide10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1.png" Type="http://schemas.openxmlformats.org/officeDocument/2006/relationships/image"/><Relationship Id="rId3" Target="../media/image128.jpeg" Type="http://schemas.openxmlformats.org/officeDocument/2006/relationships/image"/></Relationships>
</file>

<file path=ppt/slides/_rels/slide10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1.png" Type="http://schemas.openxmlformats.org/officeDocument/2006/relationships/image"/><Relationship Id="rId3" Target="../media/image129.jpeg" Type="http://schemas.openxmlformats.org/officeDocument/2006/relationships/image"/><Relationship Id="rId4" Target="../media/image130.jpeg" Type="http://schemas.openxmlformats.org/officeDocument/2006/relationships/image"/><Relationship Id="rId5" Target="../media/image131.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s>
</file>

<file path=ppt/slides/_rels/slide1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1.png" Type="http://schemas.openxmlformats.org/officeDocument/2006/relationships/image"/><Relationship Id="rId3" Target="../media/image132.jpeg" Type="http://schemas.openxmlformats.org/officeDocument/2006/relationships/image"/><Relationship Id="rId4" Target="../media/image133.jpeg" Type="http://schemas.openxmlformats.org/officeDocument/2006/relationships/image"/><Relationship Id="rId5" Target="../media/image134.jpeg" Type="http://schemas.openxmlformats.org/officeDocument/2006/relationships/image"/><Relationship Id="rId6" Target="../media/image135.jpeg" Type="http://schemas.openxmlformats.org/officeDocument/2006/relationships/image"/></Relationships>
</file>

<file path=ppt/slides/_rels/slide1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1.png" Type="http://schemas.openxmlformats.org/officeDocument/2006/relationships/image"/></Relationships>
</file>

<file path=ppt/slides/_rels/slide1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1.png" Type="http://schemas.openxmlformats.org/officeDocument/2006/relationships/image"/></Relationships>
</file>

<file path=ppt/slides/_rels/slide1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1.png" Type="http://schemas.openxmlformats.org/officeDocument/2006/relationships/image"/></Relationships>
</file>

<file path=ppt/slides/_rels/slide1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1.png" Type="http://schemas.openxmlformats.org/officeDocument/2006/relationships/image"/></Relationships>
</file>

<file path=ppt/slides/_rels/slide1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1.png" Type="http://schemas.openxmlformats.org/officeDocument/2006/relationships/image"/></Relationships>
</file>

<file path=ppt/slides/_rels/slide1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1.png" Type="http://schemas.openxmlformats.org/officeDocument/2006/relationships/image"/></Relationships>
</file>

<file path=ppt/slides/_rels/slide1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1.png" Type="http://schemas.openxmlformats.org/officeDocument/2006/relationships/image"/><Relationship Id="rId3" Target="../media/image136.jpeg" Type="http://schemas.openxmlformats.org/officeDocument/2006/relationships/image"/></Relationships>
</file>

<file path=ppt/slides/_rels/slide1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1.png" Type="http://schemas.openxmlformats.org/officeDocument/2006/relationships/image"/></Relationships>
</file>

<file path=ppt/slides/_rels/slide1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1.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s>
</file>

<file path=ppt/slides/_rels/slide1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1.png" Type="http://schemas.openxmlformats.org/officeDocument/2006/relationships/image"/></Relationships>
</file>

<file path=ppt/slides/_rels/slide1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1.png" Type="http://schemas.openxmlformats.org/officeDocument/2006/relationships/image"/></Relationships>
</file>

<file path=ppt/slides/_rels/slide1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7.jpeg" Type="http://schemas.openxmlformats.org/officeDocument/2006/relationships/image"/><Relationship Id="rId3" Target="../media/image3.png" Type="http://schemas.openxmlformats.org/officeDocument/2006/relationships/image"/><Relationship Id="rId4" Target="../media/image15.png" Type="http://schemas.openxmlformats.org/officeDocument/2006/relationships/image"/><Relationship Id="rId5" Target="../media/image16.png" Type="http://schemas.openxmlformats.org/officeDocument/2006/relationships/image"/><Relationship Id="rId6" Target="../media/image17.png" Type="http://schemas.openxmlformats.org/officeDocument/2006/relationships/image"/></Relationships>
</file>

<file path=ppt/slides/_rels/slide1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png" Type="http://schemas.openxmlformats.org/officeDocument/2006/relationships/image"/></Relationships>
</file>

<file path=ppt/slides/_rels/slide1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38.png" Type="http://schemas.openxmlformats.org/officeDocument/2006/relationships/image"/><Relationship Id="rId4" Target="../media/image3.png" Type="http://schemas.openxmlformats.org/officeDocument/2006/relationships/image"/></Relationships>
</file>

<file path=ppt/slides/_rels/slide1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9.jpeg" Type="http://schemas.openxmlformats.org/officeDocument/2006/relationships/image"/><Relationship Id="rId3" Target="../media/image140.png" Type="http://schemas.openxmlformats.org/officeDocument/2006/relationships/image"/><Relationship Id="rId4" Target="../media/image141.svg" Type="http://schemas.openxmlformats.org/officeDocument/2006/relationships/image"/><Relationship Id="rId5" Target="../media/image142.png" Type="http://schemas.openxmlformats.org/officeDocument/2006/relationships/image"/><Relationship Id="rId6" Target="../media/image143.png" Type="http://schemas.openxmlformats.org/officeDocument/2006/relationships/image"/><Relationship Id="rId7" Target="../media/image144.svg" Type="http://schemas.openxmlformats.org/officeDocument/2006/relationships/image"/></Relationships>
</file>

<file path=ppt/slides/_rels/slide1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5.png" Type="http://schemas.openxmlformats.org/officeDocument/2006/relationships/image"/><Relationship Id="rId3" Target="../media/image146.svg" Type="http://schemas.openxmlformats.org/officeDocument/2006/relationships/image"/></Relationships>
</file>

<file path=ppt/slides/_rels/slide1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7.png" Type="http://schemas.openxmlformats.org/officeDocument/2006/relationships/image"/><Relationship Id="rId3" Target="../media/image148.svg" Type="http://schemas.openxmlformats.org/officeDocument/2006/relationships/image"/></Relationships>
</file>

<file path=ppt/slides/_rels/slide1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9.png" Type="http://schemas.openxmlformats.org/officeDocument/2006/relationships/image"/><Relationship Id="rId3" Target="../media/image150.svg" Type="http://schemas.openxmlformats.org/officeDocument/2006/relationships/image"/></Relationships>
</file>

<file path=ppt/slides/_rels/slide1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1.png" Type="http://schemas.openxmlformats.org/officeDocument/2006/relationships/image"/><Relationship Id="rId3" Target="../media/image152.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ailto:socialvalue@ectcharity.co.uk" TargetMode="External" Type="http://schemas.openxmlformats.org/officeDocument/2006/relationships/hyperlink"/></Relationships>
</file>

<file path=ppt/slides/_rels/slide1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3.png" Type="http://schemas.openxmlformats.org/officeDocument/2006/relationships/image"/><Relationship Id="rId3" Target="../media/image154.svg" Type="http://schemas.openxmlformats.org/officeDocument/2006/relationships/image"/></Relationships>
</file>

<file path=ppt/slides/_rels/slide1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5.png" Type="http://schemas.openxmlformats.org/officeDocument/2006/relationships/image"/><Relationship Id="rId3" Target="../media/image156.svg" Type="http://schemas.openxmlformats.org/officeDocument/2006/relationships/image"/></Relationships>
</file>

<file path=ppt/slides/_rels/slide1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7.png" Type="http://schemas.openxmlformats.org/officeDocument/2006/relationships/image"/><Relationship Id="rId3" Target="../media/image158.svg" Type="http://schemas.openxmlformats.org/officeDocument/2006/relationships/image"/><Relationship Id="rId4" Target="../media/image142.png" Type="http://schemas.openxmlformats.org/officeDocument/2006/relationships/image"/><Relationship Id="rId5" Target="../media/image159.png" Type="http://schemas.openxmlformats.org/officeDocument/2006/relationships/image"/><Relationship Id="rId6" Target="../media/image160.svg" Type="http://schemas.openxmlformats.org/officeDocument/2006/relationships/image"/></Relationships>
</file>

<file path=ppt/slides/_rels/slide1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61.png" Type="http://schemas.openxmlformats.org/officeDocument/2006/relationships/image"/><Relationship Id="rId4" Target="../media/image3.png" Type="http://schemas.openxmlformats.org/officeDocument/2006/relationships/image"/></Relationships>
</file>

<file path=ppt/slides/_rels/slide1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2.png" Type="http://schemas.openxmlformats.org/officeDocument/2006/relationships/image"/><Relationship Id="rId3" Target="../media/image163.png" Type="http://schemas.openxmlformats.org/officeDocument/2006/relationships/image"/><Relationship Id="rId4" Target="../media/image164.svg" Type="http://schemas.openxmlformats.org/officeDocument/2006/relationships/image"/><Relationship Id="rId5" Target="../media/image165.png" Type="http://schemas.openxmlformats.org/officeDocument/2006/relationships/image"/><Relationship Id="rId6" Target="../media/image161.png" Type="http://schemas.openxmlformats.org/officeDocument/2006/relationships/image"/></Relationships>
</file>

<file path=ppt/slides/_rels/slide1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3.png" Type="http://schemas.openxmlformats.org/officeDocument/2006/relationships/image"/><Relationship Id="rId3" Target="../media/image164.svg" Type="http://schemas.openxmlformats.org/officeDocument/2006/relationships/image"/><Relationship Id="rId4" Target="../media/image166.png" Type="http://schemas.openxmlformats.org/officeDocument/2006/relationships/image"/><Relationship Id="rId5" Target="../media/image161.png" Type="http://schemas.openxmlformats.org/officeDocument/2006/relationships/image"/></Relationships>
</file>

<file path=ppt/slides/_rels/slide1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3.png" Type="http://schemas.openxmlformats.org/officeDocument/2006/relationships/image"/><Relationship Id="rId3" Target="../media/image164.svg" Type="http://schemas.openxmlformats.org/officeDocument/2006/relationships/image"/><Relationship Id="rId4" Target="../media/image166.png" Type="http://schemas.openxmlformats.org/officeDocument/2006/relationships/image"/><Relationship Id="rId5" Target="../media/image161.png" Type="http://schemas.openxmlformats.org/officeDocument/2006/relationships/image"/></Relationships>
</file>

<file path=ppt/slides/_rels/slide1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3.png" Type="http://schemas.openxmlformats.org/officeDocument/2006/relationships/image"/><Relationship Id="rId3" Target="../media/image164.svg" Type="http://schemas.openxmlformats.org/officeDocument/2006/relationships/image"/><Relationship Id="rId4" Target="../media/image166.png" Type="http://schemas.openxmlformats.org/officeDocument/2006/relationships/image"/><Relationship Id="rId5" Target="../media/image167.png" Type="http://schemas.openxmlformats.org/officeDocument/2006/relationships/image"/></Relationships>
</file>

<file path=ppt/slides/_rels/slide1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3.png" Type="http://schemas.openxmlformats.org/officeDocument/2006/relationships/image"/><Relationship Id="rId3" Target="../media/image164.svg" Type="http://schemas.openxmlformats.org/officeDocument/2006/relationships/image"/><Relationship Id="rId4" Target="../media/image166.png" Type="http://schemas.openxmlformats.org/officeDocument/2006/relationships/image"/><Relationship Id="rId5" Target="../media/image165.png" Type="http://schemas.openxmlformats.org/officeDocument/2006/relationships/image"/><Relationship Id="rId6" Target="../media/image161.png" Type="http://schemas.openxmlformats.org/officeDocument/2006/relationships/image"/></Relationships>
</file>

<file path=ppt/slides/_rels/slide13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1.png" Type="http://schemas.openxmlformats.org/officeDocument/2006/relationships/image"/><Relationship Id="rId2" Target="../media/image163.png" Type="http://schemas.openxmlformats.org/officeDocument/2006/relationships/image"/><Relationship Id="rId3" Target="../media/image164.svg" Type="http://schemas.openxmlformats.org/officeDocument/2006/relationships/image"/><Relationship Id="rId4" Target="../media/image166.png" Type="http://schemas.openxmlformats.org/officeDocument/2006/relationships/image"/><Relationship Id="rId5" Target="../media/image168.png" Type="http://schemas.openxmlformats.org/officeDocument/2006/relationships/image"/><Relationship Id="rId6" Target="../media/image169.png" Type="http://schemas.openxmlformats.org/officeDocument/2006/relationships/image"/><Relationship Id="rId7" Target="../media/image170.jpeg" Type="http://schemas.openxmlformats.org/officeDocument/2006/relationships/image"/><Relationship Id="rId8" Target="../media/image171.jpeg" Type="http://schemas.openxmlformats.org/officeDocument/2006/relationships/image"/><Relationship Id="rId9" Target="../media/image172.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7.jpeg" Type="http://schemas.openxmlformats.org/officeDocument/2006/relationships/image"/><Relationship Id="rId4" Target="../media/image8.png" Type="http://schemas.openxmlformats.org/officeDocument/2006/relationships/image"/><Relationship Id="rId5" Target="../media/image9.png" Type="http://schemas.openxmlformats.org/officeDocument/2006/relationships/image"/></Relationships>
</file>

<file path=ppt/slides/_rels/slide1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3.png" Type="http://schemas.openxmlformats.org/officeDocument/2006/relationships/image"/><Relationship Id="rId3" Target="../media/image164.svg" Type="http://schemas.openxmlformats.org/officeDocument/2006/relationships/image"/><Relationship Id="rId4" Target="../media/image166.png" Type="http://schemas.openxmlformats.org/officeDocument/2006/relationships/image"/><Relationship Id="rId5" Target="../media/image161.png" Type="http://schemas.openxmlformats.org/officeDocument/2006/relationships/image"/></Relationships>
</file>

<file path=ppt/slides/_rels/slide1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73.png" Type="http://schemas.openxmlformats.org/officeDocument/2006/relationships/image"/><Relationship Id="rId4" Target="../media/image3.png" Type="http://schemas.openxmlformats.org/officeDocument/2006/relationships/image"/></Relationships>
</file>

<file path=ppt/slides/_rels/slide1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4.jpeg" Type="http://schemas.openxmlformats.org/officeDocument/2006/relationships/image"/><Relationship Id="rId3" Target="../media/image175.png" Type="http://schemas.openxmlformats.org/officeDocument/2006/relationships/image"/><Relationship Id="rId4" Target="../media/image176.png" Type="http://schemas.openxmlformats.org/officeDocument/2006/relationships/image"/><Relationship Id="rId5" Target="../media/image177.jpeg" Type="http://schemas.openxmlformats.org/officeDocument/2006/relationships/image"/></Relationships>
</file>

<file path=ppt/slides/_rels/slide1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8.png" Type="http://schemas.openxmlformats.org/officeDocument/2006/relationships/image"/><Relationship Id="rId3" Target="../media/image179.png" Type="http://schemas.openxmlformats.org/officeDocument/2006/relationships/image"/></Relationships>
</file>

<file path=ppt/slides/_rels/slide14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0.png" Type="http://schemas.openxmlformats.org/officeDocument/2006/relationships/image"/><Relationship Id="rId3" Target="../media/image181.png" Type="http://schemas.openxmlformats.org/officeDocument/2006/relationships/image"/></Relationships>
</file>

<file path=ppt/slides/_rels/slide1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2.png" Type="http://schemas.openxmlformats.org/officeDocument/2006/relationships/image"/></Relationships>
</file>

<file path=ppt/slides/_rels/slide1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3.png" Type="http://schemas.openxmlformats.org/officeDocument/2006/relationships/image"/></Relationships>
</file>

<file path=ppt/slides/_rels/slide14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5.png" Type="http://schemas.openxmlformats.org/officeDocument/2006/relationships/image"/><Relationship Id="rId3" Target="../media/image184.png" Type="http://schemas.openxmlformats.org/officeDocument/2006/relationships/image"/></Relationships>
</file>

<file path=ppt/slides/_rels/slide14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92.jpeg" Type="http://schemas.openxmlformats.org/officeDocument/2006/relationships/image"/><Relationship Id="rId2" Target="../media/image175.png" Type="http://schemas.openxmlformats.org/officeDocument/2006/relationships/image"/><Relationship Id="rId3" Target="../media/image185.jpeg" Type="http://schemas.openxmlformats.org/officeDocument/2006/relationships/image"/><Relationship Id="rId4" Target="../media/image186.jpeg" Type="http://schemas.openxmlformats.org/officeDocument/2006/relationships/image"/><Relationship Id="rId5" Target="../media/image187.jpeg" Type="http://schemas.openxmlformats.org/officeDocument/2006/relationships/image"/><Relationship Id="rId6" Target="../media/image188.jpeg" Type="http://schemas.openxmlformats.org/officeDocument/2006/relationships/image"/><Relationship Id="rId7" Target="../media/image189.jpeg" Type="http://schemas.openxmlformats.org/officeDocument/2006/relationships/image"/><Relationship Id="rId8" Target="../media/image190.jpeg" Type="http://schemas.openxmlformats.org/officeDocument/2006/relationships/image"/><Relationship Id="rId9" Target="../media/image191.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0.png" Type="http://schemas.openxmlformats.org/officeDocument/2006/relationships/image"/><Relationship Id="rId4" Target="../media/image3.png" Type="http://schemas.openxmlformats.org/officeDocument/2006/relationships/image"/></Relationships>
</file>

<file path=ppt/slides/_rels/slide15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png" Type="http://schemas.openxmlformats.org/officeDocument/2006/relationships/image"/><Relationship Id="rId4" Target="../media/image193.png" Type="http://schemas.openxmlformats.org/officeDocument/2006/relationships/image"/></Relationships>
</file>

<file path=ppt/slides/_rels/slide15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4.png" Type="http://schemas.openxmlformats.org/officeDocument/2006/relationships/image"/><Relationship Id="rId3" Target="../media/image195.jpeg" Type="http://schemas.openxmlformats.org/officeDocument/2006/relationships/image"/><Relationship Id="rId4" Target="../media/image196.png" Type="http://schemas.openxmlformats.org/officeDocument/2006/relationships/image"/></Relationships>
</file>

<file path=ppt/slides/_rels/slide15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4.png" Type="http://schemas.openxmlformats.org/officeDocument/2006/relationships/image"/></Relationships>
</file>

<file path=ppt/slides/_rels/slide15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4.png" Type="http://schemas.openxmlformats.org/officeDocument/2006/relationships/image"/></Relationships>
</file>

<file path=ppt/slides/_rels/slide15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04.svg" Type="http://schemas.openxmlformats.org/officeDocument/2006/relationships/image"/><Relationship Id="rId11" Target="../media/image205.png" Type="http://schemas.openxmlformats.org/officeDocument/2006/relationships/image"/><Relationship Id="rId12" Target="../media/image206.svg" Type="http://schemas.openxmlformats.org/officeDocument/2006/relationships/image"/><Relationship Id="rId13" Target="../media/image207.png" Type="http://schemas.openxmlformats.org/officeDocument/2006/relationships/image"/><Relationship Id="rId14" Target="../media/image208.svg" Type="http://schemas.openxmlformats.org/officeDocument/2006/relationships/image"/><Relationship Id="rId2" Target="../media/image194.png" Type="http://schemas.openxmlformats.org/officeDocument/2006/relationships/image"/><Relationship Id="rId3" Target="../media/image197.png" Type="http://schemas.openxmlformats.org/officeDocument/2006/relationships/image"/><Relationship Id="rId4" Target="../media/image198.svg" Type="http://schemas.openxmlformats.org/officeDocument/2006/relationships/image"/><Relationship Id="rId5" Target="../media/image199.png" Type="http://schemas.openxmlformats.org/officeDocument/2006/relationships/image"/><Relationship Id="rId6" Target="../media/image200.svg" Type="http://schemas.openxmlformats.org/officeDocument/2006/relationships/image"/><Relationship Id="rId7" Target="../media/image201.png" Type="http://schemas.openxmlformats.org/officeDocument/2006/relationships/image"/><Relationship Id="rId8" Target="../media/image202.svg" Type="http://schemas.openxmlformats.org/officeDocument/2006/relationships/image"/><Relationship Id="rId9" Target="../media/image203.png" Type="http://schemas.openxmlformats.org/officeDocument/2006/relationships/image"/></Relationships>
</file>

<file path=ppt/slides/_rels/slide15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4.png" Type="http://schemas.openxmlformats.org/officeDocument/2006/relationships/image"/></Relationships>
</file>

<file path=ppt/slides/_rels/slide15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4.png" Type="http://schemas.openxmlformats.org/officeDocument/2006/relationships/image"/><Relationship Id="rId3" Target="../media/image209.png" Type="http://schemas.openxmlformats.org/officeDocument/2006/relationships/image"/></Relationships>
</file>

<file path=ppt/slides/_rels/slide15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0.png" Type="http://schemas.openxmlformats.org/officeDocument/2006/relationships/image"/></Relationships>
</file>

<file path=ppt/slides/_rels/slide15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4.png" Type="http://schemas.openxmlformats.org/officeDocument/2006/relationships/image"/><Relationship Id="rId3" Target="../media/image211.png" Type="http://schemas.openxmlformats.org/officeDocument/2006/relationships/image"/><Relationship Id="rId4" Target="../media/image212.png" Type="http://schemas.openxmlformats.org/officeDocument/2006/relationships/image"/></Relationships>
</file>

<file path=ppt/slides/_rels/slide15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4.png" Type="http://schemas.openxmlformats.org/officeDocument/2006/relationships/image"/><Relationship Id="rId3" Target="../media/image213.png" Type="http://schemas.openxmlformats.org/officeDocument/2006/relationships/image"/><Relationship Id="rId4" Target="../media/image214.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0.png" Type="http://schemas.openxmlformats.org/officeDocument/2006/relationships/image"/></Relationships>
</file>

<file path=ppt/slides/_rels/slide16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4.png" Type="http://schemas.openxmlformats.org/officeDocument/2006/relationships/image"/><Relationship Id="rId3" Target="../media/image215.png" Type="http://schemas.openxmlformats.org/officeDocument/2006/relationships/image"/><Relationship Id="rId4" Target="../media/image216.png" Type="http://schemas.openxmlformats.org/officeDocument/2006/relationships/image"/></Relationships>
</file>

<file path=ppt/slides/_rels/slide16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4.png" Type="http://schemas.openxmlformats.org/officeDocument/2006/relationships/image"/><Relationship Id="rId3" Target="../media/image217.png" Type="http://schemas.openxmlformats.org/officeDocument/2006/relationships/image"/><Relationship Id="rId4" Target="../media/image218.png" Type="http://schemas.openxmlformats.org/officeDocument/2006/relationships/image"/></Relationships>
</file>

<file path=ppt/slides/_rels/slide16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0.png" Type="http://schemas.openxmlformats.org/officeDocument/2006/relationships/image"/></Relationships>
</file>

<file path=ppt/slides/_rels/slide16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0.png" Type="http://schemas.openxmlformats.org/officeDocument/2006/relationships/image"/></Relationships>
</file>

<file path=ppt/slides/_rels/slide16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4.png" Type="http://schemas.openxmlformats.org/officeDocument/2006/relationships/image"/><Relationship Id="rId3" Target="../media/image219.png" Type="http://schemas.openxmlformats.org/officeDocument/2006/relationships/image"/><Relationship Id="rId4" Target="../media/image220.png" Type="http://schemas.openxmlformats.org/officeDocument/2006/relationships/image"/><Relationship Id="rId5" Target="../media/image221.svg" Type="http://schemas.openxmlformats.org/officeDocument/2006/relationships/image"/><Relationship Id="rId6" Target="../media/image222.jpeg" Type="http://schemas.openxmlformats.org/officeDocument/2006/relationships/image"/></Relationships>
</file>

<file path=ppt/slides/_rels/slide16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4.png" Type="http://schemas.openxmlformats.org/officeDocument/2006/relationships/image"/><Relationship Id="rId3" Target="../media/image223.png" Type="http://schemas.openxmlformats.org/officeDocument/2006/relationships/image"/><Relationship Id="rId4" Target="../media/image224.png" Type="http://schemas.openxmlformats.org/officeDocument/2006/relationships/image"/></Relationships>
</file>

<file path=ppt/slides/_rels/slide16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5.png" Type="http://schemas.openxmlformats.org/officeDocument/2006/relationships/image"/><Relationship Id="rId3" Target="../media/image226.png" Type="http://schemas.openxmlformats.org/officeDocument/2006/relationships/image"/></Relationships>
</file>

<file path=ppt/slides/_rels/slide16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5.png" Type="http://schemas.openxmlformats.org/officeDocument/2006/relationships/image"/></Relationships>
</file>

<file path=ppt/slides/_rels/slide16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png" Type="http://schemas.openxmlformats.org/officeDocument/2006/relationships/image"/></Relationships>
</file>

<file path=ppt/slides/_rels/slide16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3.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0.png" Type="http://schemas.openxmlformats.org/officeDocument/2006/relationships/image"/></Relationships>
</file>

<file path=ppt/slides/_rels/slide17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0.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0.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0.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2.png" Type="http://schemas.openxmlformats.org/officeDocument/2006/relationships/image"/><Relationship Id="rId4" Target="../media/image13.svg" Type="http://schemas.openxmlformats.org/officeDocument/2006/relationships/image"/><Relationship Id="rId5" Target="../media/image3.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 Id="rId3" Target="../media/image3.png" Type="http://schemas.openxmlformats.org/officeDocument/2006/relationships/image"/><Relationship Id="rId4" Target="../media/image15.png" Type="http://schemas.openxmlformats.org/officeDocument/2006/relationships/image"/><Relationship Id="rId5" Target="../media/image16.png" Type="http://schemas.openxmlformats.org/officeDocument/2006/relationships/image"/><Relationship Id="rId6" Target="../media/image17.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3.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 Id="rId3" Target="../media/image3.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0.png" Type="http://schemas.openxmlformats.org/officeDocument/2006/relationships/image"/><Relationship Id="rId4" Target="../media/image3.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VAGXqKzT-a4.mp4" Type="http://schemas.openxmlformats.org/officeDocument/2006/relationships/video"/><Relationship Id="rId4" Target="../media/VAGXqKzT-a4.mp4" Type="http://schemas.microsoft.com/office/2007/relationships/media"/></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pn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5.pn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pn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pn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pn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pn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9.png" Type="http://schemas.openxmlformats.org/officeDocument/2006/relationships/image"/><Relationship Id="rId4" Target="../media/image3.pn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40.png" Type="http://schemas.openxmlformats.org/officeDocument/2006/relationships/image"/><Relationship Id="rId4" Target="../media/image3.pn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1.png" Type="http://schemas.openxmlformats.org/officeDocument/2006/relationships/image"/><Relationship Id="rId3" Target="../media/image42.pn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1.png" Type="http://schemas.openxmlformats.org/officeDocument/2006/relationships/image"/><Relationship Id="rId3" Target="../media/image42.png" Type="http://schemas.openxmlformats.org/officeDocument/2006/relationships/image"/><Relationship Id="rId4" Target="../media/image43.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5.png" Type="http://schemas.openxmlformats.org/officeDocument/2006/relationships/image"/><Relationship Id="rId4" Target="../media/image3.pn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1.pn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1.png" Type="http://schemas.openxmlformats.org/officeDocument/2006/relationships/image"/><Relationship Id="rId3" Target="../media/image42.png" Type="http://schemas.openxmlformats.org/officeDocument/2006/relationships/image"/><Relationship Id="rId4" Target="../media/image44.jpeg" Type="http://schemas.openxmlformats.org/officeDocument/2006/relationships/image"/><Relationship Id="rId5" Target="../media/VAGXG45UFzw.mp4" Type="http://schemas.openxmlformats.org/officeDocument/2006/relationships/video"/><Relationship Id="rId6" Target="../media/VAGXG45UFzw.mp4" Type="http://schemas.microsoft.com/office/2007/relationships/media"/></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1.png" Type="http://schemas.openxmlformats.org/officeDocument/2006/relationships/image"/><Relationship Id="rId3" Target="../media/image42.png" Type="http://schemas.openxmlformats.org/officeDocument/2006/relationships/image"/><Relationship Id="rId4" Target="../media/image45.jpeg" Type="http://schemas.openxmlformats.org/officeDocument/2006/relationships/image"/><Relationship Id="rId5" Target="../media/image46.jpe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1.png" Type="http://schemas.openxmlformats.org/officeDocument/2006/relationships/image"/><Relationship Id="rId3" Target="../media/image42.png" Type="http://schemas.openxmlformats.org/officeDocument/2006/relationships/image"/><Relationship Id="rId4" Target="../media/image47.jpe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1.png" Type="http://schemas.openxmlformats.org/officeDocument/2006/relationships/image"/><Relationship Id="rId3" Target="../media/image42.png" Type="http://schemas.openxmlformats.org/officeDocument/2006/relationships/image"/><Relationship Id="rId4" Target="../media/image48.jpeg" Type="http://schemas.openxmlformats.org/officeDocument/2006/relationships/image"/></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1.png" Type="http://schemas.openxmlformats.org/officeDocument/2006/relationships/image"/><Relationship Id="rId3" Target="../media/image42.png" Type="http://schemas.openxmlformats.org/officeDocument/2006/relationships/image"/><Relationship Id="rId4" Target="../media/image49.jpeg" Type="http://schemas.openxmlformats.org/officeDocument/2006/relationships/image"/></Relationships>
</file>

<file path=ppt/slides/_rels/slide5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0.png" Type="http://schemas.openxmlformats.org/officeDocument/2006/relationships/image"/><Relationship Id="rId3" Target="../media/image3.png" Type="http://schemas.openxmlformats.org/officeDocument/2006/relationships/image"/><Relationship Id="rId4" Target="../media/image15.png" Type="http://schemas.openxmlformats.org/officeDocument/2006/relationships/image"/><Relationship Id="rId5" Target="../media/image16.png" Type="http://schemas.openxmlformats.org/officeDocument/2006/relationships/image"/><Relationship Id="rId6" Target="../media/image17.png" Type="http://schemas.openxmlformats.org/officeDocument/2006/relationships/image"/></Relationships>
</file>

<file path=ppt/slides/_rels/slide5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1.jpeg" Type="http://schemas.openxmlformats.org/officeDocument/2006/relationships/image"/><Relationship Id="rId3" Target="../media/image3.png" Type="http://schemas.openxmlformats.org/officeDocument/2006/relationships/image"/></Relationships>
</file>

<file path=ppt/slides/_rels/slide5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2.png" Type="http://schemas.openxmlformats.org/officeDocument/2006/relationships/image"/><Relationship Id="rId3" Target="../media/image3.png" Type="http://schemas.openxmlformats.org/officeDocument/2006/relationships/image"/></Relationships>
</file>

<file path=ppt/slides/_rels/slide5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3.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s>
</file>

<file path=ppt/slides/_rels/slide6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png" Type="http://schemas.openxmlformats.org/officeDocument/2006/relationships/image"/></Relationships>
</file>

<file path=ppt/slides/_rels/slide6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6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png" Type="http://schemas.openxmlformats.org/officeDocument/2006/relationships/image"/></Relationships>
</file>

<file path=ppt/slides/_rels/slide6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png" Type="http://schemas.openxmlformats.org/officeDocument/2006/relationships/image"/></Relationships>
</file>

<file path=ppt/slides/_rels/slide6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png" Type="http://schemas.openxmlformats.org/officeDocument/2006/relationships/image"/></Relationships>
</file>

<file path=ppt/slides/_rels/slide6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54.png" Type="http://schemas.openxmlformats.org/officeDocument/2006/relationships/image"/><Relationship Id="rId4" Target="../media/image55.png" Type="http://schemas.openxmlformats.org/officeDocument/2006/relationships/image"/><Relationship Id="rId5" Target="../media/image56.png" Type="http://schemas.openxmlformats.org/officeDocument/2006/relationships/image"/><Relationship Id="rId6" Target="../media/image57.png" Type="http://schemas.openxmlformats.org/officeDocument/2006/relationships/image"/></Relationships>
</file>

<file path=ppt/slides/_rels/slide6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png" Type="http://schemas.openxmlformats.org/officeDocument/2006/relationships/image"/></Relationships>
</file>

<file path=ppt/slides/_rels/slide6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png" Type="http://schemas.openxmlformats.org/officeDocument/2006/relationships/image"/></Relationships>
</file>

<file path=ppt/slides/_rels/slide6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png" Type="http://schemas.openxmlformats.org/officeDocument/2006/relationships/image"/></Relationships>
</file>

<file path=ppt/slides/_rels/slide6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s>
</file>

<file path=ppt/slides/_rels/slide7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png" Type="http://schemas.openxmlformats.org/officeDocument/2006/relationships/image"/></Relationships>
</file>

<file path=ppt/slides/_rels/slide7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png" Type="http://schemas.openxmlformats.org/officeDocument/2006/relationships/image"/></Relationships>
</file>

<file path=ppt/slides/_rels/slide7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png" Type="http://schemas.openxmlformats.org/officeDocument/2006/relationships/image"/></Relationships>
</file>

<file path=ppt/slides/_rels/slide7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png" Type="http://schemas.openxmlformats.org/officeDocument/2006/relationships/image"/></Relationships>
</file>

<file path=ppt/slides/_rels/slide7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png" Type="http://schemas.openxmlformats.org/officeDocument/2006/relationships/image"/></Relationships>
</file>

<file path=ppt/slides/_rels/slide7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png" Type="http://schemas.openxmlformats.org/officeDocument/2006/relationships/image"/></Relationships>
</file>

<file path=ppt/slides/_rels/slide7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58.png" Type="http://schemas.openxmlformats.org/officeDocument/2006/relationships/image"/><Relationship Id="rId4" Target="../media/image3.png" Type="http://schemas.openxmlformats.org/officeDocument/2006/relationships/image"/></Relationships>
</file>

<file path=ppt/slides/_rels/slide7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59.png" Type="http://schemas.openxmlformats.org/officeDocument/2006/relationships/image"/><Relationship Id="rId4" Target="../media/image3.png" Type="http://schemas.openxmlformats.org/officeDocument/2006/relationships/image"/></Relationships>
</file>

<file path=ppt/slides/_rels/slide7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0.png" Type="http://schemas.openxmlformats.org/officeDocument/2006/relationships/image"/><Relationship Id="rId3" Target="../media/image61.svg" Type="http://schemas.openxmlformats.org/officeDocument/2006/relationships/image"/><Relationship Id="rId4" Target="../media/image62.png" Type="http://schemas.openxmlformats.org/officeDocument/2006/relationships/image"/><Relationship Id="rId5" Target="../media/image63.svg" Type="http://schemas.openxmlformats.org/officeDocument/2006/relationships/image"/><Relationship Id="rId6" Target="../media/image64.png" Type="http://schemas.openxmlformats.org/officeDocument/2006/relationships/image"/><Relationship Id="rId7" Target="../media/image65.png" Type="http://schemas.openxmlformats.org/officeDocument/2006/relationships/image"/></Relationships>
</file>

<file path=ppt/slides/_rels/slide7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0.png" Type="http://schemas.openxmlformats.org/officeDocument/2006/relationships/image"/><Relationship Id="rId3" Target="../media/image61.svg" Type="http://schemas.openxmlformats.org/officeDocument/2006/relationships/image"/><Relationship Id="rId4" Target="../media/image66.png" Type="http://schemas.openxmlformats.org/officeDocument/2006/relationships/image"/><Relationship Id="rId5" Target="../media/image67.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s>
</file>

<file path=ppt/slides/_rels/slide8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0.png" Type="http://schemas.openxmlformats.org/officeDocument/2006/relationships/image"/><Relationship Id="rId3" Target="../media/image61.svg" Type="http://schemas.openxmlformats.org/officeDocument/2006/relationships/image"/><Relationship Id="rId4" Target="../media/image68.jpeg" Type="http://schemas.openxmlformats.org/officeDocument/2006/relationships/image"/><Relationship Id="rId5" Target="../media/image69.jpeg" Type="http://schemas.openxmlformats.org/officeDocument/2006/relationships/image"/></Relationships>
</file>

<file path=ppt/slides/_rels/slide8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0.png" Type="http://schemas.openxmlformats.org/officeDocument/2006/relationships/image"/><Relationship Id="rId3" Target="../media/image61.svg" Type="http://schemas.openxmlformats.org/officeDocument/2006/relationships/image"/><Relationship Id="rId4" Target="../media/image70.jpeg" Type="http://schemas.openxmlformats.org/officeDocument/2006/relationships/image"/></Relationships>
</file>

<file path=ppt/slides/_rels/slide8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7.jpeg" Type="http://schemas.openxmlformats.org/officeDocument/2006/relationships/image"/><Relationship Id="rId2" Target="../media/image60.png" Type="http://schemas.openxmlformats.org/officeDocument/2006/relationships/image"/><Relationship Id="rId3" Target="../media/image61.svg" Type="http://schemas.openxmlformats.org/officeDocument/2006/relationships/image"/><Relationship Id="rId4" Target="../media/image71.jpeg" Type="http://schemas.openxmlformats.org/officeDocument/2006/relationships/image"/><Relationship Id="rId5" Target="../media/image72.png" Type="http://schemas.openxmlformats.org/officeDocument/2006/relationships/image"/><Relationship Id="rId6" Target="../media/image73.jpeg" Type="http://schemas.openxmlformats.org/officeDocument/2006/relationships/image"/><Relationship Id="rId7" Target="../media/image74.jpeg" Type="http://schemas.openxmlformats.org/officeDocument/2006/relationships/image"/><Relationship Id="rId8" Target="../media/image75.jpeg" Type="http://schemas.openxmlformats.org/officeDocument/2006/relationships/image"/><Relationship Id="rId9" Target="../media/image76.jpeg" Type="http://schemas.openxmlformats.org/officeDocument/2006/relationships/image"/></Relationships>
</file>

<file path=ppt/slides/_rels/slide8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0.png" Type="http://schemas.openxmlformats.org/officeDocument/2006/relationships/image"/><Relationship Id="rId3" Target="../media/image61.svg" Type="http://schemas.openxmlformats.org/officeDocument/2006/relationships/image"/><Relationship Id="rId4" Target="../media/image78.jpeg" Type="http://schemas.openxmlformats.org/officeDocument/2006/relationships/image"/><Relationship Id="rId5" Target="../media/image79.jpeg" Type="http://schemas.openxmlformats.org/officeDocument/2006/relationships/image"/></Relationships>
</file>

<file path=ppt/slides/_rels/slide8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0.png" Type="http://schemas.openxmlformats.org/officeDocument/2006/relationships/image"/><Relationship Id="rId3" Target="../media/image61.svg" Type="http://schemas.openxmlformats.org/officeDocument/2006/relationships/image"/><Relationship Id="rId4" Target="../media/image80.jpeg" Type="http://schemas.openxmlformats.org/officeDocument/2006/relationships/image"/></Relationships>
</file>

<file path=ppt/slides/_rels/slide8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0.png" Type="http://schemas.openxmlformats.org/officeDocument/2006/relationships/image"/><Relationship Id="rId3" Target="../media/image61.svg" Type="http://schemas.openxmlformats.org/officeDocument/2006/relationships/image"/><Relationship Id="rId4" Target="../media/image81.jpeg" Type="http://schemas.openxmlformats.org/officeDocument/2006/relationships/image"/></Relationships>
</file>

<file path=ppt/slides/_rels/slide8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0.png" Type="http://schemas.openxmlformats.org/officeDocument/2006/relationships/image"/><Relationship Id="rId3" Target="../media/image61.svg" Type="http://schemas.openxmlformats.org/officeDocument/2006/relationships/image"/></Relationships>
</file>

<file path=ppt/slides/_rels/slide8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0.png" Type="http://schemas.openxmlformats.org/officeDocument/2006/relationships/image"/><Relationship Id="rId3" Target="../media/image61.svg" Type="http://schemas.openxmlformats.org/officeDocument/2006/relationships/image"/><Relationship Id="rId4" Target="../media/image82.jpeg" Type="http://schemas.openxmlformats.org/officeDocument/2006/relationships/image"/></Relationships>
</file>

<file path=ppt/slides/_rels/slide8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0.png" Type="http://schemas.openxmlformats.org/officeDocument/2006/relationships/image"/><Relationship Id="rId3" Target="../media/image61.svg" Type="http://schemas.openxmlformats.org/officeDocument/2006/relationships/image"/><Relationship Id="rId4" Target="../media/image83.jpeg" Type="http://schemas.openxmlformats.org/officeDocument/2006/relationships/image"/><Relationship Id="rId5" Target="../media/image84.jpeg" Type="http://schemas.openxmlformats.org/officeDocument/2006/relationships/image"/><Relationship Id="rId6" Target="../media/image85.jpeg" Type="http://schemas.openxmlformats.org/officeDocument/2006/relationships/image"/><Relationship Id="rId7" Target="../media/image86.png" Type="http://schemas.openxmlformats.org/officeDocument/2006/relationships/image"/><Relationship Id="rId8" Target="../media/image87.png" Type="http://schemas.openxmlformats.org/officeDocument/2006/relationships/image"/><Relationship Id="rId9" Target="../media/image88.svg" Type="http://schemas.openxmlformats.org/officeDocument/2006/relationships/image"/></Relationships>
</file>

<file path=ppt/slides/_rels/slide8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0.png" Type="http://schemas.openxmlformats.org/officeDocument/2006/relationships/image"/><Relationship Id="rId3" Target="../media/image61.svg" Type="http://schemas.openxmlformats.org/officeDocument/2006/relationships/image"/><Relationship Id="rId4" Target="../media/image89.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s>
</file>

<file path=ppt/slides/_rels/slide9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0.png" Type="http://schemas.openxmlformats.org/officeDocument/2006/relationships/image"/><Relationship Id="rId3" Target="../media/image61.svg" Type="http://schemas.openxmlformats.org/officeDocument/2006/relationships/image"/><Relationship Id="rId4" Target="../media/image90.jpeg" Type="http://schemas.openxmlformats.org/officeDocument/2006/relationships/image"/></Relationships>
</file>

<file path=ppt/slides/_rels/slide9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7.jpeg" Type="http://schemas.openxmlformats.org/officeDocument/2006/relationships/image"/><Relationship Id="rId2" Target="../media/image60.png" Type="http://schemas.openxmlformats.org/officeDocument/2006/relationships/image"/><Relationship Id="rId3" Target="../media/image61.svg" Type="http://schemas.openxmlformats.org/officeDocument/2006/relationships/image"/><Relationship Id="rId4" Target="../media/image91.jpeg" Type="http://schemas.openxmlformats.org/officeDocument/2006/relationships/image"/><Relationship Id="rId5" Target="../media/image92.jpeg" Type="http://schemas.openxmlformats.org/officeDocument/2006/relationships/image"/><Relationship Id="rId6" Target="../media/image93.jpeg" Type="http://schemas.openxmlformats.org/officeDocument/2006/relationships/image"/><Relationship Id="rId7" Target="../media/image94.jpeg" Type="http://schemas.openxmlformats.org/officeDocument/2006/relationships/image"/><Relationship Id="rId8" Target="../media/image95.jpeg" Type="http://schemas.openxmlformats.org/officeDocument/2006/relationships/image"/><Relationship Id="rId9" Target="../media/image96.jpeg" Type="http://schemas.openxmlformats.org/officeDocument/2006/relationships/image"/></Relationships>
</file>

<file path=ppt/slides/_rels/slide9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0.png" Type="http://schemas.openxmlformats.org/officeDocument/2006/relationships/image"/><Relationship Id="rId3" Target="../media/image61.svg" Type="http://schemas.openxmlformats.org/officeDocument/2006/relationships/image"/><Relationship Id="rId4" Target="../media/image98.jpeg" Type="http://schemas.openxmlformats.org/officeDocument/2006/relationships/image"/><Relationship Id="rId5" Target="../media/image99.jpeg" Type="http://schemas.openxmlformats.org/officeDocument/2006/relationships/image"/><Relationship Id="rId6" Target="../media/image100.jpeg" Type="http://schemas.openxmlformats.org/officeDocument/2006/relationships/image"/><Relationship Id="rId7" Target="../media/image101.jpeg" Type="http://schemas.openxmlformats.org/officeDocument/2006/relationships/image"/><Relationship Id="rId8" Target="../media/image102.jpeg" Type="http://schemas.openxmlformats.org/officeDocument/2006/relationships/image"/></Relationships>
</file>

<file path=ppt/slides/_rels/slide9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0.png" Type="http://schemas.openxmlformats.org/officeDocument/2006/relationships/image"/><Relationship Id="rId3" Target="../media/image61.svg" Type="http://schemas.openxmlformats.org/officeDocument/2006/relationships/image"/></Relationships>
</file>

<file path=ppt/slides/_rels/slide9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0.png" Type="http://schemas.openxmlformats.org/officeDocument/2006/relationships/image"/><Relationship Id="rId3" Target="../media/image61.svg" Type="http://schemas.openxmlformats.org/officeDocument/2006/relationships/image"/><Relationship Id="rId4" Target="../media/image103.jpeg" Type="http://schemas.openxmlformats.org/officeDocument/2006/relationships/image"/></Relationships>
</file>

<file path=ppt/slides/_rels/slide9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0.png" Type="http://schemas.openxmlformats.org/officeDocument/2006/relationships/image"/><Relationship Id="rId3" Target="../media/image61.svg" Type="http://schemas.openxmlformats.org/officeDocument/2006/relationships/image"/><Relationship Id="rId4" Target="../media/image104.jpeg" Type="http://schemas.openxmlformats.org/officeDocument/2006/relationships/image"/></Relationships>
</file>

<file path=ppt/slides/_rels/slide9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0.png" Type="http://schemas.openxmlformats.org/officeDocument/2006/relationships/image"/><Relationship Id="rId3" Target="../media/image61.svg" Type="http://schemas.openxmlformats.org/officeDocument/2006/relationships/image"/><Relationship Id="rId4" Target="../media/image105.png" Type="http://schemas.openxmlformats.org/officeDocument/2006/relationships/image"/><Relationship Id="rId5" Target="../media/image106.png" Type="http://schemas.openxmlformats.org/officeDocument/2006/relationships/image"/><Relationship Id="rId6" Target="../media/image107.png" Type="http://schemas.openxmlformats.org/officeDocument/2006/relationships/image"/><Relationship Id="rId7" Target="../media/image108.png" Type="http://schemas.openxmlformats.org/officeDocument/2006/relationships/image"/><Relationship Id="rId8" Target="../media/image109.png" Type="http://schemas.openxmlformats.org/officeDocument/2006/relationships/image"/><Relationship Id="rId9" Target="../media/image90.jpeg" Type="http://schemas.openxmlformats.org/officeDocument/2006/relationships/image"/></Relationships>
</file>

<file path=ppt/slides/_rels/slide9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0.png" Type="http://schemas.openxmlformats.org/officeDocument/2006/relationships/image"/><Relationship Id="rId3" Target="../media/image61.svg" Type="http://schemas.openxmlformats.org/officeDocument/2006/relationships/image"/><Relationship Id="rId4" Target="../media/image110.png" Type="http://schemas.openxmlformats.org/officeDocument/2006/relationships/image"/><Relationship Id="rId5" Target="../media/image111.png" Type="http://schemas.openxmlformats.org/officeDocument/2006/relationships/image"/><Relationship Id="rId6" Target="../media/image112.jpeg" Type="http://schemas.openxmlformats.org/officeDocument/2006/relationships/image"/></Relationships>
</file>

<file path=ppt/slides/_rels/slide9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0.png" Type="http://schemas.openxmlformats.org/officeDocument/2006/relationships/image"/><Relationship Id="rId3" Target="../media/image61.svg" Type="http://schemas.openxmlformats.org/officeDocument/2006/relationships/image"/><Relationship Id="rId4" Target="../media/image113.jpeg" Type="http://schemas.openxmlformats.org/officeDocument/2006/relationships/image"/><Relationship Id="rId5" Target="../media/image114.jpeg" Type="http://schemas.openxmlformats.org/officeDocument/2006/relationships/image"/><Relationship Id="rId6" Target="../media/image115.jpeg" Type="http://schemas.openxmlformats.org/officeDocument/2006/relationships/image"/></Relationships>
</file>

<file path=ppt/slides/_rels/slide9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0.png" Type="http://schemas.openxmlformats.org/officeDocument/2006/relationships/image"/><Relationship Id="rId3" Target="../media/image61.svg" Type="http://schemas.openxmlformats.org/officeDocument/2006/relationships/image"/><Relationship Id="rId4" Target="../media/image116.jpeg" Type="http://schemas.openxmlformats.org/officeDocument/2006/relationships/image"/><Relationship Id="rId5" Target="../media/image117.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393404" cy="12826198"/>
          </a:xfrm>
          <a:custGeom>
            <a:avLst/>
            <a:gdLst/>
            <a:ahLst/>
            <a:cxnLst/>
            <a:rect r="r" b="b" t="t" l="l"/>
            <a:pathLst>
              <a:path h="12826198" w="18393404">
                <a:moveTo>
                  <a:pt x="0" y="0"/>
                </a:moveTo>
                <a:lnTo>
                  <a:pt x="18393404" y="0"/>
                </a:lnTo>
                <a:lnTo>
                  <a:pt x="18393404" y="12826198"/>
                </a:lnTo>
                <a:lnTo>
                  <a:pt x="0" y="12826198"/>
                </a:lnTo>
                <a:lnTo>
                  <a:pt x="0" y="0"/>
                </a:lnTo>
                <a:close/>
              </a:path>
            </a:pathLst>
          </a:custGeom>
          <a:blipFill>
            <a:blip r:embed="rId2"/>
            <a:stretch>
              <a:fillRect l="-5687" t="-6478" r="-5687" b="0"/>
            </a:stretch>
          </a:blipFill>
        </p:spPr>
      </p:sp>
      <p:grpSp>
        <p:nvGrpSpPr>
          <p:cNvPr name="Group 3" id="3"/>
          <p:cNvGrpSpPr>
            <a:grpSpLocks noChangeAspect="true"/>
          </p:cNvGrpSpPr>
          <p:nvPr/>
        </p:nvGrpSpPr>
        <p:grpSpPr>
          <a:xfrm rot="69275">
            <a:off x="7387989" y="-2427030"/>
            <a:ext cx="20219455" cy="20219455"/>
            <a:chOff x="0" y="0"/>
            <a:chExt cx="6317215" cy="6317215"/>
          </a:xfrm>
        </p:grpSpPr>
        <p:sp>
          <p:nvSpPr>
            <p:cNvPr name="Freeform 4" id="4"/>
            <p:cNvSpPr/>
            <p:nvPr/>
          </p:nvSpPr>
          <p:spPr>
            <a:xfrm flipH="false" flipV="false" rot="0">
              <a:off x="0" y="0"/>
              <a:ext cx="6317215" cy="6317215"/>
            </a:xfrm>
            <a:custGeom>
              <a:avLst/>
              <a:gdLst/>
              <a:ahLst/>
              <a:cxnLst/>
              <a:rect r="r" b="b" t="t" l="l"/>
              <a:pathLst>
                <a:path h="6317215" w="6317215">
                  <a:moveTo>
                    <a:pt x="4179746" y="0"/>
                  </a:moveTo>
                  <a:lnTo>
                    <a:pt x="6317215" y="2137470"/>
                  </a:lnTo>
                  <a:lnTo>
                    <a:pt x="2137470" y="6317215"/>
                  </a:lnTo>
                  <a:lnTo>
                    <a:pt x="0" y="4179746"/>
                  </a:lnTo>
                  <a:lnTo>
                    <a:pt x="4179746" y="0"/>
                  </a:lnTo>
                  <a:close/>
                </a:path>
              </a:pathLst>
            </a:custGeom>
            <a:solidFill>
              <a:srgbClr val="9955F6"/>
            </a:solidFill>
          </p:spPr>
        </p:sp>
        <p:sp>
          <p:nvSpPr>
            <p:cNvPr name="Freeform 5" id="5"/>
            <p:cNvSpPr/>
            <p:nvPr/>
          </p:nvSpPr>
          <p:spPr>
            <a:xfrm flipH="false" flipV="false" rot="0">
              <a:off x="0" y="0"/>
              <a:ext cx="6317215" cy="6317215"/>
            </a:xfrm>
            <a:custGeom>
              <a:avLst/>
              <a:gdLst/>
              <a:ahLst/>
              <a:cxnLst/>
              <a:rect r="r" b="b" t="t" l="l"/>
              <a:pathLst>
                <a:path h="6317215" w="6317215">
                  <a:moveTo>
                    <a:pt x="4179746" y="0"/>
                  </a:moveTo>
                  <a:lnTo>
                    <a:pt x="6317215" y="2137470"/>
                  </a:lnTo>
                  <a:lnTo>
                    <a:pt x="2137470" y="6317215"/>
                  </a:lnTo>
                  <a:lnTo>
                    <a:pt x="0" y="4179746"/>
                  </a:lnTo>
                  <a:lnTo>
                    <a:pt x="4179746" y="0"/>
                  </a:lnTo>
                  <a:close/>
                </a:path>
              </a:pathLst>
            </a:custGeom>
            <a:blipFill>
              <a:blip r:embed="rId3"/>
              <a:stretch>
                <a:fillRect l="-24906" t="0" r="-24906" b="0"/>
              </a:stretch>
            </a:blipFill>
          </p:spPr>
        </p:sp>
      </p:grpSp>
      <p:grpSp>
        <p:nvGrpSpPr>
          <p:cNvPr name="Group 6" id="6"/>
          <p:cNvGrpSpPr/>
          <p:nvPr/>
        </p:nvGrpSpPr>
        <p:grpSpPr>
          <a:xfrm rot="-2700000">
            <a:off x="7404120" y="4379082"/>
            <a:ext cx="17082849" cy="9050704"/>
            <a:chOff x="0" y="0"/>
            <a:chExt cx="4499186" cy="2383725"/>
          </a:xfrm>
        </p:grpSpPr>
        <p:sp>
          <p:nvSpPr>
            <p:cNvPr name="Freeform 7" id="7"/>
            <p:cNvSpPr/>
            <p:nvPr/>
          </p:nvSpPr>
          <p:spPr>
            <a:xfrm flipH="false" flipV="false" rot="0">
              <a:off x="0" y="0"/>
              <a:ext cx="4499187" cy="2383725"/>
            </a:xfrm>
            <a:custGeom>
              <a:avLst/>
              <a:gdLst/>
              <a:ahLst/>
              <a:cxnLst/>
              <a:rect r="r" b="b" t="t" l="l"/>
              <a:pathLst>
                <a:path h="2383725" w="4499187">
                  <a:moveTo>
                    <a:pt x="0" y="0"/>
                  </a:moveTo>
                  <a:lnTo>
                    <a:pt x="4499187" y="0"/>
                  </a:lnTo>
                  <a:lnTo>
                    <a:pt x="4499187" y="2383725"/>
                  </a:lnTo>
                  <a:lnTo>
                    <a:pt x="0" y="2383725"/>
                  </a:lnTo>
                  <a:close/>
                </a:path>
              </a:pathLst>
            </a:custGeom>
            <a:solidFill>
              <a:srgbClr val="A84D98">
                <a:alpha val="51765"/>
              </a:srgbClr>
            </a:solidFill>
          </p:spPr>
        </p:sp>
        <p:sp>
          <p:nvSpPr>
            <p:cNvPr name="TextBox 8" id="8"/>
            <p:cNvSpPr txBox="true"/>
            <p:nvPr/>
          </p:nvSpPr>
          <p:spPr>
            <a:xfrm>
              <a:off x="0" y="-38100"/>
              <a:ext cx="4499186" cy="2421825"/>
            </a:xfrm>
            <a:prstGeom prst="rect">
              <a:avLst/>
            </a:prstGeom>
          </p:spPr>
          <p:txBody>
            <a:bodyPr anchor="ctr" rtlCol="false" tIns="50800" lIns="50800" bIns="50800" rIns="50800"/>
            <a:lstStyle/>
            <a:p>
              <a:pPr algn="ctr">
                <a:lnSpc>
                  <a:spcPts val="3499"/>
                </a:lnSpc>
              </a:pPr>
            </a:p>
          </p:txBody>
        </p:sp>
      </p:grpSp>
      <p:sp>
        <p:nvSpPr>
          <p:cNvPr name="Freeform 9" id="9"/>
          <p:cNvSpPr/>
          <p:nvPr/>
        </p:nvSpPr>
        <p:spPr>
          <a:xfrm flipH="false" flipV="false" rot="0">
            <a:off x="727426" y="731111"/>
            <a:ext cx="2271238" cy="1796651"/>
          </a:xfrm>
          <a:custGeom>
            <a:avLst/>
            <a:gdLst/>
            <a:ahLst/>
            <a:cxnLst/>
            <a:rect r="r" b="b" t="t" l="l"/>
            <a:pathLst>
              <a:path h="1796651" w="2271238">
                <a:moveTo>
                  <a:pt x="0" y="0"/>
                </a:moveTo>
                <a:lnTo>
                  <a:pt x="2271238" y="0"/>
                </a:lnTo>
                <a:lnTo>
                  <a:pt x="2271238" y="1796651"/>
                </a:lnTo>
                <a:lnTo>
                  <a:pt x="0" y="1796651"/>
                </a:lnTo>
                <a:lnTo>
                  <a:pt x="0" y="0"/>
                </a:lnTo>
                <a:close/>
              </a:path>
            </a:pathLst>
          </a:custGeom>
          <a:blipFill>
            <a:blip r:embed="rId4"/>
            <a:stretch>
              <a:fillRect l="0" t="0" r="0" b="0"/>
            </a:stretch>
          </a:blipFill>
        </p:spPr>
      </p:sp>
      <p:grpSp>
        <p:nvGrpSpPr>
          <p:cNvPr name="Group 10" id="10"/>
          <p:cNvGrpSpPr/>
          <p:nvPr/>
        </p:nvGrpSpPr>
        <p:grpSpPr>
          <a:xfrm rot="2700000">
            <a:off x="12972636" y="-2431939"/>
            <a:ext cx="345145" cy="15150879"/>
            <a:chOff x="0" y="0"/>
            <a:chExt cx="90902" cy="3990355"/>
          </a:xfrm>
        </p:grpSpPr>
        <p:sp>
          <p:nvSpPr>
            <p:cNvPr name="Freeform 11" id="11"/>
            <p:cNvSpPr/>
            <p:nvPr/>
          </p:nvSpPr>
          <p:spPr>
            <a:xfrm flipH="false" flipV="false" rot="0">
              <a:off x="0" y="0"/>
              <a:ext cx="90902" cy="3990355"/>
            </a:xfrm>
            <a:custGeom>
              <a:avLst/>
              <a:gdLst/>
              <a:ahLst/>
              <a:cxnLst/>
              <a:rect r="r" b="b" t="t" l="l"/>
              <a:pathLst>
                <a:path h="3990355" w="90902">
                  <a:moveTo>
                    <a:pt x="0" y="0"/>
                  </a:moveTo>
                  <a:lnTo>
                    <a:pt x="90902" y="0"/>
                  </a:lnTo>
                  <a:lnTo>
                    <a:pt x="90902" y="3990355"/>
                  </a:lnTo>
                  <a:lnTo>
                    <a:pt x="0" y="3990355"/>
                  </a:lnTo>
                  <a:close/>
                </a:path>
              </a:pathLst>
            </a:custGeom>
            <a:solidFill>
              <a:srgbClr val="A84D98"/>
            </a:solidFill>
          </p:spPr>
        </p:sp>
        <p:sp>
          <p:nvSpPr>
            <p:cNvPr name="TextBox 12" id="12"/>
            <p:cNvSpPr txBox="true"/>
            <p:nvPr/>
          </p:nvSpPr>
          <p:spPr>
            <a:xfrm>
              <a:off x="0" y="-38100"/>
              <a:ext cx="90902" cy="4028455"/>
            </a:xfrm>
            <a:prstGeom prst="rect">
              <a:avLst/>
            </a:prstGeom>
          </p:spPr>
          <p:txBody>
            <a:bodyPr anchor="ctr" rtlCol="false" tIns="50800" lIns="50800" bIns="50800" rIns="50800"/>
            <a:lstStyle/>
            <a:p>
              <a:pPr algn="ctr">
                <a:lnSpc>
                  <a:spcPts val="3499"/>
                </a:lnSpc>
              </a:pPr>
            </a:p>
          </p:txBody>
        </p:sp>
      </p:grpSp>
      <p:sp>
        <p:nvSpPr>
          <p:cNvPr name="TextBox 13" id="13"/>
          <p:cNvSpPr txBox="true"/>
          <p:nvPr/>
        </p:nvSpPr>
        <p:spPr>
          <a:xfrm rot="0">
            <a:off x="719236" y="2978324"/>
            <a:ext cx="10217124" cy="1757681"/>
          </a:xfrm>
          <a:prstGeom prst="rect">
            <a:avLst/>
          </a:prstGeom>
        </p:spPr>
        <p:txBody>
          <a:bodyPr anchor="t" rtlCol="false" tIns="0" lIns="0" bIns="0" rIns="0">
            <a:spAutoFit/>
          </a:bodyPr>
          <a:lstStyle/>
          <a:p>
            <a:pPr algn="l">
              <a:lnSpc>
                <a:spcPts val="14419"/>
              </a:lnSpc>
            </a:pPr>
            <a:r>
              <a:rPr lang="en-US" b="true" sz="10299" spc="-432">
                <a:solidFill>
                  <a:srgbClr val="1D1D1B"/>
                </a:solidFill>
                <a:latin typeface="Open Sans Bold"/>
                <a:ea typeface="Open Sans Bold"/>
                <a:cs typeface="Open Sans Bold"/>
                <a:sym typeface="Open Sans Bold"/>
              </a:rPr>
              <a:t>WELCOME TO</a:t>
            </a:r>
          </a:p>
        </p:txBody>
      </p:sp>
      <p:sp>
        <p:nvSpPr>
          <p:cNvPr name="TextBox 14" id="14"/>
          <p:cNvSpPr txBox="true"/>
          <p:nvPr/>
        </p:nvSpPr>
        <p:spPr>
          <a:xfrm rot="0">
            <a:off x="488971" y="4038303"/>
            <a:ext cx="4558857" cy="2480480"/>
          </a:xfrm>
          <a:prstGeom prst="rect">
            <a:avLst/>
          </a:prstGeom>
        </p:spPr>
        <p:txBody>
          <a:bodyPr anchor="t" rtlCol="false" tIns="0" lIns="0" bIns="0" rIns="0">
            <a:spAutoFit/>
          </a:bodyPr>
          <a:lstStyle/>
          <a:p>
            <a:pPr algn="l">
              <a:lnSpc>
                <a:spcPts val="20255"/>
              </a:lnSpc>
            </a:pPr>
            <a:r>
              <a:rPr lang="en-US" b="true" sz="14468" spc="-231">
                <a:solidFill>
                  <a:srgbClr val="FFFFFF"/>
                </a:solidFill>
                <a:latin typeface="Open Sans Bold"/>
                <a:ea typeface="Open Sans Bold"/>
                <a:cs typeface="Open Sans Bold"/>
                <a:sym typeface="Open Sans Bold"/>
              </a:rPr>
              <a:t>CT24</a:t>
            </a:r>
          </a:p>
        </p:txBody>
      </p:sp>
      <p:sp>
        <p:nvSpPr>
          <p:cNvPr name="TextBox 15" id="15"/>
          <p:cNvSpPr txBox="true"/>
          <p:nvPr/>
        </p:nvSpPr>
        <p:spPr>
          <a:xfrm rot="0">
            <a:off x="4882175" y="4793155"/>
            <a:ext cx="6892325" cy="1444244"/>
          </a:xfrm>
          <a:prstGeom prst="rect">
            <a:avLst/>
          </a:prstGeom>
        </p:spPr>
        <p:txBody>
          <a:bodyPr anchor="t" rtlCol="false" tIns="0" lIns="0" bIns="0" rIns="0">
            <a:spAutoFit/>
          </a:bodyPr>
          <a:lstStyle/>
          <a:p>
            <a:pPr algn="l">
              <a:lnSpc>
                <a:spcPts val="5667"/>
              </a:lnSpc>
            </a:pPr>
            <a:r>
              <a:rPr lang="en-US" sz="5199" b="true">
                <a:solidFill>
                  <a:srgbClr val="FFFFFF"/>
                </a:solidFill>
                <a:latin typeface="Open Sans Bold"/>
                <a:ea typeface="Open Sans Bold"/>
                <a:cs typeface="Open Sans Bold"/>
                <a:sym typeface="Open Sans Bold"/>
              </a:rPr>
              <a:t>THE VOICE OF</a:t>
            </a:r>
          </a:p>
          <a:p>
            <a:pPr algn="l">
              <a:lnSpc>
                <a:spcPts val="5667"/>
              </a:lnSpc>
            </a:pPr>
            <a:r>
              <a:rPr lang="en-US" sz="5199" b="true">
                <a:solidFill>
                  <a:srgbClr val="FFFFFF"/>
                </a:solidFill>
                <a:latin typeface="Open Sans Bold"/>
                <a:ea typeface="Open Sans Bold"/>
                <a:cs typeface="Open Sans Bold"/>
                <a:sym typeface="Open Sans Bold"/>
              </a:rPr>
              <a:t>THE PASSENGER</a:t>
            </a:r>
          </a:p>
        </p:txBody>
      </p:sp>
      <p:grpSp>
        <p:nvGrpSpPr>
          <p:cNvPr name="Group 16" id="16"/>
          <p:cNvGrpSpPr/>
          <p:nvPr/>
        </p:nvGrpSpPr>
        <p:grpSpPr>
          <a:xfrm rot="5400000">
            <a:off x="4695753" y="1198692"/>
            <a:ext cx="47625" cy="10592555"/>
            <a:chOff x="0" y="0"/>
            <a:chExt cx="12543" cy="2789809"/>
          </a:xfrm>
        </p:grpSpPr>
        <p:sp>
          <p:nvSpPr>
            <p:cNvPr name="Freeform 17" id="17"/>
            <p:cNvSpPr/>
            <p:nvPr/>
          </p:nvSpPr>
          <p:spPr>
            <a:xfrm flipH="false" flipV="false" rot="0">
              <a:off x="0" y="0"/>
              <a:ext cx="12543" cy="2789809"/>
            </a:xfrm>
            <a:custGeom>
              <a:avLst/>
              <a:gdLst/>
              <a:ahLst/>
              <a:cxnLst/>
              <a:rect r="r" b="b" t="t" l="l"/>
              <a:pathLst>
                <a:path h="2789809" w="12543">
                  <a:moveTo>
                    <a:pt x="0" y="0"/>
                  </a:moveTo>
                  <a:lnTo>
                    <a:pt x="12543" y="0"/>
                  </a:lnTo>
                  <a:lnTo>
                    <a:pt x="12543" y="2789809"/>
                  </a:lnTo>
                  <a:lnTo>
                    <a:pt x="0" y="2789809"/>
                  </a:lnTo>
                  <a:close/>
                </a:path>
              </a:pathLst>
            </a:custGeom>
            <a:solidFill>
              <a:srgbClr val="A84D98"/>
            </a:solidFill>
          </p:spPr>
        </p:sp>
        <p:sp>
          <p:nvSpPr>
            <p:cNvPr name="TextBox 18" id="18"/>
            <p:cNvSpPr txBox="true"/>
            <p:nvPr/>
          </p:nvSpPr>
          <p:spPr>
            <a:xfrm>
              <a:off x="0" y="-38100"/>
              <a:ext cx="12543" cy="2827909"/>
            </a:xfrm>
            <a:prstGeom prst="rect">
              <a:avLst/>
            </a:prstGeom>
          </p:spPr>
          <p:txBody>
            <a:bodyPr anchor="ctr" rtlCol="false" tIns="50800" lIns="50800" bIns="50800" rIns="50800"/>
            <a:lstStyle/>
            <a:p>
              <a:pPr algn="ctr">
                <a:lnSpc>
                  <a:spcPts val="3499"/>
                </a:lnSpc>
              </a:pPr>
            </a:p>
          </p:txBody>
        </p:sp>
      </p:grpSp>
      <p:grpSp>
        <p:nvGrpSpPr>
          <p:cNvPr name="Group 19" id="19"/>
          <p:cNvGrpSpPr/>
          <p:nvPr/>
        </p:nvGrpSpPr>
        <p:grpSpPr>
          <a:xfrm rot="2700000">
            <a:off x="12492429" y="-2431939"/>
            <a:ext cx="345145" cy="15150879"/>
            <a:chOff x="0" y="0"/>
            <a:chExt cx="90902" cy="3990355"/>
          </a:xfrm>
        </p:grpSpPr>
        <p:sp>
          <p:nvSpPr>
            <p:cNvPr name="Freeform 20" id="20"/>
            <p:cNvSpPr/>
            <p:nvPr/>
          </p:nvSpPr>
          <p:spPr>
            <a:xfrm flipH="false" flipV="false" rot="0">
              <a:off x="0" y="0"/>
              <a:ext cx="90902" cy="3990355"/>
            </a:xfrm>
            <a:custGeom>
              <a:avLst/>
              <a:gdLst/>
              <a:ahLst/>
              <a:cxnLst/>
              <a:rect r="r" b="b" t="t" l="l"/>
              <a:pathLst>
                <a:path h="3990355" w="90902">
                  <a:moveTo>
                    <a:pt x="0" y="0"/>
                  </a:moveTo>
                  <a:lnTo>
                    <a:pt x="90902" y="0"/>
                  </a:lnTo>
                  <a:lnTo>
                    <a:pt x="90902" y="3990355"/>
                  </a:lnTo>
                  <a:lnTo>
                    <a:pt x="0" y="3990355"/>
                  </a:lnTo>
                  <a:close/>
                </a:path>
              </a:pathLst>
            </a:custGeom>
            <a:solidFill>
              <a:srgbClr val="30A2A1"/>
            </a:solidFill>
          </p:spPr>
        </p:sp>
        <p:sp>
          <p:nvSpPr>
            <p:cNvPr name="TextBox 21" id="21"/>
            <p:cNvSpPr txBox="true"/>
            <p:nvPr/>
          </p:nvSpPr>
          <p:spPr>
            <a:xfrm>
              <a:off x="0" y="-38100"/>
              <a:ext cx="90902" cy="4028455"/>
            </a:xfrm>
            <a:prstGeom prst="rect">
              <a:avLst/>
            </a:prstGeom>
          </p:spPr>
          <p:txBody>
            <a:bodyPr anchor="ctr" rtlCol="false" tIns="50800" lIns="50800" bIns="50800" rIns="50800"/>
            <a:lstStyle/>
            <a:p>
              <a:pPr algn="ctr">
                <a:lnSpc>
                  <a:spcPts val="3499"/>
                </a:lnSpc>
              </a:pPr>
            </a:p>
          </p:txBody>
        </p:sp>
      </p:grpSp>
      <p:grpSp>
        <p:nvGrpSpPr>
          <p:cNvPr name="Group 22" id="22"/>
          <p:cNvGrpSpPr/>
          <p:nvPr/>
        </p:nvGrpSpPr>
        <p:grpSpPr>
          <a:xfrm rot="2700000">
            <a:off x="12012221" y="-2431939"/>
            <a:ext cx="345145" cy="15150879"/>
            <a:chOff x="0" y="0"/>
            <a:chExt cx="90902" cy="3990355"/>
          </a:xfrm>
        </p:grpSpPr>
        <p:sp>
          <p:nvSpPr>
            <p:cNvPr name="Freeform 23" id="23"/>
            <p:cNvSpPr/>
            <p:nvPr/>
          </p:nvSpPr>
          <p:spPr>
            <a:xfrm flipH="false" flipV="false" rot="0">
              <a:off x="0" y="0"/>
              <a:ext cx="90902" cy="3990355"/>
            </a:xfrm>
            <a:custGeom>
              <a:avLst/>
              <a:gdLst/>
              <a:ahLst/>
              <a:cxnLst/>
              <a:rect r="r" b="b" t="t" l="l"/>
              <a:pathLst>
                <a:path h="3990355" w="90902">
                  <a:moveTo>
                    <a:pt x="0" y="0"/>
                  </a:moveTo>
                  <a:lnTo>
                    <a:pt x="90902" y="0"/>
                  </a:lnTo>
                  <a:lnTo>
                    <a:pt x="90902" y="3990355"/>
                  </a:lnTo>
                  <a:lnTo>
                    <a:pt x="0" y="3990355"/>
                  </a:lnTo>
                  <a:close/>
                </a:path>
              </a:pathLst>
            </a:custGeom>
            <a:solidFill>
              <a:srgbClr val="60519D"/>
            </a:solidFill>
          </p:spPr>
        </p:sp>
        <p:sp>
          <p:nvSpPr>
            <p:cNvPr name="TextBox 24" id="24"/>
            <p:cNvSpPr txBox="true"/>
            <p:nvPr/>
          </p:nvSpPr>
          <p:spPr>
            <a:xfrm>
              <a:off x="0" y="-38100"/>
              <a:ext cx="90902" cy="4028455"/>
            </a:xfrm>
            <a:prstGeom prst="rect">
              <a:avLst/>
            </a:prstGeom>
          </p:spPr>
          <p:txBody>
            <a:bodyPr anchor="ctr" rtlCol="false" tIns="50800" lIns="50800" bIns="50800" rIns="50800"/>
            <a:lstStyle/>
            <a:p>
              <a:pPr algn="ctr">
                <a:lnSpc>
                  <a:spcPts val="3499"/>
                </a:lnSpc>
              </a:pP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11497">
            <a:off x="-28623" y="1855761"/>
            <a:ext cx="17087946" cy="0"/>
          </a:xfrm>
          <a:prstGeom prst="line">
            <a:avLst/>
          </a:prstGeom>
          <a:ln cap="rnd" w="28575">
            <a:solidFill>
              <a:srgbClr val="009739"/>
            </a:solidFill>
            <a:prstDash val="solid"/>
            <a:headEnd type="none" len="sm" w="sm"/>
            <a:tailEnd type="none" len="sm" w="sm"/>
          </a:ln>
        </p:spPr>
      </p:sp>
      <p:sp>
        <p:nvSpPr>
          <p:cNvPr name="Freeform 3" id="3"/>
          <p:cNvSpPr/>
          <p:nvPr/>
        </p:nvSpPr>
        <p:spPr>
          <a:xfrm flipH="false" flipV="false" rot="0">
            <a:off x="0" y="8945878"/>
            <a:ext cx="2924223" cy="1341122"/>
          </a:xfrm>
          <a:custGeom>
            <a:avLst/>
            <a:gdLst/>
            <a:ahLst/>
            <a:cxnLst/>
            <a:rect r="r" b="b" t="t" l="l"/>
            <a:pathLst>
              <a:path h="1341122" w="2924223">
                <a:moveTo>
                  <a:pt x="0" y="0"/>
                </a:moveTo>
                <a:lnTo>
                  <a:pt x="2924223" y="0"/>
                </a:lnTo>
                <a:lnTo>
                  <a:pt x="2924223" y="1341122"/>
                </a:lnTo>
                <a:lnTo>
                  <a:pt x="0" y="1341122"/>
                </a:lnTo>
                <a:lnTo>
                  <a:pt x="0" y="0"/>
                </a:lnTo>
                <a:close/>
              </a:path>
            </a:pathLst>
          </a:custGeom>
          <a:blipFill>
            <a:blip r:embed="rId2"/>
            <a:stretch>
              <a:fillRect l="0" t="-29079" r="0" b="-25000"/>
            </a:stretch>
          </a:blipFill>
        </p:spPr>
      </p:sp>
      <p:sp>
        <p:nvSpPr>
          <p:cNvPr name="TextBox 4" id="4"/>
          <p:cNvSpPr txBox="true"/>
          <p:nvPr/>
        </p:nvSpPr>
        <p:spPr>
          <a:xfrm rot="0">
            <a:off x="1348740" y="995488"/>
            <a:ext cx="15590520" cy="808138"/>
          </a:xfrm>
          <a:prstGeom prst="rect">
            <a:avLst/>
          </a:prstGeom>
        </p:spPr>
        <p:txBody>
          <a:bodyPr anchor="t" rtlCol="false" tIns="0" lIns="0" bIns="0" rIns="0">
            <a:spAutoFit/>
          </a:bodyPr>
          <a:lstStyle/>
          <a:p>
            <a:pPr algn="l">
              <a:lnSpc>
                <a:spcPts val="6480"/>
              </a:lnSpc>
            </a:pPr>
            <a:r>
              <a:rPr lang="en-US" sz="6000">
                <a:solidFill>
                  <a:srgbClr val="009739"/>
                </a:solidFill>
                <a:latin typeface="Arimo"/>
                <a:ea typeface="Arimo"/>
                <a:cs typeface="Arimo"/>
                <a:sym typeface="Arimo"/>
              </a:rPr>
              <a:t>Social Value</a:t>
            </a:r>
          </a:p>
        </p:txBody>
      </p:sp>
      <p:grpSp>
        <p:nvGrpSpPr>
          <p:cNvPr name="Group 5" id="5"/>
          <p:cNvGrpSpPr/>
          <p:nvPr/>
        </p:nvGrpSpPr>
        <p:grpSpPr>
          <a:xfrm rot="0">
            <a:off x="2120164" y="2793068"/>
            <a:ext cx="14047670" cy="1123048"/>
            <a:chOff x="0" y="0"/>
            <a:chExt cx="18730226" cy="1497398"/>
          </a:xfrm>
        </p:grpSpPr>
        <p:sp>
          <p:nvSpPr>
            <p:cNvPr name="Freeform 6" id="6"/>
            <p:cNvSpPr/>
            <p:nvPr/>
          </p:nvSpPr>
          <p:spPr>
            <a:xfrm flipH="false" flipV="false" rot="0">
              <a:off x="12700" y="12700"/>
              <a:ext cx="18704813" cy="1472057"/>
            </a:xfrm>
            <a:custGeom>
              <a:avLst/>
              <a:gdLst/>
              <a:ahLst/>
              <a:cxnLst/>
              <a:rect r="r" b="b" t="t" l="l"/>
              <a:pathLst>
                <a:path h="1472057" w="18704813">
                  <a:moveTo>
                    <a:pt x="0" y="245364"/>
                  </a:moveTo>
                  <a:cubicBezTo>
                    <a:pt x="0" y="109855"/>
                    <a:pt x="111633" y="0"/>
                    <a:pt x="249174" y="0"/>
                  </a:cubicBezTo>
                  <a:lnTo>
                    <a:pt x="18455639" y="0"/>
                  </a:lnTo>
                  <a:cubicBezTo>
                    <a:pt x="18593307" y="0"/>
                    <a:pt x="18704813" y="109855"/>
                    <a:pt x="18704813" y="245364"/>
                  </a:cubicBezTo>
                  <a:lnTo>
                    <a:pt x="18704813" y="1226693"/>
                  </a:lnTo>
                  <a:cubicBezTo>
                    <a:pt x="18704813" y="1362202"/>
                    <a:pt x="18593180" y="1472057"/>
                    <a:pt x="18455639" y="1472057"/>
                  </a:cubicBezTo>
                  <a:lnTo>
                    <a:pt x="249174" y="1472057"/>
                  </a:lnTo>
                  <a:cubicBezTo>
                    <a:pt x="111633" y="1472057"/>
                    <a:pt x="0" y="1362202"/>
                    <a:pt x="0" y="1226693"/>
                  </a:cubicBezTo>
                  <a:close/>
                </a:path>
              </a:pathLst>
            </a:custGeom>
            <a:solidFill>
              <a:srgbClr val="00B050"/>
            </a:solidFill>
          </p:spPr>
        </p:sp>
        <p:sp>
          <p:nvSpPr>
            <p:cNvPr name="Freeform 7" id="7"/>
            <p:cNvSpPr/>
            <p:nvPr/>
          </p:nvSpPr>
          <p:spPr>
            <a:xfrm flipH="false" flipV="false" rot="0">
              <a:off x="0" y="0"/>
              <a:ext cx="18730213" cy="1497457"/>
            </a:xfrm>
            <a:custGeom>
              <a:avLst/>
              <a:gdLst/>
              <a:ahLst/>
              <a:cxnLst/>
              <a:rect r="r" b="b" t="t" l="l"/>
              <a:pathLst>
                <a:path h="1497457" w="18730213">
                  <a:moveTo>
                    <a:pt x="0" y="258064"/>
                  </a:moveTo>
                  <a:cubicBezTo>
                    <a:pt x="0" y="115316"/>
                    <a:pt x="117475" y="0"/>
                    <a:pt x="261874" y="0"/>
                  </a:cubicBezTo>
                  <a:lnTo>
                    <a:pt x="18468339" y="0"/>
                  </a:lnTo>
                  <a:lnTo>
                    <a:pt x="18468339" y="12700"/>
                  </a:lnTo>
                  <a:lnTo>
                    <a:pt x="18468339" y="0"/>
                  </a:lnTo>
                  <a:cubicBezTo>
                    <a:pt x="18612865" y="0"/>
                    <a:pt x="18730213" y="115316"/>
                    <a:pt x="18730213" y="258064"/>
                  </a:cubicBezTo>
                  <a:lnTo>
                    <a:pt x="18717513" y="258064"/>
                  </a:lnTo>
                  <a:lnTo>
                    <a:pt x="18730213" y="258064"/>
                  </a:lnTo>
                  <a:lnTo>
                    <a:pt x="18730213" y="1239393"/>
                  </a:lnTo>
                  <a:lnTo>
                    <a:pt x="18717513" y="1239393"/>
                  </a:lnTo>
                  <a:lnTo>
                    <a:pt x="18730213" y="1239393"/>
                  </a:lnTo>
                  <a:cubicBezTo>
                    <a:pt x="18730213" y="1382141"/>
                    <a:pt x="18612738" y="1497457"/>
                    <a:pt x="18468339" y="1497457"/>
                  </a:cubicBezTo>
                  <a:lnTo>
                    <a:pt x="18468339" y="1484757"/>
                  </a:lnTo>
                  <a:lnTo>
                    <a:pt x="18468339" y="1497457"/>
                  </a:lnTo>
                  <a:lnTo>
                    <a:pt x="261874" y="1497457"/>
                  </a:lnTo>
                  <a:lnTo>
                    <a:pt x="261874" y="1484757"/>
                  </a:lnTo>
                  <a:lnTo>
                    <a:pt x="261874" y="1497457"/>
                  </a:lnTo>
                  <a:cubicBezTo>
                    <a:pt x="117475" y="1497457"/>
                    <a:pt x="0" y="1382014"/>
                    <a:pt x="0" y="1239393"/>
                  </a:cubicBezTo>
                  <a:lnTo>
                    <a:pt x="0" y="258064"/>
                  </a:lnTo>
                  <a:lnTo>
                    <a:pt x="12700" y="258064"/>
                  </a:lnTo>
                  <a:lnTo>
                    <a:pt x="0" y="258064"/>
                  </a:lnTo>
                  <a:moveTo>
                    <a:pt x="25400" y="258064"/>
                  </a:moveTo>
                  <a:lnTo>
                    <a:pt x="25400" y="1239393"/>
                  </a:lnTo>
                  <a:lnTo>
                    <a:pt x="12700" y="1239393"/>
                  </a:lnTo>
                  <a:lnTo>
                    <a:pt x="25400" y="1239393"/>
                  </a:lnTo>
                  <a:cubicBezTo>
                    <a:pt x="25400" y="1367663"/>
                    <a:pt x="131064" y="1472057"/>
                    <a:pt x="261874" y="1472057"/>
                  </a:cubicBezTo>
                  <a:lnTo>
                    <a:pt x="18468339" y="1472057"/>
                  </a:lnTo>
                  <a:cubicBezTo>
                    <a:pt x="18599150" y="1472057"/>
                    <a:pt x="18704813" y="1367663"/>
                    <a:pt x="18704813" y="1239393"/>
                  </a:cubicBezTo>
                  <a:lnTo>
                    <a:pt x="18704813" y="258064"/>
                  </a:lnTo>
                  <a:cubicBezTo>
                    <a:pt x="18704813" y="129794"/>
                    <a:pt x="18599150" y="25400"/>
                    <a:pt x="18468339" y="25400"/>
                  </a:cubicBezTo>
                  <a:lnTo>
                    <a:pt x="261874" y="25400"/>
                  </a:lnTo>
                  <a:lnTo>
                    <a:pt x="261874" y="12700"/>
                  </a:lnTo>
                  <a:lnTo>
                    <a:pt x="261874" y="25400"/>
                  </a:lnTo>
                  <a:cubicBezTo>
                    <a:pt x="131064" y="25400"/>
                    <a:pt x="25400" y="129794"/>
                    <a:pt x="25400" y="258064"/>
                  </a:cubicBezTo>
                  <a:close/>
                </a:path>
              </a:pathLst>
            </a:custGeom>
            <a:solidFill>
              <a:srgbClr val="FFFFFF"/>
            </a:solidFill>
          </p:spPr>
        </p:sp>
      </p:grpSp>
      <p:sp>
        <p:nvSpPr>
          <p:cNvPr name="TextBox 8" id="8"/>
          <p:cNvSpPr txBox="true"/>
          <p:nvPr/>
        </p:nvSpPr>
        <p:spPr>
          <a:xfrm rot="0">
            <a:off x="2265498" y="2957451"/>
            <a:ext cx="13757003" cy="813332"/>
          </a:xfrm>
          <a:prstGeom prst="rect">
            <a:avLst/>
          </a:prstGeom>
        </p:spPr>
        <p:txBody>
          <a:bodyPr anchor="t" rtlCol="false" tIns="0" lIns="0" bIns="0" rIns="0">
            <a:spAutoFit/>
          </a:bodyPr>
          <a:lstStyle/>
          <a:p>
            <a:pPr algn="l">
              <a:lnSpc>
                <a:spcPts val="3888"/>
              </a:lnSpc>
            </a:pPr>
            <a:r>
              <a:rPr lang="en-US" sz="3600">
                <a:solidFill>
                  <a:srgbClr val="FFFFFF"/>
                </a:solidFill>
                <a:latin typeface="Arimo"/>
                <a:ea typeface="Arimo"/>
                <a:cs typeface="Arimo"/>
                <a:sym typeface="Arimo"/>
              </a:rPr>
              <a:t>aka Public Value</a:t>
            </a:r>
          </a:p>
        </p:txBody>
      </p:sp>
      <p:sp>
        <p:nvSpPr>
          <p:cNvPr name="TextBox 9" id="9"/>
          <p:cNvSpPr txBox="true"/>
          <p:nvPr/>
        </p:nvSpPr>
        <p:spPr>
          <a:xfrm rot="0">
            <a:off x="2421866" y="3951358"/>
            <a:ext cx="13570518" cy="1072155"/>
          </a:xfrm>
          <a:prstGeom prst="rect">
            <a:avLst/>
          </a:prstGeom>
        </p:spPr>
        <p:txBody>
          <a:bodyPr anchor="t" rtlCol="false" tIns="0" lIns="0" bIns="0" rIns="0">
            <a:spAutoFit/>
          </a:bodyPr>
          <a:lstStyle/>
          <a:p>
            <a:pPr algn="l" marL="651510" indent="-217170" lvl="2">
              <a:lnSpc>
                <a:spcPts val="3888"/>
              </a:lnSpc>
              <a:buFont typeface="Arial"/>
              <a:buChar char="⚬"/>
            </a:pPr>
            <a:r>
              <a:rPr lang="en-US" sz="3600">
                <a:solidFill>
                  <a:srgbClr val="000000"/>
                </a:solidFill>
                <a:latin typeface="Arimo"/>
                <a:ea typeface="Arimo"/>
                <a:cs typeface="Arimo"/>
                <a:sym typeface="Arimo"/>
              </a:rPr>
              <a:t>The social, environmental and economic benefits of an organisation, project or intervention</a:t>
            </a:r>
          </a:p>
        </p:txBody>
      </p:sp>
      <p:grpSp>
        <p:nvGrpSpPr>
          <p:cNvPr name="Group 10" id="10"/>
          <p:cNvGrpSpPr/>
          <p:nvPr/>
        </p:nvGrpSpPr>
        <p:grpSpPr>
          <a:xfrm rot="0">
            <a:off x="2120164" y="5039706"/>
            <a:ext cx="14047670" cy="1148145"/>
            <a:chOff x="0" y="0"/>
            <a:chExt cx="18730226" cy="1530860"/>
          </a:xfrm>
        </p:grpSpPr>
        <p:sp>
          <p:nvSpPr>
            <p:cNvPr name="Freeform 11" id="11"/>
            <p:cNvSpPr/>
            <p:nvPr/>
          </p:nvSpPr>
          <p:spPr>
            <a:xfrm flipH="false" flipV="false" rot="0">
              <a:off x="12700" y="12700"/>
              <a:ext cx="18704815" cy="1505458"/>
            </a:xfrm>
            <a:custGeom>
              <a:avLst/>
              <a:gdLst/>
              <a:ahLst/>
              <a:cxnLst/>
              <a:rect r="r" b="b" t="t" l="l"/>
              <a:pathLst>
                <a:path h="1505458" w="18704815">
                  <a:moveTo>
                    <a:pt x="0" y="250952"/>
                  </a:moveTo>
                  <a:cubicBezTo>
                    <a:pt x="0" y="112395"/>
                    <a:pt x="114046" y="0"/>
                    <a:pt x="254762" y="0"/>
                  </a:cubicBezTo>
                  <a:lnTo>
                    <a:pt x="18450052" y="0"/>
                  </a:lnTo>
                  <a:cubicBezTo>
                    <a:pt x="18590768" y="0"/>
                    <a:pt x="18704815" y="112395"/>
                    <a:pt x="18704815" y="250952"/>
                  </a:cubicBezTo>
                  <a:lnTo>
                    <a:pt x="18704815" y="1254506"/>
                  </a:lnTo>
                  <a:cubicBezTo>
                    <a:pt x="18704815" y="1393063"/>
                    <a:pt x="18590768" y="1505458"/>
                    <a:pt x="18450052" y="1505458"/>
                  </a:cubicBezTo>
                  <a:lnTo>
                    <a:pt x="254762" y="1505458"/>
                  </a:lnTo>
                  <a:cubicBezTo>
                    <a:pt x="114046" y="1505458"/>
                    <a:pt x="0" y="1393063"/>
                    <a:pt x="0" y="1254506"/>
                  </a:cubicBezTo>
                  <a:close/>
                </a:path>
              </a:pathLst>
            </a:custGeom>
            <a:solidFill>
              <a:srgbClr val="00B050"/>
            </a:solidFill>
          </p:spPr>
        </p:sp>
        <p:sp>
          <p:nvSpPr>
            <p:cNvPr name="Freeform 12" id="12"/>
            <p:cNvSpPr/>
            <p:nvPr/>
          </p:nvSpPr>
          <p:spPr>
            <a:xfrm flipH="false" flipV="false" rot="0">
              <a:off x="0" y="0"/>
              <a:ext cx="18730215" cy="1530858"/>
            </a:xfrm>
            <a:custGeom>
              <a:avLst/>
              <a:gdLst/>
              <a:ahLst/>
              <a:cxnLst/>
              <a:rect r="r" b="b" t="t" l="l"/>
              <a:pathLst>
                <a:path h="1530858" w="18730215">
                  <a:moveTo>
                    <a:pt x="0" y="263652"/>
                  </a:moveTo>
                  <a:cubicBezTo>
                    <a:pt x="0" y="117856"/>
                    <a:pt x="119888" y="0"/>
                    <a:pt x="267462" y="0"/>
                  </a:cubicBezTo>
                  <a:lnTo>
                    <a:pt x="18462752" y="0"/>
                  </a:lnTo>
                  <a:lnTo>
                    <a:pt x="18462752" y="12700"/>
                  </a:lnTo>
                  <a:lnTo>
                    <a:pt x="18462752" y="0"/>
                  </a:lnTo>
                  <a:cubicBezTo>
                    <a:pt x="18610326" y="0"/>
                    <a:pt x="18730215" y="117856"/>
                    <a:pt x="18730215" y="263652"/>
                  </a:cubicBezTo>
                  <a:lnTo>
                    <a:pt x="18717515" y="263652"/>
                  </a:lnTo>
                  <a:lnTo>
                    <a:pt x="18730215" y="263652"/>
                  </a:lnTo>
                  <a:lnTo>
                    <a:pt x="18730215" y="1267206"/>
                  </a:lnTo>
                  <a:lnTo>
                    <a:pt x="18717515" y="1267206"/>
                  </a:lnTo>
                  <a:lnTo>
                    <a:pt x="18730215" y="1267206"/>
                  </a:lnTo>
                  <a:cubicBezTo>
                    <a:pt x="18730215" y="1413002"/>
                    <a:pt x="18610326" y="1530858"/>
                    <a:pt x="18462752" y="1530858"/>
                  </a:cubicBezTo>
                  <a:lnTo>
                    <a:pt x="18462752" y="1518158"/>
                  </a:lnTo>
                  <a:lnTo>
                    <a:pt x="18462752" y="1530858"/>
                  </a:lnTo>
                  <a:lnTo>
                    <a:pt x="267462" y="1530858"/>
                  </a:lnTo>
                  <a:lnTo>
                    <a:pt x="267462" y="1518158"/>
                  </a:lnTo>
                  <a:lnTo>
                    <a:pt x="267462" y="1530858"/>
                  </a:lnTo>
                  <a:cubicBezTo>
                    <a:pt x="119888" y="1530858"/>
                    <a:pt x="0" y="1413002"/>
                    <a:pt x="0" y="1267206"/>
                  </a:cubicBezTo>
                  <a:lnTo>
                    <a:pt x="0" y="263652"/>
                  </a:lnTo>
                  <a:lnTo>
                    <a:pt x="12700" y="263652"/>
                  </a:lnTo>
                  <a:lnTo>
                    <a:pt x="0" y="263652"/>
                  </a:lnTo>
                  <a:moveTo>
                    <a:pt x="25400" y="263652"/>
                  </a:moveTo>
                  <a:lnTo>
                    <a:pt x="25400" y="1267206"/>
                  </a:lnTo>
                  <a:lnTo>
                    <a:pt x="12700" y="1267206"/>
                  </a:lnTo>
                  <a:lnTo>
                    <a:pt x="25400" y="1267206"/>
                  </a:lnTo>
                  <a:cubicBezTo>
                    <a:pt x="25400" y="1398524"/>
                    <a:pt x="133604" y="1505458"/>
                    <a:pt x="267462" y="1505458"/>
                  </a:cubicBezTo>
                  <a:lnTo>
                    <a:pt x="18462752" y="1505458"/>
                  </a:lnTo>
                  <a:cubicBezTo>
                    <a:pt x="18596611" y="1505458"/>
                    <a:pt x="18704815" y="1398651"/>
                    <a:pt x="18704815" y="1267206"/>
                  </a:cubicBezTo>
                  <a:lnTo>
                    <a:pt x="18704815" y="263652"/>
                  </a:lnTo>
                  <a:cubicBezTo>
                    <a:pt x="18704815" y="132334"/>
                    <a:pt x="18596611" y="25400"/>
                    <a:pt x="18462752" y="25400"/>
                  </a:cubicBezTo>
                  <a:lnTo>
                    <a:pt x="267462" y="25400"/>
                  </a:lnTo>
                  <a:lnTo>
                    <a:pt x="267462" y="12700"/>
                  </a:lnTo>
                  <a:lnTo>
                    <a:pt x="267462" y="25400"/>
                  </a:lnTo>
                  <a:cubicBezTo>
                    <a:pt x="133604" y="25400"/>
                    <a:pt x="25400" y="132207"/>
                    <a:pt x="25400" y="263652"/>
                  </a:cubicBezTo>
                  <a:close/>
                </a:path>
              </a:pathLst>
            </a:custGeom>
            <a:solidFill>
              <a:srgbClr val="FFFFFF"/>
            </a:solidFill>
          </p:spPr>
        </p:sp>
      </p:grpSp>
      <p:sp>
        <p:nvSpPr>
          <p:cNvPr name="TextBox 13" id="13"/>
          <p:cNvSpPr txBox="true"/>
          <p:nvPr/>
        </p:nvSpPr>
        <p:spPr>
          <a:xfrm rot="0">
            <a:off x="2266722" y="5205314"/>
            <a:ext cx="13754555" cy="835980"/>
          </a:xfrm>
          <a:prstGeom prst="rect">
            <a:avLst/>
          </a:prstGeom>
        </p:spPr>
        <p:txBody>
          <a:bodyPr anchor="t" rtlCol="false" tIns="0" lIns="0" bIns="0" rIns="0">
            <a:spAutoFit/>
          </a:bodyPr>
          <a:lstStyle/>
          <a:p>
            <a:pPr algn="l">
              <a:lnSpc>
                <a:spcPts val="3888"/>
              </a:lnSpc>
            </a:pPr>
            <a:r>
              <a:rPr lang="en-US" sz="3600">
                <a:solidFill>
                  <a:srgbClr val="FFFFFF"/>
                </a:solidFill>
                <a:latin typeface="Arimo"/>
                <a:ea typeface="Arimo"/>
                <a:cs typeface="Arimo"/>
                <a:sym typeface="Arimo"/>
              </a:rPr>
              <a:t>Increasing regulation of social value</a:t>
            </a:r>
          </a:p>
        </p:txBody>
      </p:sp>
      <p:sp>
        <p:nvSpPr>
          <p:cNvPr name="TextBox 14" id="14"/>
          <p:cNvSpPr txBox="true"/>
          <p:nvPr/>
        </p:nvSpPr>
        <p:spPr>
          <a:xfrm rot="0">
            <a:off x="2421866" y="6223095"/>
            <a:ext cx="13570518" cy="1072155"/>
          </a:xfrm>
          <a:prstGeom prst="rect">
            <a:avLst/>
          </a:prstGeom>
        </p:spPr>
        <p:txBody>
          <a:bodyPr anchor="t" rtlCol="false" tIns="0" lIns="0" bIns="0" rIns="0">
            <a:spAutoFit/>
          </a:bodyPr>
          <a:lstStyle/>
          <a:p>
            <a:pPr algn="l" marL="651510" indent="-217170" lvl="2">
              <a:lnSpc>
                <a:spcPts val="3888"/>
              </a:lnSpc>
              <a:buFont typeface="Arial"/>
              <a:buChar char="⚬"/>
            </a:pPr>
            <a:r>
              <a:rPr lang="en-US" sz="3600">
                <a:solidFill>
                  <a:srgbClr val="000000"/>
                </a:solidFill>
                <a:latin typeface="Arimo"/>
                <a:ea typeface="Arimo"/>
                <a:cs typeface="Arimo"/>
                <a:sym typeface="Arimo"/>
              </a:rPr>
              <a:t>Legislations to incorporate social value with the aim of improving societal outcomes </a:t>
            </a:r>
          </a:p>
        </p:txBody>
      </p:sp>
      <p:grpSp>
        <p:nvGrpSpPr>
          <p:cNvPr name="Group 15" id="15"/>
          <p:cNvGrpSpPr/>
          <p:nvPr/>
        </p:nvGrpSpPr>
        <p:grpSpPr>
          <a:xfrm rot="0">
            <a:off x="2120164" y="7311443"/>
            <a:ext cx="14047670" cy="1123048"/>
            <a:chOff x="0" y="0"/>
            <a:chExt cx="18730226" cy="1497398"/>
          </a:xfrm>
        </p:grpSpPr>
        <p:sp>
          <p:nvSpPr>
            <p:cNvPr name="Freeform 16" id="16"/>
            <p:cNvSpPr/>
            <p:nvPr/>
          </p:nvSpPr>
          <p:spPr>
            <a:xfrm flipH="false" flipV="false" rot="0">
              <a:off x="12700" y="12700"/>
              <a:ext cx="18704813" cy="1472057"/>
            </a:xfrm>
            <a:custGeom>
              <a:avLst/>
              <a:gdLst/>
              <a:ahLst/>
              <a:cxnLst/>
              <a:rect r="r" b="b" t="t" l="l"/>
              <a:pathLst>
                <a:path h="1472057" w="18704813">
                  <a:moveTo>
                    <a:pt x="0" y="245364"/>
                  </a:moveTo>
                  <a:cubicBezTo>
                    <a:pt x="0" y="109855"/>
                    <a:pt x="111633" y="0"/>
                    <a:pt x="249174" y="0"/>
                  </a:cubicBezTo>
                  <a:lnTo>
                    <a:pt x="18455639" y="0"/>
                  </a:lnTo>
                  <a:cubicBezTo>
                    <a:pt x="18593307" y="0"/>
                    <a:pt x="18704813" y="109855"/>
                    <a:pt x="18704813" y="245364"/>
                  </a:cubicBezTo>
                  <a:lnTo>
                    <a:pt x="18704813" y="1226693"/>
                  </a:lnTo>
                  <a:cubicBezTo>
                    <a:pt x="18704813" y="1362202"/>
                    <a:pt x="18593180" y="1472057"/>
                    <a:pt x="18455639" y="1472057"/>
                  </a:cubicBezTo>
                  <a:lnTo>
                    <a:pt x="249174" y="1472057"/>
                  </a:lnTo>
                  <a:cubicBezTo>
                    <a:pt x="111633" y="1472057"/>
                    <a:pt x="0" y="1362202"/>
                    <a:pt x="0" y="1226693"/>
                  </a:cubicBezTo>
                  <a:close/>
                </a:path>
              </a:pathLst>
            </a:custGeom>
            <a:solidFill>
              <a:srgbClr val="00B050"/>
            </a:solidFill>
          </p:spPr>
        </p:sp>
        <p:sp>
          <p:nvSpPr>
            <p:cNvPr name="Freeform 17" id="17"/>
            <p:cNvSpPr/>
            <p:nvPr/>
          </p:nvSpPr>
          <p:spPr>
            <a:xfrm flipH="false" flipV="false" rot="0">
              <a:off x="0" y="0"/>
              <a:ext cx="18730213" cy="1497457"/>
            </a:xfrm>
            <a:custGeom>
              <a:avLst/>
              <a:gdLst/>
              <a:ahLst/>
              <a:cxnLst/>
              <a:rect r="r" b="b" t="t" l="l"/>
              <a:pathLst>
                <a:path h="1497457" w="18730213">
                  <a:moveTo>
                    <a:pt x="0" y="258064"/>
                  </a:moveTo>
                  <a:cubicBezTo>
                    <a:pt x="0" y="115316"/>
                    <a:pt x="117475" y="0"/>
                    <a:pt x="261874" y="0"/>
                  </a:cubicBezTo>
                  <a:lnTo>
                    <a:pt x="18468339" y="0"/>
                  </a:lnTo>
                  <a:lnTo>
                    <a:pt x="18468339" y="12700"/>
                  </a:lnTo>
                  <a:lnTo>
                    <a:pt x="18468339" y="0"/>
                  </a:lnTo>
                  <a:cubicBezTo>
                    <a:pt x="18612865" y="0"/>
                    <a:pt x="18730213" y="115316"/>
                    <a:pt x="18730213" y="258064"/>
                  </a:cubicBezTo>
                  <a:lnTo>
                    <a:pt x="18717513" y="258064"/>
                  </a:lnTo>
                  <a:lnTo>
                    <a:pt x="18730213" y="258064"/>
                  </a:lnTo>
                  <a:lnTo>
                    <a:pt x="18730213" y="1239393"/>
                  </a:lnTo>
                  <a:lnTo>
                    <a:pt x="18717513" y="1239393"/>
                  </a:lnTo>
                  <a:lnTo>
                    <a:pt x="18730213" y="1239393"/>
                  </a:lnTo>
                  <a:cubicBezTo>
                    <a:pt x="18730213" y="1382141"/>
                    <a:pt x="18612738" y="1497457"/>
                    <a:pt x="18468339" y="1497457"/>
                  </a:cubicBezTo>
                  <a:lnTo>
                    <a:pt x="18468339" y="1484757"/>
                  </a:lnTo>
                  <a:lnTo>
                    <a:pt x="18468339" y="1497457"/>
                  </a:lnTo>
                  <a:lnTo>
                    <a:pt x="261874" y="1497457"/>
                  </a:lnTo>
                  <a:lnTo>
                    <a:pt x="261874" y="1484757"/>
                  </a:lnTo>
                  <a:lnTo>
                    <a:pt x="261874" y="1497457"/>
                  </a:lnTo>
                  <a:cubicBezTo>
                    <a:pt x="117475" y="1497457"/>
                    <a:pt x="0" y="1382014"/>
                    <a:pt x="0" y="1239393"/>
                  </a:cubicBezTo>
                  <a:lnTo>
                    <a:pt x="0" y="258064"/>
                  </a:lnTo>
                  <a:lnTo>
                    <a:pt x="12700" y="258064"/>
                  </a:lnTo>
                  <a:lnTo>
                    <a:pt x="0" y="258064"/>
                  </a:lnTo>
                  <a:moveTo>
                    <a:pt x="25400" y="258064"/>
                  </a:moveTo>
                  <a:lnTo>
                    <a:pt x="25400" y="1239393"/>
                  </a:lnTo>
                  <a:lnTo>
                    <a:pt x="12700" y="1239393"/>
                  </a:lnTo>
                  <a:lnTo>
                    <a:pt x="25400" y="1239393"/>
                  </a:lnTo>
                  <a:cubicBezTo>
                    <a:pt x="25400" y="1367663"/>
                    <a:pt x="131064" y="1472057"/>
                    <a:pt x="261874" y="1472057"/>
                  </a:cubicBezTo>
                  <a:lnTo>
                    <a:pt x="18468339" y="1472057"/>
                  </a:lnTo>
                  <a:cubicBezTo>
                    <a:pt x="18599150" y="1472057"/>
                    <a:pt x="18704813" y="1367663"/>
                    <a:pt x="18704813" y="1239393"/>
                  </a:cubicBezTo>
                  <a:lnTo>
                    <a:pt x="18704813" y="258064"/>
                  </a:lnTo>
                  <a:cubicBezTo>
                    <a:pt x="18704813" y="129794"/>
                    <a:pt x="18599150" y="25400"/>
                    <a:pt x="18468339" y="25400"/>
                  </a:cubicBezTo>
                  <a:lnTo>
                    <a:pt x="261874" y="25400"/>
                  </a:lnTo>
                  <a:lnTo>
                    <a:pt x="261874" y="12700"/>
                  </a:lnTo>
                  <a:lnTo>
                    <a:pt x="261874" y="25400"/>
                  </a:lnTo>
                  <a:cubicBezTo>
                    <a:pt x="131064" y="25400"/>
                    <a:pt x="25400" y="129794"/>
                    <a:pt x="25400" y="258064"/>
                  </a:cubicBezTo>
                  <a:close/>
                </a:path>
              </a:pathLst>
            </a:custGeom>
            <a:solidFill>
              <a:srgbClr val="FFFFFF"/>
            </a:solidFill>
          </p:spPr>
        </p:sp>
      </p:grpSp>
      <p:sp>
        <p:nvSpPr>
          <p:cNvPr name="TextBox 18" id="18"/>
          <p:cNvSpPr txBox="true"/>
          <p:nvPr/>
        </p:nvSpPr>
        <p:spPr>
          <a:xfrm rot="0">
            <a:off x="2265498" y="7475826"/>
            <a:ext cx="13757003" cy="813332"/>
          </a:xfrm>
          <a:prstGeom prst="rect">
            <a:avLst/>
          </a:prstGeom>
        </p:spPr>
        <p:txBody>
          <a:bodyPr anchor="t" rtlCol="false" tIns="0" lIns="0" bIns="0" rIns="0">
            <a:spAutoFit/>
          </a:bodyPr>
          <a:lstStyle/>
          <a:p>
            <a:pPr algn="l">
              <a:lnSpc>
                <a:spcPts val="3888"/>
              </a:lnSpc>
            </a:pPr>
            <a:r>
              <a:rPr lang="en-US" sz="3600">
                <a:solidFill>
                  <a:srgbClr val="FFFFFF"/>
                </a:solidFill>
                <a:latin typeface="Arimo"/>
                <a:ea typeface="Arimo"/>
                <a:cs typeface="Arimo"/>
                <a:sym typeface="Arimo"/>
              </a:rPr>
              <a:t>Government Social Value model currently covers 5 themes</a:t>
            </a:r>
          </a:p>
        </p:txBody>
      </p:sp>
      <p:sp>
        <p:nvSpPr>
          <p:cNvPr name="TextBox 19" id="19"/>
          <p:cNvSpPr txBox="true"/>
          <p:nvPr/>
        </p:nvSpPr>
        <p:spPr>
          <a:xfrm rot="0">
            <a:off x="2421866" y="8469734"/>
            <a:ext cx="13570518" cy="1072155"/>
          </a:xfrm>
          <a:prstGeom prst="rect">
            <a:avLst/>
          </a:prstGeom>
        </p:spPr>
        <p:txBody>
          <a:bodyPr anchor="t" rtlCol="false" tIns="0" lIns="0" bIns="0" rIns="0">
            <a:spAutoFit/>
          </a:bodyPr>
          <a:lstStyle/>
          <a:p>
            <a:pPr algn="l" marL="651510" indent="-217170" lvl="2">
              <a:lnSpc>
                <a:spcPts val="3888"/>
              </a:lnSpc>
              <a:buFont typeface="Arial"/>
              <a:buChar char="⚬"/>
            </a:pPr>
            <a:r>
              <a:rPr lang="en-US" sz="3600">
                <a:solidFill>
                  <a:srgbClr val="000000"/>
                </a:solidFill>
                <a:latin typeface="Arimo"/>
                <a:ea typeface="Arimo"/>
                <a:cs typeface="Arimo"/>
                <a:sym typeface="Arimo"/>
              </a:rPr>
              <a:t>Linked to Government priority policy outcomes</a:t>
            </a:r>
          </a:p>
        </p:txBody>
      </p:sp>
    </p:spTree>
  </p:cSld>
  <p:clrMapOvr>
    <a:masterClrMapping/>
  </p:clrMapOvr>
</p:sld>
</file>

<file path=ppt/slides/slide10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76713" y="0"/>
            <a:ext cx="18973187" cy="16751294"/>
          </a:xfrm>
          <a:custGeom>
            <a:avLst/>
            <a:gdLst/>
            <a:ahLst/>
            <a:cxnLst/>
            <a:rect r="r" b="b" t="t" l="l"/>
            <a:pathLst>
              <a:path h="16751294" w="18973187">
                <a:moveTo>
                  <a:pt x="0" y="0"/>
                </a:moveTo>
                <a:lnTo>
                  <a:pt x="18973187" y="0"/>
                </a:lnTo>
                <a:lnTo>
                  <a:pt x="18973187" y="16751294"/>
                </a:lnTo>
                <a:lnTo>
                  <a:pt x="0" y="16751294"/>
                </a:lnTo>
                <a:lnTo>
                  <a:pt x="0" y="0"/>
                </a:lnTo>
                <a:close/>
              </a:path>
            </a:pathLst>
          </a:custGeom>
          <a:blipFill>
            <a:blip r:embed="rId2"/>
            <a:stretch>
              <a:fillRect l="-16216" t="0" r="-16216" b="0"/>
            </a:stretch>
          </a:blipFill>
        </p:spPr>
      </p:sp>
      <p:grpSp>
        <p:nvGrpSpPr>
          <p:cNvPr name="Group 3" id="3"/>
          <p:cNvGrpSpPr/>
          <p:nvPr/>
        </p:nvGrpSpPr>
        <p:grpSpPr>
          <a:xfrm rot="0">
            <a:off x="11758563" y="1546203"/>
            <a:ext cx="14440942" cy="13586515"/>
            <a:chOff x="0" y="0"/>
            <a:chExt cx="19254590" cy="18115354"/>
          </a:xfrm>
        </p:grpSpPr>
        <p:grpSp>
          <p:nvGrpSpPr>
            <p:cNvPr name="Group 4" id="4"/>
            <p:cNvGrpSpPr/>
            <p:nvPr/>
          </p:nvGrpSpPr>
          <p:grpSpPr>
            <a:xfrm rot="2448500">
              <a:off x="4506115" y="413941"/>
              <a:ext cx="6198237" cy="16095682"/>
              <a:chOff x="0" y="0"/>
              <a:chExt cx="1224343" cy="3179394"/>
            </a:xfrm>
          </p:grpSpPr>
          <p:sp>
            <p:nvSpPr>
              <p:cNvPr name="Freeform 5" id="5"/>
              <p:cNvSpPr/>
              <p:nvPr/>
            </p:nvSpPr>
            <p:spPr>
              <a:xfrm flipH="false" flipV="false" rot="0">
                <a:off x="0" y="0"/>
                <a:ext cx="1224343" cy="3179394"/>
              </a:xfrm>
              <a:custGeom>
                <a:avLst/>
                <a:gdLst/>
                <a:ahLst/>
                <a:cxnLst/>
                <a:rect r="r" b="b" t="t" l="l"/>
                <a:pathLst>
                  <a:path h="3179394" w="1224343">
                    <a:moveTo>
                      <a:pt x="0" y="0"/>
                    </a:moveTo>
                    <a:lnTo>
                      <a:pt x="1224343" y="0"/>
                    </a:lnTo>
                    <a:lnTo>
                      <a:pt x="1224343" y="3179394"/>
                    </a:lnTo>
                    <a:lnTo>
                      <a:pt x="0" y="3179394"/>
                    </a:lnTo>
                    <a:close/>
                  </a:path>
                </a:pathLst>
              </a:custGeom>
              <a:solidFill>
                <a:srgbClr val="60519D"/>
              </a:solidFill>
            </p:spPr>
          </p:sp>
          <p:sp>
            <p:nvSpPr>
              <p:cNvPr name="TextBox 6" id="6"/>
              <p:cNvSpPr txBox="true"/>
              <p:nvPr/>
            </p:nvSpPr>
            <p:spPr>
              <a:xfrm>
                <a:off x="0" y="-38100"/>
                <a:ext cx="1224343" cy="3217494"/>
              </a:xfrm>
              <a:prstGeom prst="rect">
                <a:avLst/>
              </a:prstGeom>
            </p:spPr>
            <p:txBody>
              <a:bodyPr anchor="ctr" rtlCol="false" tIns="50800" lIns="50800" bIns="50800" rIns="50800"/>
              <a:lstStyle/>
              <a:p>
                <a:pPr algn="ctr">
                  <a:lnSpc>
                    <a:spcPts val="3499"/>
                  </a:lnSpc>
                </a:pPr>
              </a:p>
            </p:txBody>
          </p:sp>
        </p:grpSp>
        <p:grpSp>
          <p:nvGrpSpPr>
            <p:cNvPr name="Group 7" id="7"/>
            <p:cNvGrpSpPr/>
            <p:nvPr/>
          </p:nvGrpSpPr>
          <p:grpSpPr>
            <a:xfrm rot="2448500">
              <a:off x="5585377" y="664834"/>
              <a:ext cx="8021854" cy="16095682"/>
              <a:chOff x="0" y="0"/>
              <a:chExt cx="1584564" cy="3179394"/>
            </a:xfrm>
          </p:grpSpPr>
          <p:sp>
            <p:nvSpPr>
              <p:cNvPr name="Freeform 8" id="8"/>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A84D98"/>
              </a:solidFill>
            </p:spPr>
          </p:sp>
          <p:sp>
            <p:nvSpPr>
              <p:cNvPr name="TextBox 9" id="9"/>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0" id="10"/>
            <p:cNvGrpSpPr/>
            <p:nvPr/>
          </p:nvGrpSpPr>
          <p:grpSpPr>
            <a:xfrm rot="2448500">
              <a:off x="6266829" y="1009836"/>
              <a:ext cx="8021854" cy="16095682"/>
              <a:chOff x="0" y="0"/>
              <a:chExt cx="1584564" cy="3179394"/>
            </a:xfrm>
          </p:grpSpPr>
          <p:sp>
            <p:nvSpPr>
              <p:cNvPr name="Freeform 11" id="11"/>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30A2A1"/>
              </a:solidFill>
            </p:spPr>
          </p:sp>
          <p:sp>
            <p:nvSpPr>
              <p:cNvPr name="TextBox 12" id="12"/>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3" id="13"/>
            <p:cNvGrpSpPr/>
            <p:nvPr/>
          </p:nvGrpSpPr>
          <p:grpSpPr>
            <a:xfrm rot="2448500">
              <a:off x="6948281" y="1354838"/>
              <a:ext cx="8021854" cy="16095682"/>
              <a:chOff x="0" y="0"/>
              <a:chExt cx="1584564" cy="3179394"/>
            </a:xfrm>
          </p:grpSpPr>
          <p:sp>
            <p:nvSpPr>
              <p:cNvPr name="Freeform 14" id="14"/>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279CD8"/>
              </a:solidFill>
            </p:spPr>
          </p:sp>
          <p:sp>
            <p:nvSpPr>
              <p:cNvPr name="TextBox 15" id="15"/>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sp>
        <p:nvSpPr>
          <p:cNvPr name="Freeform 16" id="16"/>
          <p:cNvSpPr/>
          <p:nvPr/>
        </p:nvSpPr>
        <p:spPr>
          <a:xfrm flipH="false" flipV="false" rot="0">
            <a:off x="10132299" y="1028700"/>
            <a:ext cx="6438117" cy="1152771"/>
          </a:xfrm>
          <a:custGeom>
            <a:avLst/>
            <a:gdLst/>
            <a:ahLst/>
            <a:cxnLst/>
            <a:rect r="r" b="b" t="t" l="l"/>
            <a:pathLst>
              <a:path h="1152771" w="6438117">
                <a:moveTo>
                  <a:pt x="0" y="0"/>
                </a:moveTo>
                <a:lnTo>
                  <a:pt x="6438117" y="0"/>
                </a:lnTo>
                <a:lnTo>
                  <a:pt x="6438117" y="1152771"/>
                </a:lnTo>
                <a:lnTo>
                  <a:pt x="0" y="1152771"/>
                </a:lnTo>
                <a:lnTo>
                  <a:pt x="0" y="0"/>
                </a:lnTo>
                <a:close/>
              </a:path>
            </a:pathLst>
          </a:custGeom>
          <a:blipFill>
            <a:blip r:embed="rId3"/>
            <a:stretch>
              <a:fillRect l="0" t="0" r="0" b="0"/>
            </a:stretch>
          </a:blipFill>
        </p:spPr>
      </p:sp>
      <p:sp>
        <p:nvSpPr>
          <p:cNvPr name="Freeform 17" id="17"/>
          <p:cNvSpPr/>
          <p:nvPr/>
        </p:nvSpPr>
        <p:spPr>
          <a:xfrm flipH="false" flipV="false" rot="0">
            <a:off x="1028700" y="1028700"/>
            <a:ext cx="2271238" cy="1796651"/>
          </a:xfrm>
          <a:custGeom>
            <a:avLst/>
            <a:gdLst/>
            <a:ahLst/>
            <a:cxnLst/>
            <a:rect r="r" b="b" t="t" l="l"/>
            <a:pathLst>
              <a:path h="1796651" w="2271238">
                <a:moveTo>
                  <a:pt x="0" y="0"/>
                </a:moveTo>
                <a:lnTo>
                  <a:pt x="2271238" y="0"/>
                </a:lnTo>
                <a:lnTo>
                  <a:pt x="2271238" y="1796651"/>
                </a:lnTo>
                <a:lnTo>
                  <a:pt x="0" y="1796651"/>
                </a:lnTo>
                <a:lnTo>
                  <a:pt x="0" y="0"/>
                </a:lnTo>
                <a:close/>
              </a:path>
            </a:pathLst>
          </a:custGeom>
          <a:blipFill>
            <a:blip r:embed="rId4"/>
            <a:stretch>
              <a:fillRect l="0" t="0" r="0" b="0"/>
            </a:stretch>
          </a:blipFill>
        </p:spPr>
      </p:sp>
      <p:sp>
        <p:nvSpPr>
          <p:cNvPr name="TextBox 18" id="18"/>
          <p:cNvSpPr txBox="true"/>
          <p:nvPr/>
        </p:nvSpPr>
        <p:spPr>
          <a:xfrm rot="0">
            <a:off x="1028700" y="3602643"/>
            <a:ext cx="13631799" cy="2147570"/>
          </a:xfrm>
          <a:prstGeom prst="rect">
            <a:avLst/>
          </a:prstGeom>
        </p:spPr>
        <p:txBody>
          <a:bodyPr anchor="t" rtlCol="false" tIns="0" lIns="0" bIns="0" rIns="0">
            <a:spAutoFit/>
          </a:bodyPr>
          <a:lstStyle/>
          <a:p>
            <a:pPr algn="l">
              <a:lnSpc>
                <a:spcPts val="8680"/>
              </a:lnSpc>
            </a:pPr>
            <a:r>
              <a:rPr lang="en-US" sz="6200" spc="-341" b="true">
                <a:solidFill>
                  <a:srgbClr val="FFFFFF"/>
                </a:solidFill>
                <a:latin typeface="Open Sans Bold"/>
                <a:ea typeface="Open Sans Bold"/>
                <a:cs typeface="Open Sans Bold"/>
                <a:sym typeface="Open Sans Bold"/>
              </a:rPr>
              <a:t>Setting up a Community Transport hub, impact it has made for operators.</a:t>
            </a:r>
          </a:p>
        </p:txBody>
      </p:sp>
      <p:sp>
        <p:nvSpPr>
          <p:cNvPr name="TextBox 19" id="19"/>
          <p:cNvSpPr txBox="true"/>
          <p:nvPr/>
        </p:nvSpPr>
        <p:spPr>
          <a:xfrm rot="0">
            <a:off x="1028700" y="6635816"/>
            <a:ext cx="7809937" cy="863600"/>
          </a:xfrm>
          <a:prstGeom prst="rect">
            <a:avLst/>
          </a:prstGeom>
        </p:spPr>
        <p:txBody>
          <a:bodyPr anchor="t" rtlCol="false" tIns="0" lIns="0" bIns="0" rIns="0">
            <a:spAutoFit/>
          </a:bodyPr>
          <a:lstStyle/>
          <a:p>
            <a:pPr algn="l">
              <a:lnSpc>
                <a:spcPts val="7000"/>
              </a:lnSpc>
            </a:pPr>
            <a:r>
              <a:rPr lang="en-US" b="true" sz="5000" spc="-275">
                <a:solidFill>
                  <a:srgbClr val="FFFFFF"/>
                </a:solidFill>
                <a:latin typeface="Open Sans Bold"/>
                <a:ea typeface="Open Sans Bold"/>
                <a:cs typeface="Open Sans Bold"/>
                <a:sym typeface="Open Sans Bold"/>
              </a:rPr>
              <a:t>ROXANE DACEY</a:t>
            </a:r>
          </a:p>
        </p:txBody>
      </p:sp>
      <p:sp>
        <p:nvSpPr>
          <p:cNvPr name="TextBox 20" id="20"/>
          <p:cNvSpPr txBox="true"/>
          <p:nvPr/>
        </p:nvSpPr>
        <p:spPr>
          <a:xfrm rot="0">
            <a:off x="1028700" y="7423216"/>
            <a:ext cx="10026803" cy="1313179"/>
          </a:xfrm>
          <a:prstGeom prst="rect">
            <a:avLst/>
          </a:prstGeom>
        </p:spPr>
        <p:txBody>
          <a:bodyPr anchor="t" rtlCol="false" tIns="0" lIns="0" bIns="0" rIns="0">
            <a:spAutoFit/>
          </a:bodyPr>
          <a:lstStyle/>
          <a:p>
            <a:pPr algn="l">
              <a:lnSpc>
                <a:spcPts val="5320"/>
              </a:lnSpc>
            </a:pPr>
            <a:r>
              <a:rPr lang="en-US" b="true" sz="3800" spc="-209">
                <a:solidFill>
                  <a:srgbClr val="FFFFFF"/>
                </a:solidFill>
                <a:latin typeface="Open Sans Bold"/>
                <a:ea typeface="Open Sans Bold"/>
                <a:cs typeface="Open Sans Bold"/>
                <a:sym typeface="Open Sans Bold"/>
              </a:rPr>
              <a:t>COMMUNITY TRANSPORT OFFICER </a:t>
            </a:r>
          </a:p>
          <a:p>
            <a:pPr algn="l">
              <a:lnSpc>
                <a:spcPts val="5320"/>
              </a:lnSpc>
            </a:pPr>
            <a:r>
              <a:rPr lang="en-US" b="true" sz="3800" spc="-209">
                <a:solidFill>
                  <a:srgbClr val="FFFFFF"/>
                </a:solidFill>
                <a:latin typeface="Open Sans Bold"/>
                <a:ea typeface="Open Sans Bold"/>
                <a:cs typeface="Open Sans Bold"/>
                <a:sym typeface="Open Sans Bold"/>
              </a:rPr>
              <a:t>SWANSEA CVS</a:t>
            </a:r>
          </a:p>
        </p:txBody>
      </p:sp>
      <p:sp>
        <p:nvSpPr>
          <p:cNvPr name="TextBox 21" id="21"/>
          <p:cNvSpPr txBox="true"/>
          <p:nvPr/>
        </p:nvSpPr>
        <p:spPr>
          <a:xfrm rot="0">
            <a:off x="16065991" y="9039542"/>
            <a:ext cx="1336030" cy="587375"/>
          </a:xfrm>
          <a:prstGeom prst="rect">
            <a:avLst/>
          </a:prstGeom>
        </p:spPr>
        <p:txBody>
          <a:bodyPr anchor="t" rtlCol="false" tIns="0" lIns="0" bIns="0" rIns="0">
            <a:spAutoFit/>
          </a:bodyPr>
          <a:lstStyle/>
          <a:p>
            <a:pPr algn="ctr">
              <a:lnSpc>
                <a:spcPts val="4899"/>
              </a:lnSpc>
            </a:pPr>
            <a:r>
              <a:rPr lang="en-US" sz="3499" b="true">
                <a:solidFill>
                  <a:srgbClr val="FFFFFF"/>
                </a:solidFill>
                <a:latin typeface="Open Sans Bold"/>
                <a:ea typeface="Open Sans Bold"/>
                <a:cs typeface="Open Sans Bold"/>
                <a:sym typeface="Open Sans Bold"/>
              </a:rPr>
              <a:t>#CT24</a:t>
            </a:r>
          </a:p>
        </p:txBody>
      </p:sp>
      <p:grpSp>
        <p:nvGrpSpPr>
          <p:cNvPr name="Group 22" id="22"/>
          <p:cNvGrpSpPr/>
          <p:nvPr/>
        </p:nvGrpSpPr>
        <p:grpSpPr>
          <a:xfrm rot="5400000">
            <a:off x="4685860" y="1178695"/>
            <a:ext cx="67410" cy="10592555"/>
            <a:chOff x="0" y="0"/>
            <a:chExt cx="17754" cy="2789809"/>
          </a:xfrm>
        </p:grpSpPr>
        <p:sp>
          <p:nvSpPr>
            <p:cNvPr name="Freeform 23" id="23"/>
            <p:cNvSpPr/>
            <p:nvPr/>
          </p:nvSpPr>
          <p:spPr>
            <a:xfrm flipH="false" flipV="false" rot="0">
              <a:off x="0" y="0"/>
              <a:ext cx="17754" cy="2789809"/>
            </a:xfrm>
            <a:custGeom>
              <a:avLst/>
              <a:gdLst/>
              <a:ahLst/>
              <a:cxnLst/>
              <a:rect r="r" b="b" t="t" l="l"/>
              <a:pathLst>
                <a:path h="2789809" w="17754">
                  <a:moveTo>
                    <a:pt x="0" y="0"/>
                  </a:moveTo>
                  <a:lnTo>
                    <a:pt x="17754" y="0"/>
                  </a:lnTo>
                  <a:lnTo>
                    <a:pt x="17754" y="2789809"/>
                  </a:lnTo>
                  <a:lnTo>
                    <a:pt x="0" y="2789809"/>
                  </a:lnTo>
                  <a:close/>
                </a:path>
              </a:pathLst>
            </a:custGeom>
            <a:solidFill>
              <a:srgbClr val="A84D98"/>
            </a:solidFill>
          </p:spPr>
        </p:sp>
        <p:sp>
          <p:nvSpPr>
            <p:cNvPr name="TextBox 24" id="24"/>
            <p:cNvSpPr txBox="true"/>
            <p:nvPr/>
          </p:nvSpPr>
          <p:spPr>
            <a:xfrm>
              <a:off x="0" y="-38100"/>
              <a:ext cx="17754" cy="2827909"/>
            </a:xfrm>
            <a:prstGeom prst="rect">
              <a:avLst/>
            </a:prstGeom>
          </p:spPr>
          <p:txBody>
            <a:bodyPr anchor="ctr" rtlCol="false" tIns="50800" lIns="50800" bIns="50800" rIns="50800"/>
            <a:lstStyle/>
            <a:p>
              <a:pPr algn="ctr">
                <a:lnSpc>
                  <a:spcPts val="3499"/>
                </a:lnSpc>
              </a:pPr>
            </a:p>
          </p:txBody>
        </p:sp>
      </p:grpSp>
    </p:spTree>
  </p:cSld>
  <p:clrMapOvr>
    <a:masterClrMapping/>
  </p:clrMapOvr>
</p:sld>
</file>

<file path=ppt/slides/slide10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92449"/>
            <a:ext cx="18288000" cy="10102103"/>
          </a:xfrm>
          <a:custGeom>
            <a:avLst/>
            <a:gdLst/>
            <a:ahLst/>
            <a:cxnLst/>
            <a:rect r="r" b="b" t="t" l="l"/>
            <a:pathLst>
              <a:path h="10102103" w="18288000">
                <a:moveTo>
                  <a:pt x="0" y="0"/>
                </a:moveTo>
                <a:lnTo>
                  <a:pt x="18288000" y="0"/>
                </a:lnTo>
                <a:lnTo>
                  <a:pt x="18288000" y="10102102"/>
                </a:lnTo>
                <a:lnTo>
                  <a:pt x="0" y="10102102"/>
                </a:lnTo>
                <a:lnTo>
                  <a:pt x="0" y="0"/>
                </a:lnTo>
                <a:close/>
              </a:path>
            </a:pathLst>
          </a:custGeom>
          <a:blipFill>
            <a:blip r:embed="rId2"/>
            <a:stretch>
              <a:fillRect l="0" t="0" r="0" b="0"/>
            </a:stretch>
          </a:blipFill>
        </p:spPr>
      </p:sp>
    </p:spTree>
  </p:cSld>
  <p:clrMapOvr>
    <a:masterClrMapping/>
  </p:clrMapOvr>
</p:sld>
</file>

<file path=ppt/slides/slide10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76713" y="0"/>
            <a:ext cx="18973187" cy="16751294"/>
          </a:xfrm>
          <a:custGeom>
            <a:avLst/>
            <a:gdLst/>
            <a:ahLst/>
            <a:cxnLst/>
            <a:rect r="r" b="b" t="t" l="l"/>
            <a:pathLst>
              <a:path h="16751294" w="18973187">
                <a:moveTo>
                  <a:pt x="0" y="0"/>
                </a:moveTo>
                <a:lnTo>
                  <a:pt x="18973187" y="0"/>
                </a:lnTo>
                <a:lnTo>
                  <a:pt x="18973187" y="16751294"/>
                </a:lnTo>
                <a:lnTo>
                  <a:pt x="0" y="16751294"/>
                </a:lnTo>
                <a:lnTo>
                  <a:pt x="0" y="0"/>
                </a:lnTo>
                <a:close/>
              </a:path>
            </a:pathLst>
          </a:custGeom>
          <a:blipFill>
            <a:blip r:embed="rId2"/>
            <a:stretch>
              <a:fillRect l="-16216" t="0" r="-16216" b="0"/>
            </a:stretch>
          </a:blipFill>
        </p:spPr>
      </p:sp>
      <p:grpSp>
        <p:nvGrpSpPr>
          <p:cNvPr name="Group 3" id="3"/>
          <p:cNvGrpSpPr/>
          <p:nvPr/>
        </p:nvGrpSpPr>
        <p:grpSpPr>
          <a:xfrm rot="0">
            <a:off x="11758563" y="1546203"/>
            <a:ext cx="14440942" cy="13586515"/>
            <a:chOff x="0" y="0"/>
            <a:chExt cx="19254590" cy="18115354"/>
          </a:xfrm>
        </p:grpSpPr>
        <p:grpSp>
          <p:nvGrpSpPr>
            <p:cNvPr name="Group 4" id="4"/>
            <p:cNvGrpSpPr/>
            <p:nvPr/>
          </p:nvGrpSpPr>
          <p:grpSpPr>
            <a:xfrm rot="2448500">
              <a:off x="4506115" y="413941"/>
              <a:ext cx="6198237" cy="16095682"/>
              <a:chOff x="0" y="0"/>
              <a:chExt cx="1224343" cy="3179394"/>
            </a:xfrm>
          </p:grpSpPr>
          <p:sp>
            <p:nvSpPr>
              <p:cNvPr name="Freeform 5" id="5"/>
              <p:cNvSpPr/>
              <p:nvPr/>
            </p:nvSpPr>
            <p:spPr>
              <a:xfrm flipH="false" flipV="false" rot="0">
                <a:off x="0" y="0"/>
                <a:ext cx="1224343" cy="3179394"/>
              </a:xfrm>
              <a:custGeom>
                <a:avLst/>
                <a:gdLst/>
                <a:ahLst/>
                <a:cxnLst/>
                <a:rect r="r" b="b" t="t" l="l"/>
                <a:pathLst>
                  <a:path h="3179394" w="1224343">
                    <a:moveTo>
                      <a:pt x="0" y="0"/>
                    </a:moveTo>
                    <a:lnTo>
                      <a:pt x="1224343" y="0"/>
                    </a:lnTo>
                    <a:lnTo>
                      <a:pt x="1224343" y="3179394"/>
                    </a:lnTo>
                    <a:lnTo>
                      <a:pt x="0" y="3179394"/>
                    </a:lnTo>
                    <a:close/>
                  </a:path>
                </a:pathLst>
              </a:custGeom>
              <a:solidFill>
                <a:srgbClr val="60519D"/>
              </a:solidFill>
            </p:spPr>
          </p:sp>
          <p:sp>
            <p:nvSpPr>
              <p:cNvPr name="TextBox 6" id="6"/>
              <p:cNvSpPr txBox="true"/>
              <p:nvPr/>
            </p:nvSpPr>
            <p:spPr>
              <a:xfrm>
                <a:off x="0" y="-38100"/>
                <a:ext cx="1224343" cy="3217494"/>
              </a:xfrm>
              <a:prstGeom prst="rect">
                <a:avLst/>
              </a:prstGeom>
            </p:spPr>
            <p:txBody>
              <a:bodyPr anchor="ctr" rtlCol="false" tIns="50800" lIns="50800" bIns="50800" rIns="50800"/>
              <a:lstStyle/>
              <a:p>
                <a:pPr algn="ctr">
                  <a:lnSpc>
                    <a:spcPts val="3499"/>
                  </a:lnSpc>
                </a:pPr>
              </a:p>
            </p:txBody>
          </p:sp>
        </p:grpSp>
        <p:grpSp>
          <p:nvGrpSpPr>
            <p:cNvPr name="Group 7" id="7"/>
            <p:cNvGrpSpPr/>
            <p:nvPr/>
          </p:nvGrpSpPr>
          <p:grpSpPr>
            <a:xfrm rot="2448500">
              <a:off x="5585377" y="664834"/>
              <a:ext cx="8021854" cy="16095682"/>
              <a:chOff x="0" y="0"/>
              <a:chExt cx="1584564" cy="3179394"/>
            </a:xfrm>
          </p:grpSpPr>
          <p:sp>
            <p:nvSpPr>
              <p:cNvPr name="Freeform 8" id="8"/>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A84D98"/>
              </a:solidFill>
            </p:spPr>
          </p:sp>
          <p:sp>
            <p:nvSpPr>
              <p:cNvPr name="TextBox 9" id="9"/>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0" id="10"/>
            <p:cNvGrpSpPr/>
            <p:nvPr/>
          </p:nvGrpSpPr>
          <p:grpSpPr>
            <a:xfrm rot="2448500">
              <a:off x="6266829" y="1009836"/>
              <a:ext cx="8021854" cy="16095682"/>
              <a:chOff x="0" y="0"/>
              <a:chExt cx="1584564" cy="3179394"/>
            </a:xfrm>
          </p:grpSpPr>
          <p:sp>
            <p:nvSpPr>
              <p:cNvPr name="Freeform 11" id="11"/>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30A2A1"/>
              </a:solidFill>
            </p:spPr>
          </p:sp>
          <p:sp>
            <p:nvSpPr>
              <p:cNvPr name="TextBox 12" id="12"/>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3" id="13"/>
            <p:cNvGrpSpPr/>
            <p:nvPr/>
          </p:nvGrpSpPr>
          <p:grpSpPr>
            <a:xfrm rot="2448500">
              <a:off x="6948281" y="1354838"/>
              <a:ext cx="8021854" cy="16095682"/>
              <a:chOff x="0" y="0"/>
              <a:chExt cx="1584564" cy="3179394"/>
            </a:xfrm>
          </p:grpSpPr>
          <p:sp>
            <p:nvSpPr>
              <p:cNvPr name="Freeform 14" id="14"/>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279CD8"/>
              </a:solidFill>
            </p:spPr>
          </p:sp>
          <p:sp>
            <p:nvSpPr>
              <p:cNvPr name="TextBox 15" id="15"/>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sp>
        <p:nvSpPr>
          <p:cNvPr name="Freeform 16" id="16"/>
          <p:cNvSpPr/>
          <p:nvPr/>
        </p:nvSpPr>
        <p:spPr>
          <a:xfrm flipH="false" flipV="false" rot="0">
            <a:off x="13144717" y="420724"/>
            <a:ext cx="3991699" cy="3012603"/>
          </a:xfrm>
          <a:custGeom>
            <a:avLst/>
            <a:gdLst/>
            <a:ahLst/>
            <a:cxnLst/>
            <a:rect r="r" b="b" t="t" l="l"/>
            <a:pathLst>
              <a:path h="3012603" w="3991699">
                <a:moveTo>
                  <a:pt x="0" y="0"/>
                </a:moveTo>
                <a:lnTo>
                  <a:pt x="3991699" y="0"/>
                </a:lnTo>
                <a:lnTo>
                  <a:pt x="3991699" y="3012603"/>
                </a:lnTo>
                <a:lnTo>
                  <a:pt x="0" y="3012603"/>
                </a:lnTo>
                <a:lnTo>
                  <a:pt x="0" y="0"/>
                </a:lnTo>
                <a:close/>
              </a:path>
            </a:pathLst>
          </a:custGeom>
          <a:blipFill>
            <a:blip r:embed="rId3"/>
            <a:stretch>
              <a:fillRect l="0" t="0" r="0" b="0"/>
            </a:stretch>
          </a:blipFill>
        </p:spPr>
      </p:sp>
      <p:sp>
        <p:nvSpPr>
          <p:cNvPr name="TextBox 17" id="17"/>
          <p:cNvSpPr txBox="true"/>
          <p:nvPr/>
        </p:nvSpPr>
        <p:spPr>
          <a:xfrm rot="0">
            <a:off x="1028700" y="3446535"/>
            <a:ext cx="10368451" cy="2147570"/>
          </a:xfrm>
          <a:prstGeom prst="rect">
            <a:avLst/>
          </a:prstGeom>
        </p:spPr>
        <p:txBody>
          <a:bodyPr anchor="t" rtlCol="false" tIns="0" lIns="0" bIns="0" rIns="0">
            <a:spAutoFit/>
          </a:bodyPr>
          <a:lstStyle/>
          <a:p>
            <a:pPr algn="l">
              <a:lnSpc>
                <a:spcPts val="8680"/>
              </a:lnSpc>
            </a:pPr>
            <a:r>
              <a:rPr lang="en-US" sz="6200" spc="-341" b="true">
                <a:solidFill>
                  <a:srgbClr val="FFFFFF"/>
                </a:solidFill>
                <a:latin typeface="Open Sans Bold"/>
                <a:ea typeface="Open Sans Bold"/>
                <a:cs typeface="Open Sans Bold"/>
                <a:sym typeface="Open Sans Bold"/>
              </a:rPr>
              <a:t>Building relationships across </a:t>
            </a:r>
          </a:p>
          <a:p>
            <a:pPr algn="l">
              <a:lnSpc>
                <a:spcPts val="8680"/>
              </a:lnSpc>
            </a:pPr>
            <a:r>
              <a:rPr lang="en-US" sz="6200" spc="-341" b="true">
                <a:solidFill>
                  <a:srgbClr val="FFFFFF"/>
                </a:solidFill>
                <a:latin typeface="Open Sans Bold"/>
                <a:ea typeface="Open Sans Bold"/>
                <a:cs typeface="Open Sans Bold"/>
                <a:sym typeface="Open Sans Bold"/>
              </a:rPr>
              <a:t>multiple sectors.</a:t>
            </a:r>
          </a:p>
        </p:txBody>
      </p:sp>
      <p:sp>
        <p:nvSpPr>
          <p:cNvPr name="Freeform 18" id="18"/>
          <p:cNvSpPr/>
          <p:nvPr/>
        </p:nvSpPr>
        <p:spPr>
          <a:xfrm flipH="false" flipV="false" rot="0">
            <a:off x="1028700" y="1028700"/>
            <a:ext cx="2271238" cy="1796651"/>
          </a:xfrm>
          <a:custGeom>
            <a:avLst/>
            <a:gdLst/>
            <a:ahLst/>
            <a:cxnLst/>
            <a:rect r="r" b="b" t="t" l="l"/>
            <a:pathLst>
              <a:path h="1796651" w="2271238">
                <a:moveTo>
                  <a:pt x="0" y="0"/>
                </a:moveTo>
                <a:lnTo>
                  <a:pt x="2271238" y="0"/>
                </a:lnTo>
                <a:lnTo>
                  <a:pt x="2271238" y="1796651"/>
                </a:lnTo>
                <a:lnTo>
                  <a:pt x="0" y="1796651"/>
                </a:lnTo>
                <a:lnTo>
                  <a:pt x="0" y="0"/>
                </a:lnTo>
                <a:close/>
              </a:path>
            </a:pathLst>
          </a:custGeom>
          <a:blipFill>
            <a:blip r:embed="rId4"/>
            <a:stretch>
              <a:fillRect l="0" t="0" r="0" b="0"/>
            </a:stretch>
          </a:blipFill>
        </p:spPr>
      </p:sp>
      <p:sp>
        <p:nvSpPr>
          <p:cNvPr name="TextBox 19" id="19"/>
          <p:cNvSpPr txBox="true"/>
          <p:nvPr/>
        </p:nvSpPr>
        <p:spPr>
          <a:xfrm rot="0">
            <a:off x="1028700" y="6612857"/>
            <a:ext cx="7809937" cy="863600"/>
          </a:xfrm>
          <a:prstGeom prst="rect">
            <a:avLst/>
          </a:prstGeom>
        </p:spPr>
        <p:txBody>
          <a:bodyPr anchor="t" rtlCol="false" tIns="0" lIns="0" bIns="0" rIns="0">
            <a:spAutoFit/>
          </a:bodyPr>
          <a:lstStyle/>
          <a:p>
            <a:pPr algn="l">
              <a:lnSpc>
                <a:spcPts val="7000"/>
              </a:lnSpc>
            </a:pPr>
            <a:r>
              <a:rPr lang="en-US" b="true" sz="5000" spc="-275">
                <a:solidFill>
                  <a:srgbClr val="FFFFFF"/>
                </a:solidFill>
                <a:latin typeface="Open Sans Bold"/>
                <a:ea typeface="Open Sans Bold"/>
                <a:cs typeface="Open Sans Bold"/>
                <a:sym typeface="Open Sans Bold"/>
              </a:rPr>
              <a:t>BARRY ARMSTRONG</a:t>
            </a:r>
          </a:p>
        </p:txBody>
      </p:sp>
      <p:sp>
        <p:nvSpPr>
          <p:cNvPr name="TextBox 20" id="20"/>
          <p:cNvSpPr txBox="true"/>
          <p:nvPr/>
        </p:nvSpPr>
        <p:spPr>
          <a:xfrm rot="0">
            <a:off x="1028700" y="7599686"/>
            <a:ext cx="10026803" cy="1393824"/>
          </a:xfrm>
          <a:prstGeom prst="rect">
            <a:avLst/>
          </a:prstGeom>
        </p:spPr>
        <p:txBody>
          <a:bodyPr anchor="t" rtlCol="false" tIns="0" lIns="0" bIns="0" rIns="0">
            <a:spAutoFit/>
          </a:bodyPr>
          <a:lstStyle/>
          <a:p>
            <a:pPr algn="l">
              <a:lnSpc>
                <a:spcPts val="5600"/>
              </a:lnSpc>
            </a:pPr>
            <a:r>
              <a:rPr lang="en-US" b="true" sz="4000" spc="-220">
                <a:solidFill>
                  <a:srgbClr val="FFFFFF"/>
                </a:solidFill>
                <a:latin typeface="Open Sans Bold"/>
                <a:ea typeface="Open Sans Bold"/>
                <a:cs typeface="Open Sans Bold"/>
                <a:sym typeface="Open Sans Bold"/>
              </a:rPr>
              <a:t>CHIEF OPERATING OFFICER</a:t>
            </a:r>
          </a:p>
          <a:p>
            <a:pPr algn="l">
              <a:lnSpc>
                <a:spcPts val="5600"/>
              </a:lnSpc>
            </a:pPr>
            <a:r>
              <a:rPr lang="en-US" b="true" sz="4000" spc="-220">
                <a:solidFill>
                  <a:srgbClr val="FFFFFF"/>
                </a:solidFill>
                <a:latin typeface="Open Sans Bold"/>
                <a:ea typeface="Open Sans Bold"/>
                <a:cs typeface="Open Sans Bold"/>
                <a:sym typeface="Open Sans Bold"/>
              </a:rPr>
              <a:t>WATBUS</a:t>
            </a:r>
          </a:p>
        </p:txBody>
      </p:sp>
      <p:sp>
        <p:nvSpPr>
          <p:cNvPr name="TextBox 21" id="21"/>
          <p:cNvSpPr txBox="true"/>
          <p:nvPr/>
        </p:nvSpPr>
        <p:spPr>
          <a:xfrm rot="0">
            <a:off x="16050012" y="9017299"/>
            <a:ext cx="1336030" cy="596900"/>
          </a:xfrm>
          <a:prstGeom prst="rect">
            <a:avLst/>
          </a:prstGeom>
        </p:spPr>
        <p:txBody>
          <a:bodyPr anchor="t" rtlCol="false" tIns="0" lIns="0" bIns="0" rIns="0">
            <a:spAutoFit/>
          </a:bodyPr>
          <a:lstStyle/>
          <a:p>
            <a:pPr algn="ctr">
              <a:lnSpc>
                <a:spcPts val="4900"/>
              </a:lnSpc>
            </a:pPr>
            <a:r>
              <a:rPr lang="en-US" sz="3500" b="true">
                <a:solidFill>
                  <a:srgbClr val="FFFFFF"/>
                </a:solidFill>
                <a:latin typeface="Open Sans Bold"/>
                <a:ea typeface="Open Sans Bold"/>
                <a:cs typeface="Open Sans Bold"/>
                <a:sym typeface="Open Sans Bold"/>
              </a:rPr>
              <a:t>#CT24</a:t>
            </a:r>
          </a:p>
        </p:txBody>
      </p:sp>
      <p:grpSp>
        <p:nvGrpSpPr>
          <p:cNvPr name="Group 22" id="22"/>
          <p:cNvGrpSpPr/>
          <p:nvPr/>
        </p:nvGrpSpPr>
        <p:grpSpPr>
          <a:xfrm rot="5400000">
            <a:off x="4685860" y="1178695"/>
            <a:ext cx="67410" cy="10592555"/>
            <a:chOff x="0" y="0"/>
            <a:chExt cx="17754" cy="2789809"/>
          </a:xfrm>
        </p:grpSpPr>
        <p:sp>
          <p:nvSpPr>
            <p:cNvPr name="Freeform 23" id="23"/>
            <p:cNvSpPr/>
            <p:nvPr/>
          </p:nvSpPr>
          <p:spPr>
            <a:xfrm flipH="false" flipV="false" rot="0">
              <a:off x="0" y="0"/>
              <a:ext cx="17754" cy="2789809"/>
            </a:xfrm>
            <a:custGeom>
              <a:avLst/>
              <a:gdLst/>
              <a:ahLst/>
              <a:cxnLst/>
              <a:rect r="r" b="b" t="t" l="l"/>
              <a:pathLst>
                <a:path h="2789809" w="17754">
                  <a:moveTo>
                    <a:pt x="0" y="0"/>
                  </a:moveTo>
                  <a:lnTo>
                    <a:pt x="17754" y="0"/>
                  </a:lnTo>
                  <a:lnTo>
                    <a:pt x="17754" y="2789809"/>
                  </a:lnTo>
                  <a:lnTo>
                    <a:pt x="0" y="2789809"/>
                  </a:lnTo>
                  <a:close/>
                </a:path>
              </a:pathLst>
            </a:custGeom>
            <a:solidFill>
              <a:srgbClr val="A84D98"/>
            </a:solidFill>
          </p:spPr>
        </p:sp>
        <p:sp>
          <p:nvSpPr>
            <p:cNvPr name="TextBox 24" id="24"/>
            <p:cNvSpPr txBox="true"/>
            <p:nvPr/>
          </p:nvSpPr>
          <p:spPr>
            <a:xfrm>
              <a:off x="0" y="-38100"/>
              <a:ext cx="17754" cy="2827909"/>
            </a:xfrm>
            <a:prstGeom prst="rect">
              <a:avLst/>
            </a:prstGeom>
          </p:spPr>
          <p:txBody>
            <a:bodyPr anchor="ctr" rtlCol="false" tIns="50800" lIns="50800" bIns="50800" rIns="50800"/>
            <a:lstStyle/>
            <a:p>
              <a:pPr algn="ctr">
                <a:lnSpc>
                  <a:spcPts val="3499"/>
                </a:lnSpc>
              </a:pPr>
            </a:p>
          </p:txBody>
        </p:sp>
      </p:grpSp>
    </p:spTree>
  </p:cSld>
  <p:clrMapOvr>
    <a:masterClrMapping/>
  </p:clrMapOvr>
</p:sld>
</file>

<file path=ppt/slides/slide10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3239" cy="10287000"/>
          </a:xfrm>
          <a:custGeom>
            <a:avLst/>
            <a:gdLst/>
            <a:ahLst/>
            <a:cxnLst/>
            <a:rect r="r" b="b" t="t" l="l"/>
            <a:pathLst>
              <a:path h="10287000" w="18283239">
                <a:moveTo>
                  <a:pt x="0" y="0"/>
                </a:moveTo>
                <a:lnTo>
                  <a:pt x="18283239" y="0"/>
                </a:lnTo>
                <a:lnTo>
                  <a:pt x="18283239" y="10287000"/>
                </a:lnTo>
                <a:lnTo>
                  <a:pt x="0" y="10287000"/>
                </a:lnTo>
                <a:lnTo>
                  <a:pt x="0" y="0"/>
                </a:lnTo>
                <a:close/>
              </a:path>
            </a:pathLst>
          </a:custGeom>
          <a:blipFill>
            <a:blip r:embed="rId2"/>
            <a:stretch>
              <a:fillRect l="-530" t="-529" r="-530" b="-3109"/>
            </a:stretch>
          </a:blipFill>
        </p:spPr>
      </p:sp>
      <p:sp>
        <p:nvSpPr>
          <p:cNvPr name="Freeform 3" id="3"/>
          <p:cNvSpPr/>
          <p:nvPr/>
        </p:nvSpPr>
        <p:spPr>
          <a:xfrm flipH="false" flipV="false" rot="0">
            <a:off x="2286" y="1"/>
            <a:ext cx="18283428" cy="10287000"/>
          </a:xfrm>
          <a:custGeom>
            <a:avLst/>
            <a:gdLst/>
            <a:ahLst/>
            <a:cxnLst/>
            <a:rect r="r" b="b" t="t" l="l"/>
            <a:pathLst>
              <a:path h="10287000" w="18283428">
                <a:moveTo>
                  <a:pt x="0" y="0"/>
                </a:moveTo>
                <a:lnTo>
                  <a:pt x="18283428" y="0"/>
                </a:lnTo>
                <a:lnTo>
                  <a:pt x="18283428" y="10287001"/>
                </a:lnTo>
                <a:lnTo>
                  <a:pt x="0" y="10287001"/>
                </a:lnTo>
                <a:lnTo>
                  <a:pt x="0" y="0"/>
                </a:lnTo>
                <a:close/>
              </a:path>
            </a:pathLst>
          </a:custGeom>
          <a:blipFill>
            <a:blip r:embed="rId3"/>
            <a:stretch>
              <a:fillRect l="-2177" t="0" r="-331" b="-424"/>
            </a:stretch>
          </a:blipFill>
        </p:spPr>
      </p:sp>
      <p:sp>
        <p:nvSpPr>
          <p:cNvPr name="TextBox 4" id="4"/>
          <p:cNvSpPr txBox="true"/>
          <p:nvPr/>
        </p:nvSpPr>
        <p:spPr>
          <a:xfrm rot="0">
            <a:off x="1348740" y="788670"/>
            <a:ext cx="12504420" cy="2708910"/>
          </a:xfrm>
          <a:prstGeom prst="rect">
            <a:avLst/>
          </a:prstGeom>
        </p:spPr>
        <p:txBody>
          <a:bodyPr anchor="t" rtlCol="false" tIns="0" lIns="0" bIns="0" rIns="0">
            <a:spAutoFit/>
          </a:bodyPr>
          <a:lstStyle/>
          <a:p>
            <a:pPr algn="l">
              <a:lnSpc>
                <a:spcPts val="7128"/>
              </a:lnSpc>
            </a:pPr>
            <a:r>
              <a:rPr lang="en-US" sz="6600">
                <a:solidFill>
                  <a:srgbClr val="404040"/>
                </a:solidFill>
                <a:latin typeface="Times New Roman"/>
                <a:ea typeface="Times New Roman"/>
                <a:cs typeface="Times New Roman"/>
                <a:sym typeface="Times New Roman"/>
              </a:rPr>
              <a:t>WATBus Community Transport</a:t>
            </a:r>
          </a:p>
        </p:txBody>
      </p:sp>
      <p:sp>
        <p:nvSpPr>
          <p:cNvPr name="TextBox 5" id="5"/>
          <p:cNvSpPr txBox="true"/>
          <p:nvPr/>
        </p:nvSpPr>
        <p:spPr>
          <a:xfrm rot="0">
            <a:off x="1348740" y="3674745"/>
            <a:ext cx="10447020" cy="1308735"/>
          </a:xfrm>
          <a:prstGeom prst="rect">
            <a:avLst/>
          </a:prstGeom>
        </p:spPr>
        <p:txBody>
          <a:bodyPr anchor="t" rtlCol="false" tIns="0" lIns="0" bIns="0" rIns="0">
            <a:spAutoFit/>
          </a:bodyPr>
          <a:lstStyle/>
          <a:p>
            <a:pPr algn="l">
              <a:lnSpc>
                <a:spcPts val="3888"/>
              </a:lnSpc>
            </a:pPr>
            <a:r>
              <a:rPr lang="en-US" sz="3600">
                <a:solidFill>
                  <a:srgbClr val="404040"/>
                </a:solidFill>
                <a:latin typeface="Times New Roman"/>
                <a:ea typeface="Times New Roman"/>
                <a:cs typeface="Times New Roman"/>
                <a:sym typeface="Times New Roman"/>
              </a:rPr>
              <a:t>Barry Armstrong</a:t>
            </a:r>
          </a:p>
          <a:p>
            <a:pPr algn="l">
              <a:lnSpc>
                <a:spcPts val="2592"/>
              </a:lnSpc>
            </a:pPr>
            <a:r>
              <a:rPr lang="en-US" sz="2400">
                <a:solidFill>
                  <a:srgbClr val="404040"/>
                </a:solidFill>
                <a:latin typeface="Times New Roman"/>
                <a:ea typeface="Times New Roman"/>
                <a:cs typeface="Times New Roman"/>
                <a:sym typeface="Times New Roman"/>
              </a:rPr>
              <a:t>Chief Operating Officer</a:t>
            </a:r>
          </a:p>
        </p:txBody>
      </p:sp>
    </p:spTree>
  </p:cSld>
  <p:clrMapOvr>
    <a:masterClrMapping/>
  </p:clrMapOvr>
</p:sld>
</file>

<file path=ppt/slides/slide10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3239" cy="10287000"/>
          </a:xfrm>
          <a:custGeom>
            <a:avLst/>
            <a:gdLst/>
            <a:ahLst/>
            <a:cxnLst/>
            <a:rect r="r" b="b" t="t" l="l"/>
            <a:pathLst>
              <a:path h="10287000" w="18283239">
                <a:moveTo>
                  <a:pt x="0" y="0"/>
                </a:moveTo>
                <a:lnTo>
                  <a:pt x="18283239" y="0"/>
                </a:lnTo>
                <a:lnTo>
                  <a:pt x="18283239" y="10287000"/>
                </a:lnTo>
                <a:lnTo>
                  <a:pt x="0" y="10287000"/>
                </a:lnTo>
                <a:lnTo>
                  <a:pt x="0" y="0"/>
                </a:lnTo>
                <a:close/>
              </a:path>
            </a:pathLst>
          </a:custGeom>
          <a:blipFill>
            <a:blip r:embed="rId2"/>
            <a:stretch>
              <a:fillRect l="-530" t="-529" r="-530" b="-3109"/>
            </a:stretch>
          </a:blipFill>
        </p:spPr>
      </p:sp>
      <p:sp>
        <p:nvSpPr>
          <p:cNvPr name="Freeform 3" id="3"/>
          <p:cNvSpPr/>
          <p:nvPr/>
        </p:nvSpPr>
        <p:spPr>
          <a:xfrm flipH="false" flipV="false" rot="0">
            <a:off x="0" y="0"/>
            <a:ext cx="18283428" cy="10285764"/>
          </a:xfrm>
          <a:custGeom>
            <a:avLst/>
            <a:gdLst/>
            <a:ahLst/>
            <a:cxnLst/>
            <a:rect r="r" b="b" t="t" l="l"/>
            <a:pathLst>
              <a:path h="10285764" w="18283428">
                <a:moveTo>
                  <a:pt x="0" y="0"/>
                </a:moveTo>
                <a:lnTo>
                  <a:pt x="18283428" y="0"/>
                </a:lnTo>
                <a:lnTo>
                  <a:pt x="18283428" y="10285764"/>
                </a:lnTo>
                <a:lnTo>
                  <a:pt x="0" y="10285764"/>
                </a:lnTo>
                <a:lnTo>
                  <a:pt x="0" y="0"/>
                </a:lnTo>
                <a:close/>
              </a:path>
            </a:pathLst>
          </a:custGeom>
          <a:blipFill>
            <a:blip r:embed="rId3"/>
            <a:stretch>
              <a:fillRect l="-435" t="-423" r="0" b="0"/>
            </a:stretch>
          </a:blipFill>
        </p:spPr>
      </p:sp>
      <p:sp>
        <p:nvSpPr>
          <p:cNvPr name="TextBox 4" id="4"/>
          <p:cNvSpPr txBox="true"/>
          <p:nvPr/>
        </p:nvSpPr>
        <p:spPr>
          <a:xfrm rot="0">
            <a:off x="7045692" y="890867"/>
            <a:ext cx="10789920" cy="2718435"/>
          </a:xfrm>
          <a:prstGeom prst="rect">
            <a:avLst/>
          </a:prstGeom>
        </p:spPr>
        <p:txBody>
          <a:bodyPr anchor="t" rtlCol="false" tIns="0" lIns="0" bIns="0" rIns="0">
            <a:spAutoFit/>
          </a:bodyPr>
          <a:lstStyle/>
          <a:p>
            <a:pPr algn="l">
              <a:lnSpc>
                <a:spcPts val="8748"/>
              </a:lnSpc>
            </a:pPr>
            <a:r>
              <a:rPr lang="en-US" sz="8100">
                <a:solidFill>
                  <a:srgbClr val="404040"/>
                </a:solidFill>
                <a:latin typeface="Times New Roman"/>
                <a:ea typeface="Times New Roman"/>
                <a:cs typeface="Times New Roman"/>
                <a:sym typeface="Times New Roman"/>
              </a:rPr>
              <a:t>WATBus</a:t>
            </a:r>
          </a:p>
        </p:txBody>
      </p:sp>
      <p:sp>
        <p:nvSpPr>
          <p:cNvPr name="TextBox 5" id="5"/>
          <p:cNvSpPr txBox="true"/>
          <p:nvPr/>
        </p:nvSpPr>
        <p:spPr>
          <a:xfrm rot="0">
            <a:off x="7045692" y="3905852"/>
            <a:ext cx="8046720" cy="2977958"/>
          </a:xfrm>
          <a:prstGeom prst="rect">
            <a:avLst/>
          </a:prstGeom>
        </p:spPr>
        <p:txBody>
          <a:bodyPr anchor="t" rtlCol="false" tIns="0" lIns="0" bIns="0" rIns="0">
            <a:spAutoFit/>
          </a:bodyPr>
          <a:lstStyle/>
          <a:p>
            <a:pPr algn="l" marL="868680" indent="-434340" lvl="1">
              <a:lnSpc>
                <a:spcPts val="5184"/>
              </a:lnSpc>
              <a:buFont typeface="Arial"/>
              <a:buChar char="•"/>
            </a:pPr>
            <a:r>
              <a:rPr lang="en-US" sz="4800">
                <a:solidFill>
                  <a:srgbClr val="404040"/>
                </a:solidFill>
                <a:latin typeface="Times New Roman"/>
                <a:ea typeface="Times New Roman"/>
                <a:cs typeface="Times New Roman"/>
                <a:sym typeface="Times New Roman"/>
              </a:rPr>
              <a:t>Wansbeck </a:t>
            </a:r>
          </a:p>
          <a:p>
            <a:pPr algn="l" marL="868680" indent="-434340" lvl="1">
              <a:lnSpc>
                <a:spcPts val="5184"/>
              </a:lnSpc>
              <a:buFont typeface="Arial"/>
              <a:buChar char="•"/>
            </a:pPr>
            <a:r>
              <a:rPr lang="en-US" sz="4800">
                <a:solidFill>
                  <a:srgbClr val="404040"/>
                </a:solidFill>
                <a:latin typeface="Times New Roman"/>
                <a:ea typeface="Times New Roman"/>
                <a:cs typeface="Times New Roman"/>
                <a:sym typeface="Times New Roman"/>
              </a:rPr>
              <a:t>Accessible </a:t>
            </a:r>
          </a:p>
          <a:p>
            <a:pPr algn="l" marL="868680" indent="-434340" lvl="1">
              <a:lnSpc>
                <a:spcPts val="5184"/>
              </a:lnSpc>
              <a:buFont typeface="Arial"/>
              <a:buChar char="•"/>
            </a:pPr>
            <a:r>
              <a:rPr lang="en-US" sz="4800">
                <a:solidFill>
                  <a:srgbClr val="404040"/>
                </a:solidFill>
                <a:latin typeface="Times New Roman"/>
                <a:ea typeface="Times New Roman"/>
                <a:cs typeface="Times New Roman"/>
                <a:sym typeface="Times New Roman"/>
              </a:rPr>
              <a:t>Transport </a:t>
            </a:r>
          </a:p>
        </p:txBody>
      </p:sp>
    </p:spTree>
  </p:cSld>
  <p:clrMapOvr>
    <a:masterClrMapping/>
  </p:clrMapOvr>
  <p:transition spd="fast">
    <p:fade/>
  </p:transition>
</p:sld>
</file>

<file path=ppt/slides/slide10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3239" cy="10287000"/>
          </a:xfrm>
          <a:custGeom>
            <a:avLst/>
            <a:gdLst/>
            <a:ahLst/>
            <a:cxnLst/>
            <a:rect r="r" b="b" t="t" l="l"/>
            <a:pathLst>
              <a:path h="10287000" w="18283239">
                <a:moveTo>
                  <a:pt x="0" y="0"/>
                </a:moveTo>
                <a:lnTo>
                  <a:pt x="18283239" y="0"/>
                </a:lnTo>
                <a:lnTo>
                  <a:pt x="18283239" y="10287000"/>
                </a:lnTo>
                <a:lnTo>
                  <a:pt x="0" y="10287000"/>
                </a:lnTo>
                <a:lnTo>
                  <a:pt x="0" y="0"/>
                </a:lnTo>
                <a:close/>
              </a:path>
            </a:pathLst>
          </a:custGeom>
          <a:blipFill>
            <a:blip r:embed="rId2"/>
            <a:stretch>
              <a:fillRect l="-530" t="-529" r="-530" b="-3109"/>
            </a:stretch>
          </a:blipFill>
        </p:spPr>
      </p:sp>
      <p:sp>
        <p:nvSpPr>
          <p:cNvPr name="TextBox 3" id="3"/>
          <p:cNvSpPr txBox="true"/>
          <p:nvPr/>
        </p:nvSpPr>
        <p:spPr>
          <a:xfrm rot="0">
            <a:off x="1355504" y="-11570"/>
            <a:ext cx="14561820" cy="1589721"/>
          </a:xfrm>
          <a:prstGeom prst="rect">
            <a:avLst/>
          </a:prstGeom>
        </p:spPr>
        <p:txBody>
          <a:bodyPr anchor="t" rtlCol="false" tIns="0" lIns="0" bIns="0" rIns="0">
            <a:spAutoFit/>
          </a:bodyPr>
          <a:lstStyle/>
          <a:p>
            <a:pPr algn="ctr">
              <a:lnSpc>
                <a:spcPts val="7128"/>
              </a:lnSpc>
            </a:pPr>
            <a:r>
              <a:rPr lang="en-US" sz="6600">
                <a:solidFill>
                  <a:srgbClr val="404040"/>
                </a:solidFill>
                <a:latin typeface="Times New Roman"/>
                <a:ea typeface="Times New Roman"/>
                <a:cs typeface="Times New Roman"/>
                <a:sym typeface="Times New Roman"/>
              </a:rPr>
              <a:t>Evolution</a:t>
            </a:r>
          </a:p>
        </p:txBody>
      </p:sp>
      <p:sp>
        <p:nvSpPr>
          <p:cNvPr name="Freeform 4" id="4" descr="A blue van parked on the side of a road  Description automatically generated"/>
          <p:cNvSpPr/>
          <p:nvPr/>
        </p:nvSpPr>
        <p:spPr>
          <a:xfrm flipH="false" flipV="false" rot="0">
            <a:off x="4179388" y="2168373"/>
            <a:ext cx="8911484" cy="6701814"/>
          </a:xfrm>
          <a:custGeom>
            <a:avLst/>
            <a:gdLst/>
            <a:ahLst/>
            <a:cxnLst/>
            <a:rect r="r" b="b" t="t" l="l"/>
            <a:pathLst>
              <a:path h="6701814" w="8911484">
                <a:moveTo>
                  <a:pt x="0" y="0"/>
                </a:moveTo>
                <a:lnTo>
                  <a:pt x="8911484" y="0"/>
                </a:lnTo>
                <a:lnTo>
                  <a:pt x="8911484" y="6701814"/>
                </a:lnTo>
                <a:lnTo>
                  <a:pt x="0" y="6701814"/>
                </a:lnTo>
                <a:lnTo>
                  <a:pt x="0" y="0"/>
                </a:lnTo>
                <a:close/>
              </a:path>
            </a:pathLst>
          </a:custGeom>
          <a:blipFill>
            <a:blip r:embed="rId3"/>
            <a:stretch>
              <a:fillRect l="-86" t="0" r="-86" b="0"/>
            </a:stretch>
          </a:blipFill>
        </p:spPr>
      </p:sp>
    </p:spTree>
  </p:cSld>
  <p:clrMapOvr>
    <a:masterClrMapping/>
  </p:clrMapOvr>
  <p:transition spd="fast">
    <p:fade/>
  </p:transition>
</p:sld>
</file>

<file path=ppt/slides/slide10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3239" cy="10287000"/>
          </a:xfrm>
          <a:custGeom>
            <a:avLst/>
            <a:gdLst/>
            <a:ahLst/>
            <a:cxnLst/>
            <a:rect r="r" b="b" t="t" l="l"/>
            <a:pathLst>
              <a:path h="10287000" w="18283239">
                <a:moveTo>
                  <a:pt x="0" y="0"/>
                </a:moveTo>
                <a:lnTo>
                  <a:pt x="18283239" y="0"/>
                </a:lnTo>
                <a:lnTo>
                  <a:pt x="18283239" y="10287000"/>
                </a:lnTo>
                <a:lnTo>
                  <a:pt x="0" y="10287000"/>
                </a:lnTo>
                <a:lnTo>
                  <a:pt x="0" y="0"/>
                </a:lnTo>
                <a:close/>
              </a:path>
            </a:pathLst>
          </a:custGeom>
          <a:blipFill>
            <a:blip r:embed="rId2"/>
            <a:stretch>
              <a:fillRect l="-530" t="-529" r="-530" b="-3109"/>
            </a:stretch>
          </a:blipFill>
        </p:spPr>
      </p:sp>
      <p:sp>
        <p:nvSpPr>
          <p:cNvPr name="Freeform 3" id="3" descr="A group of vans parked in a parking lot  Description automatically generated"/>
          <p:cNvSpPr/>
          <p:nvPr/>
        </p:nvSpPr>
        <p:spPr>
          <a:xfrm flipH="false" flipV="false" rot="0">
            <a:off x="3978582" y="1256928"/>
            <a:ext cx="10326138" cy="7769369"/>
          </a:xfrm>
          <a:custGeom>
            <a:avLst/>
            <a:gdLst/>
            <a:ahLst/>
            <a:cxnLst/>
            <a:rect r="r" b="b" t="t" l="l"/>
            <a:pathLst>
              <a:path h="7769369" w="10326138">
                <a:moveTo>
                  <a:pt x="0" y="0"/>
                </a:moveTo>
                <a:lnTo>
                  <a:pt x="10326138" y="0"/>
                </a:lnTo>
                <a:lnTo>
                  <a:pt x="10326138" y="7769369"/>
                </a:lnTo>
                <a:lnTo>
                  <a:pt x="0" y="7769369"/>
                </a:lnTo>
                <a:lnTo>
                  <a:pt x="0" y="0"/>
                </a:lnTo>
                <a:close/>
              </a:path>
            </a:pathLst>
          </a:custGeom>
          <a:blipFill>
            <a:blip r:embed="rId3"/>
            <a:stretch>
              <a:fillRect l="-106" t="0" r="-106" b="0"/>
            </a:stretch>
          </a:blipFill>
        </p:spPr>
      </p:sp>
    </p:spTree>
  </p:cSld>
  <p:clrMapOvr>
    <a:masterClrMapping/>
  </p:clrMapOvr>
  <p:transition spd="fast">
    <p:fade/>
  </p:transition>
</p:sld>
</file>

<file path=ppt/slides/slide10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3239" cy="10287000"/>
          </a:xfrm>
          <a:custGeom>
            <a:avLst/>
            <a:gdLst/>
            <a:ahLst/>
            <a:cxnLst/>
            <a:rect r="r" b="b" t="t" l="l"/>
            <a:pathLst>
              <a:path h="10287000" w="18283239">
                <a:moveTo>
                  <a:pt x="0" y="0"/>
                </a:moveTo>
                <a:lnTo>
                  <a:pt x="18283239" y="0"/>
                </a:lnTo>
                <a:lnTo>
                  <a:pt x="18283239" y="10287000"/>
                </a:lnTo>
                <a:lnTo>
                  <a:pt x="0" y="10287000"/>
                </a:lnTo>
                <a:lnTo>
                  <a:pt x="0" y="0"/>
                </a:lnTo>
                <a:close/>
              </a:path>
            </a:pathLst>
          </a:custGeom>
          <a:blipFill>
            <a:blip r:embed="rId2"/>
            <a:stretch>
              <a:fillRect l="-530" t="-529" r="-530" b="-3109"/>
            </a:stretch>
          </a:blipFill>
        </p:spPr>
      </p:sp>
      <p:sp>
        <p:nvSpPr>
          <p:cNvPr name="Freeform 3" id="3" descr="A group of people standing in a line  Description automatically generated"/>
          <p:cNvSpPr/>
          <p:nvPr/>
        </p:nvSpPr>
        <p:spPr>
          <a:xfrm flipH="false" flipV="false" rot="-10800000">
            <a:off x="305294" y="394518"/>
            <a:ext cx="8598312" cy="6448734"/>
          </a:xfrm>
          <a:custGeom>
            <a:avLst/>
            <a:gdLst/>
            <a:ahLst/>
            <a:cxnLst/>
            <a:rect r="r" b="b" t="t" l="l"/>
            <a:pathLst>
              <a:path h="6448734" w="8598312">
                <a:moveTo>
                  <a:pt x="0" y="0"/>
                </a:moveTo>
                <a:lnTo>
                  <a:pt x="8598312" y="0"/>
                </a:lnTo>
                <a:lnTo>
                  <a:pt x="8598312" y="6448734"/>
                </a:lnTo>
                <a:lnTo>
                  <a:pt x="0" y="6448734"/>
                </a:lnTo>
                <a:lnTo>
                  <a:pt x="0" y="0"/>
                </a:lnTo>
                <a:close/>
              </a:path>
            </a:pathLst>
          </a:custGeom>
          <a:blipFill>
            <a:blip r:embed="rId3"/>
            <a:stretch>
              <a:fillRect l="0" t="-24" r="0" b="-24"/>
            </a:stretch>
          </a:blipFill>
        </p:spPr>
      </p:sp>
      <p:sp>
        <p:nvSpPr>
          <p:cNvPr name="Freeform 4" id="4" descr="A row of cars parked on the side of a road  Description automatically generated"/>
          <p:cNvSpPr/>
          <p:nvPr/>
        </p:nvSpPr>
        <p:spPr>
          <a:xfrm flipH="false" flipV="false" rot="-10800000">
            <a:off x="9261986" y="394518"/>
            <a:ext cx="8598309" cy="6448732"/>
          </a:xfrm>
          <a:custGeom>
            <a:avLst/>
            <a:gdLst/>
            <a:ahLst/>
            <a:cxnLst/>
            <a:rect r="r" b="b" t="t" l="l"/>
            <a:pathLst>
              <a:path h="6448732" w="8598309">
                <a:moveTo>
                  <a:pt x="0" y="0"/>
                </a:moveTo>
                <a:lnTo>
                  <a:pt x="8598308" y="0"/>
                </a:lnTo>
                <a:lnTo>
                  <a:pt x="8598308" y="6448732"/>
                </a:lnTo>
                <a:lnTo>
                  <a:pt x="0" y="6448732"/>
                </a:lnTo>
                <a:lnTo>
                  <a:pt x="0" y="0"/>
                </a:lnTo>
                <a:close/>
              </a:path>
            </a:pathLst>
          </a:custGeom>
          <a:blipFill>
            <a:blip r:embed="rId4"/>
            <a:stretch>
              <a:fillRect l="0" t="-24" r="0" b="-24"/>
            </a:stretch>
          </a:blipFill>
        </p:spPr>
      </p:sp>
    </p:spTree>
  </p:cSld>
  <p:clrMapOvr>
    <a:masterClrMapping/>
  </p:clrMapOvr>
  <p:transition spd="fast">
    <p:fade/>
  </p:transition>
</p:sld>
</file>

<file path=ppt/slides/slide10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3239" cy="10287000"/>
          </a:xfrm>
          <a:custGeom>
            <a:avLst/>
            <a:gdLst/>
            <a:ahLst/>
            <a:cxnLst/>
            <a:rect r="r" b="b" t="t" l="l"/>
            <a:pathLst>
              <a:path h="10287000" w="18283239">
                <a:moveTo>
                  <a:pt x="0" y="0"/>
                </a:moveTo>
                <a:lnTo>
                  <a:pt x="18283239" y="0"/>
                </a:lnTo>
                <a:lnTo>
                  <a:pt x="18283239" y="10287000"/>
                </a:lnTo>
                <a:lnTo>
                  <a:pt x="0" y="10287000"/>
                </a:lnTo>
                <a:lnTo>
                  <a:pt x="0" y="0"/>
                </a:lnTo>
                <a:close/>
              </a:path>
            </a:pathLst>
          </a:custGeom>
          <a:blipFill>
            <a:blip r:embed="rId2"/>
            <a:stretch>
              <a:fillRect l="-530" t="-529" r="-530" b="-3109"/>
            </a:stretch>
          </a:blipFill>
        </p:spPr>
      </p:sp>
      <p:sp>
        <p:nvSpPr>
          <p:cNvPr name="TextBox 3" id="3"/>
          <p:cNvSpPr txBox="true"/>
          <p:nvPr/>
        </p:nvSpPr>
        <p:spPr>
          <a:xfrm rot="0">
            <a:off x="1348740" y="-13756"/>
            <a:ext cx="14561820" cy="1589721"/>
          </a:xfrm>
          <a:prstGeom prst="rect">
            <a:avLst/>
          </a:prstGeom>
        </p:spPr>
        <p:txBody>
          <a:bodyPr anchor="t" rtlCol="false" tIns="0" lIns="0" bIns="0" rIns="0">
            <a:spAutoFit/>
          </a:bodyPr>
          <a:lstStyle/>
          <a:p>
            <a:pPr algn="ctr">
              <a:lnSpc>
                <a:spcPts val="7128"/>
              </a:lnSpc>
            </a:pPr>
            <a:r>
              <a:rPr lang="en-US" sz="6600">
                <a:solidFill>
                  <a:srgbClr val="404040"/>
                </a:solidFill>
                <a:latin typeface="Times New Roman"/>
                <a:ea typeface="Times New Roman"/>
                <a:cs typeface="Times New Roman"/>
                <a:sym typeface="Times New Roman"/>
              </a:rPr>
              <a:t>Our location</a:t>
            </a:r>
          </a:p>
        </p:txBody>
      </p:sp>
      <p:sp>
        <p:nvSpPr>
          <p:cNvPr name="Freeform 4" id="4" descr="A map of the united kingdom  Description automatically generated"/>
          <p:cNvSpPr/>
          <p:nvPr/>
        </p:nvSpPr>
        <p:spPr>
          <a:xfrm flipH="false" flipV="false" rot="0">
            <a:off x="5491818" y="1621620"/>
            <a:ext cx="7302237" cy="8345466"/>
          </a:xfrm>
          <a:custGeom>
            <a:avLst/>
            <a:gdLst/>
            <a:ahLst/>
            <a:cxnLst/>
            <a:rect r="r" b="b" t="t" l="l"/>
            <a:pathLst>
              <a:path h="8345466" w="7302237">
                <a:moveTo>
                  <a:pt x="0" y="0"/>
                </a:moveTo>
                <a:lnTo>
                  <a:pt x="7302237" y="0"/>
                </a:lnTo>
                <a:lnTo>
                  <a:pt x="7302237" y="8345466"/>
                </a:lnTo>
                <a:lnTo>
                  <a:pt x="0" y="8345466"/>
                </a:lnTo>
                <a:lnTo>
                  <a:pt x="0" y="0"/>
                </a:lnTo>
                <a:close/>
              </a:path>
            </a:pathLst>
          </a:custGeom>
          <a:blipFill>
            <a:blip r:embed="rId3"/>
            <a:stretch>
              <a:fillRect l="0" t="-392" r="0" b="-392"/>
            </a:stretch>
          </a:blipFill>
        </p:spPr>
      </p:sp>
      <p:grpSp>
        <p:nvGrpSpPr>
          <p:cNvPr name="Group 5" id="5"/>
          <p:cNvGrpSpPr/>
          <p:nvPr/>
        </p:nvGrpSpPr>
        <p:grpSpPr>
          <a:xfrm rot="-1500000">
            <a:off x="10542788" y="7221096"/>
            <a:ext cx="4298855" cy="199525"/>
            <a:chOff x="0" y="0"/>
            <a:chExt cx="5731806" cy="266034"/>
          </a:xfrm>
        </p:grpSpPr>
        <p:sp>
          <p:nvSpPr>
            <p:cNvPr name="Freeform 6" id="6"/>
            <p:cNvSpPr/>
            <p:nvPr/>
          </p:nvSpPr>
          <p:spPr>
            <a:xfrm flipH="false" flipV="false" rot="0">
              <a:off x="12700" y="12700"/>
              <a:ext cx="5706491" cy="240665"/>
            </a:xfrm>
            <a:custGeom>
              <a:avLst/>
              <a:gdLst/>
              <a:ahLst/>
              <a:cxnLst/>
              <a:rect r="r" b="b" t="t" l="l"/>
              <a:pathLst>
                <a:path h="240665" w="5706491">
                  <a:moveTo>
                    <a:pt x="0" y="120269"/>
                  </a:moveTo>
                  <a:lnTo>
                    <a:pt x="132461" y="0"/>
                  </a:lnTo>
                  <a:lnTo>
                    <a:pt x="132461" y="60198"/>
                  </a:lnTo>
                  <a:lnTo>
                    <a:pt x="5706491" y="60198"/>
                  </a:lnTo>
                  <a:lnTo>
                    <a:pt x="5706491" y="180467"/>
                  </a:lnTo>
                  <a:lnTo>
                    <a:pt x="132461" y="180467"/>
                  </a:lnTo>
                  <a:lnTo>
                    <a:pt x="132461" y="240665"/>
                  </a:lnTo>
                  <a:close/>
                </a:path>
              </a:pathLst>
            </a:custGeom>
            <a:solidFill>
              <a:srgbClr val="A63121"/>
            </a:solidFill>
          </p:spPr>
        </p:sp>
        <p:sp>
          <p:nvSpPr>
            <p:cNvPr name="Freeform 7" id="7"/>
            <p:cNvSpPr/>
            <p:nvPr/>
          </p:nvSpPr>
          <p:spPr>
            <a:xfrm flipH="false" flipV="false" rot="0">
              <a:off x="0" y="-889"/>
              <a:ext cx="5731891" cy="267843"/>
            </a:xfrm>
            <a:custGeom>
              <a:avLst/>
              <a:gdLst/>
              <a:ahLst/>
              <a:cxnLst/>
              <a:rect r="r" b="b" t="t" l="l"/>
              <a:pathLst>
                <a:path h="267843" w="5731891">
                  <a:moveTo>
                    <a:pt x="4191" y="124460"/>
                  </a:moveTo>
                  <a:lnTo>
                    <a:pt x="136525" y="4191"/>
                  </a:lnTo>
                  <a:cubicBezTo>
                    <a:pt x="140208" y="762"/>
                    <a:pt x="145669" y="0"/>
                    <a:pt x="150241" y="2032"/>
                  </a:cubicBezTo>
                  <a:cubicBezTo>
                    <a:pt x="154813" y="4064"/>
                    <a:pt x="157861" y="8636"/>
                    <a:pt x="157861" y="13589"/>
                  </a:cubicBezTo>
                  <a:lnTo>
                    <a:pt x="157861" y="73787"/>
                  </a:lnTo>
                  <a:lnTo>
                    <a:pt x="145161" y="73787"/>
                  </a:lnTo>
                  <a:lnTo>
                    <a:pt x="145161" y="61087"/>
                  </a:lnTo>
                  <a:lnTo>
                    <a:pt x="5719191" y="61087"/>
                  </a:lnTo>
                  <a:cubicBezTo>
                    <a:pt x="5726176" y="61087"/>
                    <a:pt x="5731891" y="66802"/>
                    <a:pt x="5731891" y="73787"/>
                  </a:cubicBezTo>
                  <a:lnTo>
                    <a:pt x="5731891" y="194056"/>
                  </a:lnTo>
                  <a:cubicBezTo>
                    <a:pt x="5731891" y="201041"/>
                    <a:pt x="5726176" y="206756"/>
                    <a:pt x="5719191" y="206756"/>
                  </a:cubicBezTo>
                  <a:lnTo>
                    <a:pt x="145161" y="206756"/>
                  </a:lnTo>
                  <a:lnTo>
                    <a:pt x="145161" y="194056"/>
                  </a:lnTo>
                  <a:lnTo>
                    <a:pt x="157861" y="194056"/>
                  </a:lnTo>
                  <a:lnTo>
                    <a:pt x="157861" y="254254"/>
                  </a:lnTo>
                  <a:cubicBezTo>
                    <a:pt x="157861" y="259334"/>
                    <a:pt x="154940" y="263779"/>
                    <a:pt x="150241" y="265811"/>
                  </a:cubicBezTo>
                  <a:cubicBezTo>
                    <a:pt x="145542" y="267843"/>
                    <a:pt x="140335" y="266954"/>
                    <a:pt x="136525" y="263652"/>
                  </a:cubicBezTo>
                  <a:lnTo>
                    <a:pt x="4191" y="143256"/>
                  </a:lnTo>
                  <a:cubicBezTo>
                    <a:pt x="1524" y="140843"/>
                    <a:pt x="0" y="137414"/>
                    <a:pt x="0" y="133858"/>
                  </a:cubicBezTo>
                  <a:cubicBezTo>
                    <a:pt x="0" y="130302"/>
                    <a:pt x="1524" y="126873"/>
                    <a:pt x="4191" y="124460"/>
                  </a:cubicBezTo>
                  <a:moveTo>
                    <a:pt x="21209" y="143256"/>
                  </a:moveTo>
                  <a:lnTo>
                    <a:pt x="12700" y="133858"/>
                  </a:lnTo>
                  <a:lnTo>
                    <a:pt x="21209" y="124460"/>
                  </a:lnTo>
                  <a:lnTo>
                    <a:pt x="153670" y="244856"/>
                  </a:lnTo>
                  <a:lnTo>
                    <a:pt x="145161" y="254254"/>
                  </a:lnTo>
                  <a:lnTo>
                    <a:pt x="132461" y="254254"/>
                  </a:lnTo>
                  <a:lnTo>
                    <a:pt x="132461" y="194056"/>
                  </a:lnTo>
                  <a:cubicBezTo>
                    <a:pt x="132461" y="187071"/>
                    <a:pt x="138176" y="181356"/>
                    <a:pt x="145161" y="181356"/>
                  </a:cubicBezTo>
                  <a:lnTo>
                    <a:pt x="5719191" y="181356"/>
                  </a:lnTo>
                  <a:lnTo>
                    <a:pt x="5719191" y="194056"/>
                  </a:lnTo>
                  <a:lnTo>
                    <a:pt x="5706491" y="194056"/>
                  </a:lnTo>
                  <a:lnTo>
                    <a:pt x="5706491" y="73787"/>
                  </a:lnTo>
                  <a:lnTo>
                    <a:pt x="5719191" y="73787"/>
                  </a:lnTo>
                  <a:lnTo>
                    <a:pt x="5719191" y="86487"/>
                  </a:lnTo>
                  <a:lnTo>
                    <a:pt x="145161" y="86487"/>
                  </a:lnTo>
                  <a:cubicBezTo>
                    <a:pt x="138176" y="86487"/>
                    <a:pt x="132461" y="80772"/>
                    <a:pt x="132461" y="73787"/>
                  </a:cubicBezTo>
                  <a:lnTo>
                    <a:pt x="132461" y="13589"/>
                  </a:lnTo>
                  <a:lnTo>
                    <a:pt x="145161" y="13589"/>
                  </a:lnTo>
                  <a:lnTo>
                    <a:pt x="153670" y="22987"/>
                  </a:lnTo>
                  <a:lnTo>
                    <a:pt x="21209" y="143256"/>
                  </a:lnTo>
                  <a:close/>
                </a:path>
              </a:pathLst>
            </a:custGeom>
            <a:solidFill>
              <a:srgbClr val="440F08"/>
            </a:solidFill>
          </p:spPr>
        </p:sp>
      </p:grpSp>
      <p:grpSp>
        <p:nvGrpSpPr>
          <p:cNvPr name="Group 8" id="8"/>
          <p:cNvGrpSpPr/>
          <p:nvPr/>
        </p:nvGrpSpPr>
        <p:grpSpPr>
          <a:xfrm rot="720000">
            <a:off x="3876530" y="5844950"/>
            <a:ext cx="6894237" cy="268277"/>
            <a:chOff x="0" y="0"/>
            <a:chExt cx="9192316" cy="357702"/>
          </a:xfrm>
        </p:grpSpPr>
        <p:sp>
          <p:nvSpPr>
            <p:cNvPr name="Freeform 9" id="9"/>
            <p:cNvSpPr/>
            <p:nvPr/>
          </p:nvSpPr>
          <p:spPr>
            <a:xfrm flipH="false" flipV="false" rot="0">
              <a:off x="12700" y="12700"/>
              <a:ext cx="9166860" cy="332359"/>
            </a:xfrm>
            <a:custGeom>
              <a:avLst/>
              <a:gdLst/>
              <a:ahLst/>
              <a:cxnLst/>
              <a:rect r="r" b="b" t="t" l="l"/>
              <a:pathLst>
                <a:path h="332359" w="9166860">
                  <a:moveTo>
                    <a:pt x="0" y="83058"/>
                  </a:moveTo>
                  <a:lnTo>
                    <a:pt x="8988552" y="83058"/>
                  </a:lnTo>
                  <a:lnTo>
                    <a:pt x="8988552" y="0"/>
                  </a:lnTo>
                  <a:lnTo>
                    <a:pt x="9166860" y="166116"/>
                  </a:lnTo>
                  <a:lnTo>
                    <a:pt x="8988552" y="332359"/>
                  </a:lnTo>
                  <a:lnTo>
                    <a:pt x="8988552" y="249174"/>
                  </a:lnTo>
                  <a:lnTo>
                    <a:pt x="0" y="249174"/>
                  </a:lnTo>
                  <a:close/>
                </a:path>
              </a:pathLst>
            </a:custGeom>
            <a:solidFill>
              <a:srgbClr val="A63121"/>
            </a:solidFill>
          </p:spPr>
        </p:sp>
        <p:sp>
          <p:nvSpPr>
            <p:cNvPr name="Freeform 10" id="10"/>
            <p:cNvSpPr/>
            <p:nvPr/>
          </p:nvSpPr>
          <p:spPr>
            <a:xfrm flipH="false" flipV="false" rot="0">
              <a:off x="0" y="-1016"/>
              <a:ext cx="9192260" cy="359664"/>
            </a:xfrm>
            <a:custGeom>
              <a:avLst/>
              <a:gdLst/>
              <a:ahLst/>
              <a:cxnLst/>
              <a:rect r="r" b="b" t="t" l="l"/>
              <a:pathLst>
                <a:path h="359664" w="9192260">
                  <a:moveTo>
                    <a:pt x="12700" y="84074"/>
                  </a:moveTo>
                  <a:lnTo>
                    <a:pt x="9001252" y="84074"/>
                  </a:lnTo>
                  <a:lnTo>
                    <a:pt x="9001252" y="96774"/>
                  </a:lnTo>
                  <a:lnTo>
                    <a:pt x="8988552" y="96774"/>
                  </a:lnTo>
                  <a:lnTo>
                    <a:pt x="8988552" y="13716"/>
                  </a:lnTo>
                  <a:cubicBezTo>
                    <a:pt x="8988552" y="8636"/>
                    <a:pt x="8991600" y="4064"/>
                    <a:pt x="8996172" y="2032"/>
                  </a:cubicBezTo>
                  <a:cubicBezTo>
                    <a:pt x="9000744" y="0"/>
                    <a:pt x="9006205" y="889"/>
                    <a:pt x="9009888" y="4445"/>
                  </a:cubicBezTo>
                  <a:lnTo>
                    <a:pt x="9188196" y="170561"/>
                  </a:lnTo>
                  <a:cubicBezTo>
                    <a:pt x="9190736" y="172974"/>
                    <a:pt x="9192260" y="176276"/>
                    <a:pt x="9192260" y="179832"/>
                  </a:cubicBezTo>
                  <a:cubicBezTo>
                    <a:pt x="9192260" y="183388"/>
                    <a:pt x="9190736" y="186690"/>
                    <a:pt x="9188196" y="189103"/>
                  </a:cubicBezTo>
                  <a:lnTo>
                    <a:pt x="9009888" y="355346"/>
                  </a:lnTo>
                  <a:cubicBezTo>
                    <a:pt x="9006205" y="358775"/>
                    <a:pt x="9000744" y="359664"/>
                    <a:pt x="8996172" y="357759"/>
                  </a:cubicBezTo>
                  <a:cubicBezTo>
                    <a:pt x="8991600" y="355854"/>
                    <a:pt x="8988552" y="351155"/>
                    <a:pt x="8988552" y="346075"/>
                  </a:cubicBezTo>
                  <a:lnTo>
                    <a:pt x="8988552" y="262890"/>
                  </a:lnTo>
                  <a:lnTo>
                    <a:pt x="9001252" y="262890"/>
                  </a:lnTo>
                  <a:lnTo>
                    <a:pt x="9001252" y="275590"/>
                  </a:lnTo>
                  <a:lnTo>
                    <a:pt x="12700" y="275590"/>
                  </a:lnTo>
                  <a:cubicBezTo>
                    <a:pt x="5715" y="275590"/>
                    <a:pt x="0" y="269875"/>
                    <a:pt x="0" y="262890"/>
                  </a:cubicBezTo>
                  <a:lnTo>
                    <a:pt x="0" y="96774"/>
                  </a:lnTo>
                  <a:cubicBezTo>
                    <a:pt x="0" y="89789"/>
                    <a:pt x="5715" y="84074"/>
                    <a:pt x="12700" y="84074"/>
                  </a:cubicBezTo>
                  <a:moveTo>
                    <a:pt x="12700" y="109474"/>
                  </a:moveTo>
                  <a:lnTo>
                    <a:pt x="12700" y="96774"/>
                  </a:lnTo>
                  <a:lnTo>
                    <a:pt x="25400" y="96774"/>
                  </a:lnTo>
                  <a:lnTo>
                    <a:pt x="25400" y="262890"/>
                  </a:lnTo>
                  <a:lnTo>
                    <a:pt x="12700" y="262890"/>
                  </a:lnTo>
                  <a:lnTo>
                    <a:pt x="12700" y="250190"/>
                  </a:lnTo>
                  <a:lnTo>
                    <a:pt x="9001252" y="250190"/>
                  </a:lnTo>
                  <a:cubicBezTo>
                    <a:pt x="9008237" y="250190"/>
                    <a:pt x="9013952" y="255905"/>
                    <a:pt x="9013952" y="262890"/>
                  </a:cubicBezTo>
                  <a:lnTo>
                    <a:pt x="9013952" y="345948"/>
                  </a:lnTo>
                  <a:lnTo>
                    <a:pt x="9001252" y="345948"/>
                  </a:lnTo>
                  <a:lnTo>
                    <a:pt x="8992616" y="336677"/>
                  </a:lnTo>
                  <a:lnTo>
                    <a:pt x="9170924" y="170561"/>
                  </a:lnTo>
                  <a:lnTo>
                    <a:pt x="9179560" y="179832"/>
                  </a:lnTo>
                  <a:lnTo>
                    <a:pt x="9170924" y="189103"/>
                  </a:lnTo>
                  <a:lnTo>
                    <a:pt x="8992616" y="22987"/>
                  </a:lnTo>
                  <a:lnTo>
                    <a:pt x="9001252" y="13716"/>
                  </a:lnTo>
                  <a:lnTo>
                    <a:pt x="9013952" y="13716"/>
                  </a:lnTo>
                  <a:lnTo>
                    <a:pt x="9013952" y="96774"/>
                  </a:lnTo>
                  <a:cubicBezTo>
                    <a:pt x="9013952" y="103759"/>
                    <a:pt x="9008237" y="109474"/>
                    <a:pt x="9001252" y="109474"/>
                  </a:cubicBezTo>
                  <a:lnTo>
                    <a:pt x="12700" y="109474"/>
                  </a:lnTo>
                  <a:close/>
                </a:path>
              </a:pathLst>
            </a:custGeom>
            <a:solidFill>
              <a:srgbClr val="440F08"/>
            </a:solidFill>
          </p:spPr>
        </p:sp>
      </p:grpSp>
      <p:grpSp>
        <p:nvGrpSpPr>
          <p:cNvPr name="Group 11" id="11"/>
          <p:cNvGrpSpPr/>
          <p:nvPr/>
        </p:nvGrpSpPr>
        <p:grpSpPr>
          <a:xfrm rot="0">
            <a:off x="3584128" y="6803763"/>
            <a:ext cx="5568630" cy="241222"/>
            <a:chOff x="0" y="0"/>
            <a:chExt cx="7424840" cy="321630"/>
          </a:xfrm>
        </p:grpSpPr>
        <p:sp>
          <p:nvSpPr>
            <p:cNvPr name="Freeform 12" id="12"/>
            <p:cNvSpPr/>
            <p:nvPr/>
          </p:nvSpPr>
          <p:spPr>
            <a:xfrm flipH="false" flipV="false" rot="0">
              <a:off x="12700" y="12700"/>
              <a:ext cx="7399401" cy="296164"/>
            </a:xfrm>
            <a:custGeom>
              <a:avLst/>
              <a:gdLst/>
              <a:ahLst/>
              <a:cxnLst/>
              <a:rect r="r" b="b" t="t" l="l"/>
              <a:pathLst>
                <a:path h="296164" w="7399401">
                  <a:moveTo>
                    <a:pt x="0" y="74041"/>
                  </a:moveTo>
                  <a:lnTo>
                    <a:pt x="7239127" y="74041"/>
                  </a:lnTo>
                  <a:lnTo>
                    <a:pt x="7239127" y="0"/>
                  </a:lnTo>
                  <a:lnTo>
                    <a:pt x="7399401" y="148082"/>
                  </a:lnTo>
                  <a:lnTo>
                    <a:pt x="7239127" y="296164"/>
                  </a:lnTo>
                  <a:lnTo>
                    <a:pt x="7239127" y="222123"/>
                  </a:lnTo>
                  <a:lnTo>
                    <a:pt x="0" y="222123"/>
                  </a:lnTo>
                  <a:close/>
                </a:path>
              </a:pathLst>
            </a:custGeom>
            <a:solidFill>
              <a:srgbClr val="A63121"/>
            </a:solidFill>
          </p:spPr>
        </p:sp>
        <p:sp>
          <p:nvSpPr>
            <p:cNvPr name="Freeform 13" id="13"/>
            <p:cNvSpPr/>
            <p:nvPr/>
          </p:nvSpPr>
          <p:spPr>
            <a:xfrm flipH="false" flipV="false" rot="0">
              <a:off x="0" y="-1016"/>
              <a:ext cx="7424801" cy="323596"/>
            </a:xfrm>
            <a:custGeom>
              <a:avLst/>
              <a:gdLst/>
              <a:ahLst/>
              <a:cxnLst/>
              <a:rect r="r" b="b" t="t" l="l"/>
              <a:pathLst>
                <a:path h="323596" w="7424801">
                  <a:moveTo>
                    <a:pt x="12700" y="75057"/>
                  </a:moveTo>
                  <a:lnTo>
                    <a:pt x="7251827" y="75057"/>
                  </a:lnTo>
                  <a:lnTo>
                    <a:pt x="7251827" y="87757"/>
                  </a:lnTo>
                  <a:lnTo>
                    <a:pt x="7239127" y="87757"/>
                  </a:lnTo>
                  <a:lnTo>
                    <a:pt x="7239127" y="13716"/>
                  </a:lnTo>
                  <a:cubicBezTo>
                    <a:pt x="7239127" y="8636"/>
                    <a:pt x="7242175" y="4064"/>
                    <a:pt x="7246747" y="2032"/>
                  </a:cubicBezTo>
                  <a:cubicBezTo>
                    <a:pt x="7251319" y="0"/>
                    <a:pt x="7256780" y="889"/>
                    <a:pt x="7260463" y="4318"/>
                  </a:cubicBezTo>
                  <a:lnTo>
                    <a:pt x="7420737" y="152400"/>
                  </a:lnTo>
                  <a:cubicBezTo>
                    <a:pt x="7423277" y="154813"/>
                    <a:pt x="7424801" y="158242"/>
                    <a:pt x="7424801" y="161671"/>
                  </a:cubicBezTo>
                  <a:cubicBezTo>
                    <a:pt x="7424801" y="165100"/>
                    <a:pt x="7423277" y="168656"/>
                    <a:pt x="7420737" y="170942"/>
                  </a:cubicBezTo>
                  <a:lnTo>
                    <a:pt x="7260463" y="319278"/>
                  </a:lnTo>
                  <a:cubicBezTo>
                    <a:pt x="7256780" y="322707"/>
                    <a:pt x="7251319" y="323596"/>
                    <a:pt x="7246747" y="321564"/>
                  </a:cubicBezTo>
                  <a:cubicBezTo>
                    <a:pt x="7242175" y="319532"/>
                    <a:pt x="7239127" y="314960"/>
                    <a:pt x="7239127" y="309880"/>
                  </a:cubicBezTo>
                  <a:lnTo>
                    <a:pt x="7239127" y="235839"/>
                  </a:lnTo>
                  <a:lnTo>
                    <a:pt x="7251827" y="235839"/>
                  </a:lnTo>
                  <a:lnTo>
                    <a:pt x="7251827" y="248539"/>
                  </a:lnTo>
                  <a:lnTo>
                    <a:pt x="12700" y="248539"/>
                  </a:lnTo>
                  <a:cubicBezTo>
                    <a:pt x="5715" y="248539"/>
                    <a:pt x="0" y="242824"/>
                    <a:pt x="0" y="235839"/>
                  </a:cubicBezTo>
                  <a:lnTo>
                    <a:pt x="0" y="87757"/>
                  </a:lnTo>
                  <a:cubicBezTo>
                    <a:pt x="0" y="80772"/>
                    <a:pt x="5715" y="75057"/>
                    <a:pt x="12700" y="75057"/>
                  </a:cubicBezTo>
                  <a:moveTo>
                    <a:pt x="12700" y="100457"/>
                  </a:moveTo>
                  <a:lnTo>
                    <a:pt x="12700" y="87757"/>
                  </a:lnTo>
                  <a:lnTo>
                    <a:pt x="25400" y="87757"/>
                  </a:lnTo>
                  <a:lnTo>
                    <a:pt x="25400" y="235839"/>
                  </a:lnTo>
                  <a:lnTo>
                    <a:pt x="12700" y="235839"/>
                  </a:lnTo>
                  <a:lnTo>
                    <a:pt x="12700" y="223139"/>
                  </a:lnTo>
                  <a:lnTo>
                    <a:pt x="7251827" y="223139"/>
                  </a:lnTo>
                  <a:cubicBezTo>
                    <a:pt x="7258812" y="223139"/>
                    <a:pt x="7264527" y="228854"/>
                    <a:pt x="7264527" y="235839"/>
                  </a:cubicBezTo>
                  <a:lnTo>
                    <a:pt x="7264527" y="309880"/>
                  </a:lnTo>
                  <a:lnTo>
                    <a:pt x="7251827" y="309880"/>
                  </a:lnTo>
                  <a:lnTo>
                    <a:pt x="7243191" y="300609"/>
                  </a:lnTo>
                  <a:lnTo>
                    <a:pt x="7403465" y="152527"/>
                  </a:lnTo>
                  <a:lnTo>
                    <a:pt x="7412101" y="161798"/>
                  </a:lnTo>
                  <a:lnTo>
                    <a:pt x="7403465" y="171069"/>
                  </a:lnTo>
                  <a:lnTo>
                    <a:pt x="7243318" y="22987"/>
                  </a:lnTo>
                  <a:lnTo>
                    <a:pt x="7251954" y="13716"/>
                  </a:lnTo>
                  <a:lnTo>
                    <a:pt x="7264654" y="13716"/>
                  </a:lnTo>
                  <a:lnTo>
                    <a:pt x="7264654" y="87757"/>
                  </a:lnTo>
                  <a:cubicBezTo>
                    <a:pt x="7264654" y="94742"/>
                    <a:pt x="7258939" y="100457"/>
                    <a:pt x="7251954" y="100457"/>
                  </a:cubicBezTo>
                  <a:lnTo>
                    <a:pt x="12700" y="100457"/>
                  </a:lnTo>
                  <a:close/>
                </a:path>
              </a:pathLst>
            </a:custGeom>
            <a:solidFill>
              <a:srgbClr val="440F08"/>
            </a:solidFill>
          </p:spPr>
        </p:sp>
      </p:grpSp>
      <p:grpSp>
        <p:nvGrpSpPr>
          <p:cNvPr name="Group 14" id="14"/>
          <p:cNvGrpSpPr/>
          <p:nvPr/>
        </p:nvGrpSpPr>
        <p:grpSpPr>
          <a:xfrm rot="720000">
            <a:off x="3876529" y="4641080"/>
            <a:ext cx="6894237" cy="268277"/>
            <a:chOff x="0" y="0"/>
            <a:chExt cx="9192316" cy="357702"/>
          </a:xfrm>
        </p:grpSpPr>
        <p:sp>
          <p:nvSpPr>
            <p:cNvPr name="Freeform 15" id="15"/>
            <p:cNvSpPr/>
            <p:nvPr/>
          </p:nvSpPr>
          <p:spPr>
            <a:xfrm flipH="false" flipV="false" rot="0">
              <a:off x="12700" y="12700"/>
              <a:ext cx="9166860" cy="332359"/>
            </a:xfrm>
            <a:custGeom>
              <a:avLst/>
              <a:gdLst/>
              <a:ahLst/>
              <a:cxnLst/>
              <a:rect r="r" b="b" t="t" l="l"/>
              <a:pathLst>
                <a:path h="332359" w="9166860">
                  <a:moveTo>
                    <a:pt x="0" y="83058"/>
                  </a:moveTo>
                  <a:lnTo>
                    <a:pt x="8988552" y="83058"/>
                  </a:lnTo>
                  <a:lnTo>
                    <a:pt x="8988552" y="0"/>
                  </a:lnTo>
                  <a:lnTo>
                    <a:pt x="9166860" y="166116"/>
                  </a:lnTo>
                  <a:lnTo>
                    <a:pt x="8988552" y="332359"/>
                  </a:lnTo>
                  <a:lnTo>
                    <a:pt x="8988552" y="249174"/>
                  </a:lnTo>
                  <a:lnTo>
                    <a:pt x="0" y="249174"/>
                  </a:lnTo>
                  <a:close/>
                </a:path>
              </a:pathLst>
            </a:custGeom>
            <a:solidFill>
              <a:srgbClr val="A63121"/>
            </a:solidFill>
          </p:spPr>
        </p:sp>
        <p:sp>
          <p:nvSpPr>
            <p:cNvPr name="Freeform 16" id="16"/>
            <p:cNvSpPr/>
            <p:nvPr/>
          </p:nvSpPr>
          <p:spPr>
            <a:xfrm flipH="false" flipV="false" rot="0">
              <a:off x="0" y="-1016"/>
              <a:ext cx="9192260" cy="359664"/>
            </a:xfrm>
            <a:custGeom>
              <a:avLst/>
              <a:gdLst/>
              <a:ahLst/>
              <a:cxnLst/>
              <a:rect r="r" b="b" t="t" l="l"/>
              <a:pathLst>
                <a:path h="359664" w="9192260">
                  <a:moveTo>
                    <a:pt x="12700" y="84074"/>
                  </a:moveTo>
                  <a:lnTo>
                    <a:pt x="9001252" y="84074"/>
                  </a:lnTo>
                  <a:lnTo>
                    <a:pt x="9001252" y="96774"/>
                  </a:lnTo>
                  <a:lnTo>
                    <a:pt x="8988552" y="96774"/>
                  </a:lnTo>
                  <a:lnTo>
                    <a:pt x="8988552" y="13716"/>
                  </a:lnTo>
                  <a:cubicBezTo>
                    <a:pt x="8988552" y="8636"/>
                    <a:pt x="8991600" y="4064"/>
                    <a:pt x="8996172" y="2032"/>
                  </a:cubicBezTo>
                  <a:cubicBezTo>
                    <a:pt x="9000744" y="0"/>
                    <a:pt x="9006205" y="889"/>
                    <a:pt x="9009888" y="4445"/>
                  </a:cubicBezTo>
                  <a:lnTo>
                    <a:pt x="9188196" y="170561"/>
                  </a:lnTo>
                  <a:cubicBezTo>
                    <a:pt x="9190736" y="172974"/>
                    <a:pt x="9192260" y="176276"/>
                    <a:pt x="9192260" y="179832"/>
                  </a:cubicBezTo>
                  <a:cubicBezTo>
                    <a:pt x="9192260" y="183388"/>
                    <a:pt x="9190736" y="186690"/>
                    <a:pt x="9188196" y="189103"/>
                  </a:cubicBezTo>
                  <a:lnTo>
                    <a:pt x="9009888" y="355346"/>
                  </a:lnTo>
                  <a:cubicBezTo>
                    <a:pt x="9006205" y="358775"/>
                    <a:pt x="9000744" y="359664"/>
                    <a:pt x="8996172" y="357759"/>
                  </a:cubicBezTo>
                  <a:cubicBezTo>
                    <a:pt x="8991600" y="355854"/>
                    <a:pt x="8988552" y="351155"/>
                    <a:pt x="8988552" y="346075"/>
                  </a:cubicBezTo>
                  <a:lnTo>
                    <a:pt x="8988552" y="262890"/>
                  </a:lnTo>
                  <a:lnTo>
                    <a:pt x="9001252" y="262890"/>
                  </a:lnTo>
                  <a:lnTo>
                    <a:pt x="9001252" y="275590"/>
                  </a:lnTo>
                  <a:lnTo>
                    <a:pt x="12700" y="275590"/>
                  </a:lnTo>
                  <a:cubicBezTo>
                    <a:pt x="5715" y="275590"/>
                    <a:pt x="0" y="269875"/>
                    <a:pt x="0" y="262890"/>
                  </a:cubicBezTo>
                  <a:lnTo>
                    <a:pt x="0" y="96774"/>
                  </a:lnTo>
                  <a:cubicBezTo>
                    <a:pt x="0" y="89789"/>
                    <a:pt x="5715" y="84074"/>
                    <a:pt x="12700" y="84074"/>
                  </a:cubicBezTo>
                  <a:moveTo>
                    <a:pt x="12700" y="109474"/>
                  </a:moveTo>
                  <a:lnTo>
                    <a:pt x="12700" y="96774"/>
                  </a:lnTo>
                  <a:lnTo>
                    <a:pt x="25400" y="96774"/>
                  </a:lnTo>
                  <a:lnTo>
                    <a:pt x="25400" y="262890"/>
                  </a:lnTo>
                  <a:lnTo>
                    <a:pt x="12700" y="262890"/>
                  </a:lnTo>
                  <a:lnTo>
                    <a:pt x="12700" y="250190"/>
                  </a:lnTo>
                  <a:lnTo>
                    <a:pt x="9001252" y="250190"/>
                  </a:lnTo>
                  <a:cubicBezTo>
                    <a:pt x="9008237" y="250190"/>
                    <a:pt x="9013952" y="255905"/>
                    <a:pt x="9013952" y="262890"/>
                  </a:cubicBezTo>
                  <a:lnTo>
                    <a:pt x="9013952" y="345948"/>
                  </a:lnTo>
                  <a:lnTo>
                    <a:pt x="9001252" y="345948"/>
                  </a:lnTo>
                  <a:lnTo>
                    <a:pt x="8992616" y="336677"/>
                  </a:lnTo>
                  <a:lnTo>
                    <a:pt x="9170924" y="170561"/>
                  </a:lnTo>
                  <a:lnTo>
                    <a:pt x="9179560" y="179832"/>
                  </a:lnTo>
                  <a:lnTo>
                    <a:pt x="9170924" y="189103"/>
                  </a:lnTo>
                  <a:lnTo>
                    <a:pt x="8992616" y="22987"/>
                  </a:lnTo>
                  <a:lnTo>
                    <a:pt x="9001252" y="13716"/>
                  </a:lnTo>
                  <a:lnTo>
                    <a:pt x="9013952" y="13716"/>
                  </a:lnTo>
                  <a:lnTo>
                    <a:pt x="9013952" y="96774"/>
                  </a:lnTo>
                  <a:cubicBezTo>
                    <a:pt x="9013952" y="103759"/>
                    <a:pt x="9008237" y="109474"/>
                    <a:pt x="9001252" y="109474"/>
                  </a:cubicBezTo>
                  <a:lnTo>
                    <a:pt x="12700" y="109474"/>
                  </a:lnTo>
                  <a:close/>
                </a:path>
              </a:pathLst>
            </a:custGeom>
            <a:solidFill>
              <a:srgbClr val="440F08"/>
            </a:solidFill>
          </p:spPr>
        </p:sp>
      </p:grpSp>
      <p:sp>
        <p:nvSpPr>
          <p:cNvPr name="TextBox 17" id="17"/>
          <p:cNvSpPr txBox="true"/>
          <p:nvPr/>
        </p:nvSpPr>
        <p:spPr>
          <a:xfrm rot="0">
            <a:off x="1599658" y="3676097"/>
            <a:ext cx="2360125" cy="491133"/>
          </a:xfrm>
          <a:prstGeom prst="rect">
            <a:avLst/>
          </a:prstGeom>
        </p:spPr>
        <p:txBody>
          <a:bodyPr anchor="t" rtlCol="false" tIns="0" lIns="0" bIns="0" rIns="0">
            <a:spAutoFit/>
          </a:bodyPr>
          <a:lstStyle/>
          <a:p>
            <a:pPr algn="l">
              <a:lnSpc>
                <a:spcPts val="3240"/>
              </a:lnSpc>
            </a:pPr>
            <a:r>
              <a:rPr lang="en-US" sz="2700" spc="-6">
                <a:solidFill>
                  <a:srgbClr val="404040"/>
                </a:solidFill>
                <a:latin typeface="Nanum Square"/>
                <a:ea typeface="Nanum Square"/>
                <a:cs typeface="Nanum Square"/>
                <a:sym typeface="Nanum Square"/>
              </a:rPr>
              <a:t>WATBreak</a:t>
            </a:r>
          </a:p>
        </p:txBody>
      </p:sp>
      <p:sp>
        <p:nvSpPr>
          <p:cNvPr name="TextBox 18" id="18"/>
          <p:cNvSpPr txBox="true"/>
          <p:nvPr/>
        </p:nvSpPr>
        <p:spPr>
          <a:xfrm rot="0">
            <a:off x="1599660" y="4812335"/>
            <a:ext cx="2623893" cy="491133"/>
          </a:xfrm>
          <a:prstGeom prst="rect">
            <a:avLst/>
          </a:prstGeom>
        </p:spPr>
        <p:txBody>
          <a:bodyPr anchor="t" rtlCol="false" tIns="0" lIns="0" bIns="0" rIns="0">
            <a:spAutoFit/>
          </a:bodyPr>
          <a:lstStyle/>
          <a:p>
            <a:pPr algn="l">
              <a:lnSpc>
                <a:spcPts val="3240"/>
              </a:lnSpc>
            </a:pPr>
            <a:r>
              <a:rPr lang="en-US" sz="2700" spc="-6">
                <a:solidFill>
                  <a:srgbClr val="404040"/>
                </a:solidFill>
                <a:latin typeface="Nanum Square"/>
                <a:ea typeface="Nanum Square"/>
                <a:cs typeface="Nanum Square"/>
                <a:sym typeface="Nanum Square"/>
              </a:rPr>
              <a:t>WATBus HQ</a:t>
            </a:r>
          </a:p>
        </p:txBody>
      </p:sp>
      <p:sp>
        <p:nvSpPr>
          <p:cNvPr name="TextBox 19" id="19"/>
          <p:cNvSpPr txBox="true"/>
          <p:nvPr/>
        </p:nvSpPr>
        <p:spPr>
          <a:xfrm rot="0">
            <a:off x="1579368" y="6557268"/>
            <a:ext cx="2224858" cy="491133"/>
          </a:xfrm>
          <a:prstGeom prst="rect">
            <a:avLst/>
          </a:prstGeom>
        </p:spPr>
        <p:txBody>
          <a:bodyPr anchor="t" rtlCol="false" tIns="0" lIns="0" bIns="0" rIns="0">
            <a:spAutoFit/>
          </a:bodyPr>
          <a:lstStyle/>
          <a:p>
            <a:pPr algn="l">
              <a:lnSpc>
                <a:spcPts val="3240"/>
              </a:lnSpc>
            </a:pPr>
            <a:r>
              <a:rPr lang="en-US" sz="2700" spc="-6">
                <a:solidFill>
                  <a:srgbClr val="404040"/>
                </a:solidFill>
                <a:latin typeface="Nanum Square"/>
                <a:ea typeface="Nanum Square"/>
                <a:cs typeface="Nanum Square"/>
                <a:sym typeface="Nanum Square"/>
              </a:rPr>
              <a:t>WATBike</a:t>
            </a:r>
          </a:p>
        </p:txBody>
      </p:sp>
      <p:sp>
        <p:nvSpPr>
          <p:cNvPr name="TextBox 20" id="20"/>
          <p:cNvSpPr txBox="true"/>
          <p:nvPr/>
        </p:nvSpPr>
        <p:spPr>
          <a:xfrm rot="0">
            <a:off x="14762446" y="6070533"/>
            <a:ext cx="3366435" cy="491133"/>
          </a:xfrm>
          <a:prstGeom prst="rect">
            <a:avLst/>
          </a:prstGeom>
        </p:spPr>
        <p:txBody>
          <a:bodyPr anchor="t" rtlCol="false" tIns="0" lIns="0" bIns="0" rIns="0">
            <a:spAutoFit/>
          </a:bodyPr>
          <a:lstStyle/>
          <a:p>
            <a:pPr algn="l">
              <a:lnSpc>
                <a:spcPts val="3240"/>
              </a:lnSpc>
            </a:pPr>
            <a:r>
              <a:rPr lang="en-US" sz="2700" spc="-6">
                <a:solidFill>
                  <a:srgbClr val="404040"/>
                </a:solidFill>
                <a:latin typeface="Nanum Square"/>
                <a:ea typeface="Nanum Square"/>
                <a:cs typeface="Nanum Square"/>
                <a:sym typeface="Nanum Square"/>
              </a:rPr>
              <a:t>You are here!</a:t>
            </a:r>
          </a:p>
        </p:txBody>
      </p:sp>
    </p:spTree>
  </p:cSld>
  <p:clrMapOvr>
    <a:masterClrMapping/>
  </p:clrMapOvr>
  <p:transition spd="fast">
    <p:fade/>
  </p:transition>
</p:sld>
</file>

<file path=ppt/slides/slide10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3239" cy="10287000"/>
          </a:xfrm>
          <a:custGeom>
            <a:avLst/>
            <a:gdLst/>
            <a:ahLst/>
            <a:cxnLst/>
            <a:rect r="r" b="b" t="t" l="l"/>
            <a:pathLst>
              <a:path h="10287000" w="18283239">
                <a:moveTo>
                  <a:pt x="0" y="0"/>
                </a:moveTo>
                <a:lnTo>
                  <a:pt x="18283239" y="0"/>
                </a:lnTo>
                <a:lnTo>
                  <a:pt x="18283239" y="10287000"/>
                </a:lnTo>
                <a:lnTo>
                  <a:pt x="0" y="10287000"/>
                </a:lnTo>
                <a:lnTo>
                  <a:pt x="0" y="0"/>
                </a:lnTo>
                <a:close/>
              </a:path>
            </a:pathLst>
          </a:custGeom>
          <a:blipFill>
            <a:blip r:embed="rId2"/>
            <a:stretch>
              <a:fillRect l="-530" t="-529" r="-530" b="-3109"/>
            </a:stretch>
          </a:blipFill>
        </p:spPr>
      </p:sp>
      <p:sp>
        <p:nvSpPr>
          <p:cNvPr name="TextBox 3" id="3"/>
          <p:cNvSpPr txBox="true"/>
          <p:nvPr/>
        </p:nvSpPr>
        <p:spPr>
          <a:xfrm rot="0">
            <a:off x="4095321" y="571735"/>
            <a:ext cx="9380445" cy="1091297"/>
          </a:xfrm>
          <a:prstGeom prst="rect">
            <a:avLst/>
          </a:prstGeom>
        </p:spPr>
        <p:txBody>
          <a:bodyPr anchor="t" rtlCol="false" tIns="0" lIns="0" bIns="0" rIns="0">
            <a:spAutoFit/>
          </a:bodyPr>
          <a:lstStyle/>
          <a:p>
            <a:pPr algn="ctr">
              <a:lnSpc>
                <a:spcPts val="7920"/>
              </a:lnSpc>
            </a:pPr>
            <a:r>
              <a:rPr lang="en-US" sz="6600" spc="-14">
                <a:solidFill>
                  <a:srgbClr val="404040"/>
                </a:solidFill>
                <a:latin typeface="Nanum Square"/>
                <a:ea typeface="Nanum Square"/>
                <a:cs typeface="Nanum Square"/>
                <a:sym typeface="Nanum Square"/>
              </a:rPr>
              <a:t>Beautiful Beaches</a:t>
            </a:r>
          </a:p>
        </p:txBody>
      </p:sp>
      <p:sp>
        <p:nvSpPr>
          <p:cNvPr name="Freeform 4" id="4" descr="A castle on a hill next to a beach  Description automatically generated"/>
          <p:cNvSpPr/>
          <p:nvPr/>
        </p:nvSpPr>
        <p:spPr>
          <a:xfrm flipH="false" flipV="false" rot="0">
            <a:off x="1268121" y="1714465"/>
            <a:ext cx="9428060" cy="5577410"/>
          </a:xfrm>
          <a:custGeom>
            <a:avLst/>
            <a:gdLst/>
            <a:ahLst/>
            <a:cxnLst/>
            <a:rect r="r" b="b" t="t" l="l"/>
            <a:pathLst>
              <a:path h="5577410" w="9428060">
                <a:moveTo>
                  <a:pt x="0" y="0"/>
                </a:moveTo>
                <a:lnTo>
                  <a:pt x="9428059" y="0"/>
                </a:lnTo>
                <a:lnTo>
                  <a:pt x="9428059" y="5577410"/>
                </a:lnTo>
                <a:lnTo>
                  <a:pt x="0" y="5577410"/>
                </a:lnTo>
                <a:lnTo>
                  <a:pt x="0" y="0"/>
                </a:lnTo>
                <a:close/>
              </a:path>
            </a:pathLst>
          </a:custGeom>
          <a:blipFill>
            <a:blip r:embed="rId3"/>
            <a:stretch>
              <a:fillRect l="0" t="-52" r="0" b="-52"/>
            </a:stretch>
          </a:blipFill>
        </p:spPr>
      </p:sp>
      <p:sp>
        <p:nvSpPr>
          <p:cNvPr name="Freeform 5" id="5" descr="A beach with a castle in the distance  Description automatically generated"/>
          <p:cNvSpPr/>
          <p:nvPr/>
        </p:nvSpPr>
        <p:spPr>
          <a:xfrm flipH="false" flipV="false" rot="0">
            <a:off x="2612330" y="2145626"/>
            <a:ext cx="8947864" cy="5991737"/>
          </a:xfrm>
          <a:custGeom>
            <a:avLst/>
            <a:gdLst/>
            <a:ahLst/>
            <a:cxnLst/>
            <a:rect r="r" b="b" t="t" l="l"/>
            <a:pathLst>
              <a:path h="5991737" w="8947864">
                <a:moveTo>
                  <a:pt x="0" y="0"/>
                </a:moveTo>
                <a:lnTo>
                  <a:pt x="8947864" y="0"/>
                </a:lnTo>
                <a:lnTo>
                  <a:pt x="8947864" y="5991736"/>
                </a:lnTo>
                <a:lnTo>
                  <a:pt x="0" y="5991736"/>
                </a:lnTo>
                <a:lnTo>
                  <a:pt x="0" y="0"/>
                </a:lnTo>
                <a:close/>
              </a:path>
            </a:pathLst>
          </a:custGeom>
          <a:blipFill>
            <a:blip r:embed="rId4"/>
            <a:stretch>
              <a:fillRect l="-133" t="0" r="-133" b="0"/>
            </a:stretch>
          </a:blipFill>
        </p:spPr>
      </p:sp>
      <p:sp>
        <p:nvSpPr>
          <p:cNvPr name="Freeform 6" id="6" descr="A beach with a church and a building  Description automatically generated"/>
          <p:cNvSpPr/>
          <p:nvPr/>
        </p:nvSpPr>
        <p:spPr>
          <a:xfrm flipH="false" flipV="false" rot="0">
            <a:off x="3503397" y="2840557"/>
            <a:ext cx="10638690" cy="5877388"/>
          </a:xfrm>
          <a:custGeom>
            <a:avLst/>
            <a:gdLst/>
            <a:ahLst/>
            <a:cxnLst/>
            <a:rect r="r" b="b" t="t" l="l"/>
            <a:pathLst>
              <a:path h="5877388" w="10638690">
                <a:moveTo>
                  <a:pt x="0" y="0"/>
                </a:moveTo>
                <a:lnTo>
                  <a:pt x="10638690" y="0"/>
                </a:lnTo>
                <a:lnTo>
                  <a:pt x="10638690" y="5877389"/>
                </a:lnTo>
                <a:lnTo>
                  <a:pt x="0" y="5877389"/>
                </a:lnTo>
                <a:lnTo>
                  <a:pt x="0" y="0"/>
                </a:lnTo>
                <a:close/>
              </a:path>
            </a:pathLst>
          </a:custGeom>
          <a:blipFill>
            <a:blip r:embed="rId5"/>
            <a:stretch>
              <a:fillRect l="0" t="-140" r="0" b="-140"/>
            </a:stretch>
          </a:blipFill>
        </p:spPr>
      </p:sp>
    </p:spTree>
  </p:cSld>
  <p:clrMapOvr>
    <a:masterClrMapping/>
  </p:clrMapOvr>
  <p:transition spd="fast">
    <p:fade/>
  </p:transition>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8945878"/>
            <a:ext cx="2924223" cy="1341122"/>
          </a:xfrm>
          <a:custGeom>
            <a:avLst/>
            <a:gdLst/>
            <a:ahLst/>
            <a:cxnLst/>
            <a:rect r="r" b="b" t="t" l="l"/>
            <a:pathLst>
              <a:path h="1341122" w="2924223">
                <a:moveTo>
                  <a:pt x="0" y="0"/>
                </a:moveTo>
                <a:lnTo>
                  <a:pt x="2924223" y="0"/>
                </a:lnTo>
                <a:lnTo>
                  <a:pt x="2924223" y="1341122"/>
                </a:lnTo>
                <a:lnTo>
                  <a:pt x="0" y="1341122"/>
                </a:lnTo>
                <a:lnTo>
                  <a:pt x="0" y="0"/>
                </a:lnTo>
                <a:close/>
              </a:path>
            </a:pathLst>
          </a:custGeom>
          <a:blipFill>
            <a:blip r:embed="rId2"/>
            <a:stretch>
              <a:fillRect l="0" t="-29079" r="0" b="-25000"/>
            </a:stretch>
          </a:blipFill>
        </p:spPr>
      </p:sp>
      <p:sp>
        <p:nvSpPr>
          <p:cNvPr name="AutoShape 3" id="3"/>
          <p:cNvSpPr/>
          <p:nvPr/>
        </p:nvSpPr>
        <p:spPr>
          <a:xfrm rot="11497">
            <a:off x="-28623" y="1886427"/>
            <a:ext cx="17087946" cy="0"/>
          </a:xfrm>
          <a:prstGeom prst="line">
            <a:avLst/>
          </a:prstGeom>
          <a:ln cap="rnd" w="28575">
            <a:solidFill>
              <a:srgbClr val="009739"/>
            </a:solidFill>
            <a:prstDash val="solid"/>
            <a:headEnd type="none" len="sm" w="sm"/>
            <a:tailEnd type="none" len="sm" w="sm"/>
          </a:ln>
        </p:spPr>
      </p:sp>
      <p:grpSp>
        <p:nvGrpSpPr>
          <p:cNvPr name="Group 4" id="4"/>
          <p:cNvGrpSpPr/>
          <p:nvPr/>
        </p:nvGrpSpPr>
        <p:grpSpPr>
          <a:xfrm rot="0">
            <a:off x="1247775" y="2669727"/>
            <a:ext cx="8446545" cy="1035896"/>
            <a:chOff x="0" y="0"/>
            <a:chExt cx="11262060" cy="1381194"/>
          </a:xfrm>
        </p:grpSpPr>
        <p:sp>
          <p:nvSpPr>
            <p:cNvPr name="Freeform 5" id="5"/>
            <p:cNvSpPr/>
            <p:nvPr/>
          </p:nvSpPr>
          <p:spPr>
            <a:xfrm flipH="false" flipV="false" rot="0">
              <a:off x="12700" y="12700"/>
              <a:ext cx="11236706" cy="1355852"/>
            </a:xfrm>
            <a:custGeom>
              <a:avLst/>
              <a:gdLst/>
              <a:ahLst/>
              <a:cxnLst/>
              <a:rect r="r" b="b" t="t" l="l"/>
              <a:pathLst>
                <a:path h="1355852" w="11236706">
                  <a:moveTo>
                    <a:pt x="0" y="225933"/>
                  </a:moveTo>
                  <a:cubicBezTo>
                    <a:pt x="0" y="101219"/>
                    <a:pt x="102870" y="0"/>
                    <a:pt x="229743" y="0"/>
                  </a:cubicBezTo>
                  <a:lnTo>
                    <a:pt x="11006963" y="0"/>
                  </a:lnTo>
                  <a:cubicBezTo>
                    <a:pt x="11133836" y="0"/>
                    <a:pt x="11236706" y="101219"/>
                    <a:pt x="11236706" y="225933"/>
                  </a:cubicBezTo>
                  <a:lnTo>
                    <a:pt x="11236706" y="1129792"/>
                  </a:lnTo>
                  <a:cubicBezTo>
                    <a:pt x="11236706" y="1254633"/>
                    <a:pt x="11133836" y="1355725"/>
                    <a:pt x="11006963" y="1355725"/>
                  </a:cubicBezTo>
                  <a:lnTo>
                    <a:pt x="229743" y="1355725"/>
                  </a:lnTo>
                  <a:cubicBezTo>
                    <a:pt x="102870" y="1355852"/>
                    <a:pt x="0" y="1254633"/>
                    <a:pt x="0" y="1129792"/>
                  </a:cubicBezTo>
                  <a:close/>
                </a:path>
              </a:pathLst>
            </a:custGeom>
            <a:solidFill>
              <a:srgbClr val="00B050"/>
            </a:solidFill>
          </p:spPr>
        </p:sp>
        <p:sp>
          <p:nvSpPr>
            <p:cNvPr name="Freeform 6" id="6"/>
            <p:cNvSpPr/>
            <p:nvPr/>
          </p:nvSpPr>
          <p:spPr>
            <a:xfrm flipH="false" flipV="false" rot="0">
              <a:off x="0" y="0"/>
              <a:ext cx="11262106" cy="1381252"/>
            </a:xfrm>
            <a:custGeom>
              <a:avLst/>
              <a:gdLst/>
              <a:ahLst/>
              <a:cxnLst/>
              <a:rect r="r" b="b" t="t" l="l"/>
              <a:pathLst>
                <a:path h="1381252" w="11262106">
                  <a:moveTo>
                    <a:pt x="0" y="238633"/>
                  </a:moveTo>
                  <a:cubicBezTo>
                    <a:pt x="0" y="106680"/>
                    <a:pt x="108712" y="0"/>
                    <a:pt x="242443" y="0"/>
                  </a:cubicBezTo>
                  <a:lnTo>
                    <a:pt x="11019663" y="0"/>
                  </a:lnTo>
                  <a:lnTo>
                    <a:pt x="11019663" y="12700"/>
                  </a:lnTo>
                  <a:lnTo>
                    <a:pt x="11019663" y="0"/>
                  </a:lnTo>
                  <a:cubicBezTo>
                    <a:pt x="11153394" y="0"/>
                    <a:pt x="11262106" y="106680"/>
                    <a:pt x="11262106" y="238633"/>
                  </a:cubicBezTo>
                  <a:lnTo>
                    <a:pt x="11249406" y="238633"/>
                  </a:lnTo>
                  <a:lnTo>
                    <a:pt x="11262106" y="238633"/>
                  </a:lnTo>
                  <a:lnTo>
                    <a:pt x="11262106" y="1142492"/>
                  </a:lnTo>
                  <a:lnTo>
                    <a:pt x="11249406" y="1142492"/>
                  </a:lnTo>
                  <a:lnTo>
                    <a:pt x="11262106" y="1142492"/>
                  </a:lnTo>
                  <a:cubicBezTo>
                    <a:pt x="11262106" y="1274445"/>
                    <a:pt x="11153394" y="1381125"/>
                    <a:pt x="11019663" y="1381125"/>
                  </a:cubicBezTo>
                  <a:lnTo>
                    <a:pt x="11019663" y="1368425"/>
                  </a:lnTo>
                  <a:lnTo>
                    <a:pt x="11019663" y="1381125"/>
                  </a:lnTo>
                  <a:lnTo>
                    <a:pt x="242443" y="1381125"/>
                  </a:lnTo>
                  <a:lnTo>
                    <a:pt x="242443" y="1368425"/>
                  </a:lnTo>
                  <a:lnTo>
                    <a:pt x="242443" y="1381125"/>
                  </a:lnTo>
                  <a:cubicBezTo>
                    <a:pt x="108712" y="1381252"/>
                    <a:pt x="0" y="1274572"/>
                    <a:pt x="0" y="1142492"/>
                  </a:cubicBezTo>
                  <a:lnTo>
                    <a:pt x="0" y="238633"/>
                  </a:lnTo>
                  <a:lnTo>
                    <a:pt x="12700" y="238633"/>
                  </a:lnTo>
                  <a:lnTo>
                    <a:pt x="0" y="238633"/>
                  </a:lnTo>
                  <a:moveTo>
                    <a:pt x="25400" y="238633"/>
                  </a:moveTo>
                  <a:lnTo>
                    <a:pt x="25400" y="1142492"/>
                  </a:lnTo>
                  <a:lnTo>
                    <a:pt x="12700" y="1142492"/>
                  </a:lnTo>
                  <a:lnTo>
                    <a:pt x="25400" y="1142492"/>
                  </a:lnTo>
                  <a:cubicBezTo>
                    <a:pt x="25400" y="1260094"/>
                    <a:pt x="122301" y="1355725"/>
                    <a:pt x="242443" y="1355725"/>
                  </a:cubicBezTo>
                  <a:lnTo>
                    <a:pt x="11019663" y="1355725"/>
                  </a:lnTo>
                  <a:cubicBezTo>
                    <a:pt x="11139678" y="1355725"/>
                    <a:pt x="11236706" y="1260094"/>
                    <a:pt x="11236706" y="1142492"/>
                  </a:cubicBezTo>
                  <a:lnTo>
                    <a:pt x="11236706" y="238633"/>
                  </a:lnTo>
                  <a:cubicBezTo>
                    <a:pt x="11236706" y="121031"/>
                    <a:pt x="11139678" y="25400"/>
                    <a:pt x="11019663" y="25400"/>
                  </a:cubicBezTo>
                  <a:lnTo>
                    <a:pt x="242443" y="25400"/>
                  </a:lnTo>
                  <a:lnTo>
                    <a:pt x="242443" y="12700"/>
                  </a:lnTo>
                  <a:lnTo>
                    <a:pt x="242443" y="25400"/>
                  </a:lnTo>
                  <a:cubicBezTo>
                    <a:pt x="122301" y="25400"/>
                    <a:pt x="25400" y="121031"/>
                    <a:pt x="25400" y="238633"/>
                  </a:cubicBezTo>
                  <a:close/>
                </a:path>
              </a:pathLst>
            </a:custGeom>
            <a:solidFill>
              <a:srgbClr val="FFFFFF"/>
            </a:solidFill>
          </p:spPr>
        </p:sp>
      </p:grpSp>
      <p:sp>
        <p:nvSpPr>
          <p:cNvPr name="TextBox 7" id="7"/>
          <p:cNvSpPr txBox="true"/>
          <p:nvPr/>
        </p:nvSpPr>
        <p:spPr>
          <a:xfrm rot="0">
            <a:off x="1404093" y="2854620"/>
            <a:ext cx="8133909" cy="694685"/>
          </a:xfrm>
          <a:prstGeom prst="rect">
            <a:avLst/>
          </a:prstGeom>
        </p:spPr>
        <p:txBody>
          <a:bodyPr anchor="t" rtlCol="false" tIns="0" lIns="0" bIns="0" rIns="0">
            <a:spAutoFit/>
          </a:bodyPr>
          <a:lstStyle/>
          <a:p>
            <a:pPr algn="l">
              <a:lnSpc>
                <a:spcPts val="4536"/>
              </a:lnSpc>
            </a:pPr>
            <a:r>
              <a:rPr lang="en-US" sz="4200">
                <a:solidFill>
                  <a:srgbClr val="FFFFFF"/>
                </a:solidFill>
                <a:latin typeface="Arimo"/>
                <a:ea typeface="Arimo"/>
                <a:cs typeface="Arimo"/>
                <a:sym typeface="Arimo"/>
              </a:rPr>
              <a:t>COVID-19 recovery</a:t>
            </a:r>
          </a:p>
        </p:txBody>
      </p:sp>
      <p:grpSp>
        <p:nvGrpSpPr>
          <p:cNvPr name="Group 8" id="8"/>
          <p:cNvGrpSpPr/>
          <p:nvPr/>
        </p:nvGrpSpPr>
        <p:grpSpPr>
          <a:xfrm rot="0">
            <a:off x="1247775" y="3898254"/>
            <a:ext cx="8446545" cy="1035896"/>
            <a:chOff x="0" y="0"/>
            <a:chExt cx="11262060" cy="1381194"/>
          </a:xfrm>
        </p:grpSpPr>
        <p:sp>
          <p:nvSpPr>
            <p:cNvPr name="Freeform 9" id="9"/>
            <p:cNvSpPr/>
            <p:nvPr/>
          </p:nvSpPr>
          <p:spPr>
            <a:xfrm flipH="false" flipV="false" rot="0">
              <a:off x="12700" y="12700"/>
              <a:ext cx="11236706" cy="1355852"/>
            </a:xfrm>
            <a:custGeom>
              <a:avLst/>
              <a:gdLst/>
              <a:ahLst/>
              <a:cxnLst/>
              <a:rect r="r" b="b" t="t" l="l"/>
              <a:pathLst>
                <a:path h="1355852" w="11236706">
                  <a:moveTo>
                    <a:pt x="0" y="225933"/>
                  </a:moveTo>
                  <a:cubicBezTo>
                    <a:pt x="0" y="101219"/>
                    <a:pt x="102870" y="0"/>
                    <a:pt x="229743" y="0"/>
                  </a:cubicBezTo>
                  <a:lnTo>
                    <a:pt x="11006963" y="0"/>
                  </a:lnTo>
                  <a:cubicBezTo>
                    <a:pt x="11133836" y="0"/>
                    <a:pt x="11236706" y="101219"/>
                    <a:pt x="11236706" y="225933"/>
                  </a:cubicBezTo>
                  <a:lnTo>
                    <a:pt x="11236706" y="1129792"/>
                  </a:lnTo>
                  <a:cubicBezTo>
                    <a:pt x="11236706" y="1254633"/>
                    <a:pt x="11133836" y="1355725"/>
                    <a:pt x="11006963" y="1355725"/>
                  </a:cubicBezTo>
                  <a:lnTo>
                    <a:pt x="229743" y="1355725"/>
                  </a:lnTo>
                  <a:cubicBezTo>
                    <a:pt x="102870" y="1355852"/>
                    <a:pt x="0" y="1254633"/>
                    <a:pt x="0" y="1129792"/>
                  </a:cubicBezTo>
                  <a:close/>
                </a:path>
              </a:pathLst>
            </a:custGeom>
            <a:solidFill>
              <a:srgbClr val="00B050"/>
            </a:solidFill>
          </p:spPr>
        </p:sp>
        <p:sp>
          <p:nvSpPr>
            <p:cNvPr name="Freeform 10" id="10"/>
            <p:cNvSpPr/>
            <p:nvPr/>
          </p:nvSpPr>
          <p:spPr>
            <a:xfrm flipH="false" flipV="false" rot="0">
              <a:off x="0" y="0"/>
              <a:ext cx="11262106" cy="1381252"/>
            </a:xfrm>
            <a:custGeom>
              <a:avLst/>
              <a:gdLst/>
              <a:ahLst/>
              <a:cxnLst/>
              <a:rect r="r" b="b" t="t" l="l"/>
              <a:pathLst>
                <a:path h="1381252" w="11262106">
                  <a:moveTo>
                    <a:pt x="0" y="238633"/>
                  </a:moveTo>
                  <a:cubicBezTo>
                    <a:pt x="0" y="106680"/>
                    <a:pt x="108712" y="0"/>
                    <a:pt x="242443" y="0"/>
                  </a:cubicBezTo>
                  <a:lnTo>
                    <a:pt x="11019663" y="0"/>
                  </a:lnTo>
                  <a:lnTo>
                    <a:pt x="11019663" y="12700"/>
                  </a:lnTo>
                  <a:lnTo>
                    <a:pt x="11019663" y="0"/>
                  </a:lnTo>
                  <a:cubicBezTo>
                    <a:pt x="11153394" y="0"/>
                    <a:pt x="11262106" y="106680"/>
                    <a:pt x="11262106" y="238633"/>
                  </a:cubicBezTo>
                  <a:lnTo>
                    <a:pt x="11249406" y="238633"/>
                  </a:lnTo>
                  <a:lnTo>
                    <a:pt x="11262106" y="238633"/>
                  </a:lnTo>
                  <a:lnTo>
                    <a:pt x="11262106" y="1142492"/>
                  </a:lnTo>
                  <a:lnTo>
                    <a:pt x="11249406" y="1142492"/>
                  </a:lnTo>
                  <a:lnTo>
                    <a:pt x="11262106" y="1142492"/>
                  </a:lnTo>
                  <a:cubicBezTo>
                    <a:pt x="11262106" y="1274445"/>
                    <a:pt x="11153394" y="1381125"/>
                    <a:pt x="11019663" y="1381125"/>
                  </a:cubicBezTo>
                  <a:lnTo>
                    <a:pt x="11019663" y="1368425"/>
                  </a:lnTo>
                  <a:lnTo>
                    <a:pt x="11019663" y="1381125"/>
                  </a:lnTo>
                  <a:lnTo>
                    <a:pt x="242443" y="1381125"/>
                  </a:lnTo>
                  <a:lnTo>
                    <a:pt x="242443" y="1368425"/>
                  </a:lnTo>
                  <a:lnTo>
                    <a:pt x="242443" y="1381125"/>
                  </a:lnTo>
                  <a:cubicBezTo>
                    <a:pt x="108712" y="1381252"/>
                    <a:pt x="0" y="1274572"/>
                    <a:pt x="0" y="1142492"/>
                  </a:cubicBezTo>
                  <a:lnTo>
                    <a:pt x="0" y="238633"/>
                  </a:lnTo>
                  <a:lnTo>
                    <a:pt x="12700" y="238633"/>
                  </a:lnTo>
                  <a:lnTo>
                    <a:pt x="0" y="238633"/>
                  </a:lnTo>
                  <a:moveTo>
                    <a:pt x="25400" y="238633"/>
                  </a:moveTo>
                  <a:lnTo>
                    <a:pt x="25400" y="1142492"/>
                  </a:lnTo>
                  <a:lnTo>
                    <a:pt x="12700" y="1142492"/>
                  </a:lnTo>
                  <a:lnTo>
                    <a:pt x="25400" y="1142492"/>
                  </a:lnTo>
                  <a:cubicBezTo>
                    <a:pt x="25400" y="1260094"/>
                    <a:pt x="122301" y="1355725"/>
                    <a:pt x="242443" y="1355725"/>
                  </a:cubicBezTo>
                  <a:lnTo>
                    <a:pt x="11019663" y="1355725"/>
                  </a:lnTo>
                  <a:cubicBezTo>
                    <a:pt x="11139678" y="1355725"/>
                    <a:pt x="11236706" y="1260094"/>
                    <a:pt x="11236706" y="1142492"/>
                  </a:cubicBezTo>
                  <a:lnTo>
                    <a:pt x="11236706" y="238633"/>
                  </a:lnTo>
                  <a:cubicBezTo>
                    <a:pt x="11236706" y="121031"/>
                    <a:pt x="11139678" y="25400"/>
                    <a:pt x="11019663" y="25400"/>
                  </a:cubicBezTo>
                  <a:lnTo>
                    <a:pt x="242443" y="25400"/>
                  </a:lnTo>
                  <a:lnTo>
                    <a:pt x="242443" y="12700"/>
                  </a:lnTo>
                  <a:lnTo>
                    <a:pt x="242443" y="25400"/>
                  </a:lnTo>
                  <a:cubicBezTo>
                    <a:pt x="122301" y="25400"/>
                    <a:pt x="25400" y="121031"/>
                    <a:pt x="25400" y="238633"/>
                  </a:cubicBezTo>
                  <a:close/>
                </a:path>
              </a:pathLst>
            </a:custGeom>
            <a:solidFill>
              <a:srgbClr val="FFFFFF"/>
            </a:solidFill>
          </p:spPr>
        </p:sp>
      </p:grpSp>
      <p:sp>
        <p:nvSpPr>
          <p:cNvPr name="TextBox 11" id="11"/>
          <p:cNvSpPr txBox="true"/>
          <p:nvPr/>
        </p:nvSpPr>
        <p:spPr>
          <a:xfrm rot="0">
            <a:off x="1404093" y="4083147"/>
            <a:ext cx="8133909" cy="694685"/>
          </a:xfrm>
          <a:prstGeom prst="rect">
            <a:avLst/>
          </a:prstGeom>
        </p:spPr>
        <p:txBody>
          <a:bodyPr anchor="t" rtlCol="false" tIns="0" lIns="0" bIns="0" rIns="0">
            <a:spAutoFit/>
          </a:bodyPr>
          <a:lstStyle/>
          <a:p>
            <a:pPr algn="l">
              <a:lnSpc>
                <a:spcPts val="4536"/>
              </a:lnSpc>
            </a:pPr>
            <a:r>
              <a:rPr lang="en-US" sz="4200">
                <a:solidFill>
                  <a:srgbClr val="FFFFFF"/>
                </a:solidFill>
                <a:latin typeface="Arimo"/>
                <a:ea typeface="Arimo"/>
                <a:cs typeface="Arimo"/>
                <a:sym typeface="Arimo"/>
              </a:rPr>
              <a:t>Tackling economic inequality</a:t>
            </a:r>
          </a:p>
        </p:txBody>
      </p:sp>
      <p:grpSp>
        <p:nvGrpSpPr>
          <p:cNvPr name="Group 12" id="12"/>
          <p:cNvGrpSpPr/>
          <p:nvPr/>
        </p:nvGrpSpPr>
        <p:grpSpPr>
          <a:xfrm rot="0">
            <a:off x="1247775" y="5126780"/>
            <a:ext cx="8446545" cy="1035896"/>
            <a:chOff x="0" y="0"/>
            <a:chExt cx="11262060" cy="1381194"/>
          </a:xfrm>
        </p:grpSpPr>
        <p:sp>
          <p:nvSpPr>
            <p:cNvPr name="Freeform 13" id="13"/>
            <p:cNvSpPr/>
            <p:nvPr/>
          </p:nvSpPr>
          <p:spPr>
            <a:xfrm flipH="false" flipV="false" rot="0">
              <a:off x="12700" y="12700"/>
              <a:ext cx="11236706" cy="1355852"/>
            </a:xfrm>
            <a:custGeom>
              <a:avLst/>
              <a:gdLst/>
              <a:ahLst/>
              <a:cxnLst/>
              <a:rect r="r" b="b" t="t" l="l"/>
              <a:pathLst>
                <a:path h="1355852" w="11236706">
                  <a:moveTo>
                    <a:pt x="0" y="225933"/>
                  </a:moveTo>
                  <a:cubicBezTo>
                    <a:pt x="0" y="101219"/>
                    <a:pt x="102870" y="0"/>
                    <a:pt x="229743" y="0"/>
                  </a:cubicBezTo>
                  <a:lnTo>
                    <a:pt x="11006963" y="0"/>
                  </a:lnTo>
                  <a:cubicBezTo>
                    <a:pt x="11133836" y="0"/>
                    <a:pt x="11236706" y="101219"/>
                    <a:pt x="11236706" y="225933"/>
                  </a:cubicBezTo>
                  <a:lnTo>
                    <a:pt x="11236706" y="1129792"/>
                  </a:lnTo>
                  <a:cubicBezTo>
                    <a:pt x="11236706" y="1254633"/>
                    <a:pt x="11133836" y="1355725"/>
                    <a:pt x="11006963" y="1355725"/>
                  </a:cubicBezTo>
                  <a:lnTo>
                    <a:pt x="229743" y="1355725"/>
                  </a:lnTo>
                  <a:cubicBezTo>
                    <a:pt x="102870" y="1355852"/>
                    <a:pt x="0" y="1254633"/>
                    <a:pt x="0" y="1129792"/>
                  </a:cubicBezTo>
                  <a:close/>
                </a:path>
              </a:pathLst>
            </a:custGeom>
            <a:solidFill>
              <a:srgbClr val="00B050"/>
            </a:solidFill>
          </p:spPr>
        </p:sp>
        <p:sp>
          <p:nvSpPr>
            <p:cNvPr name="Freeform 14" id="14"/>
            <p:cNvSpPr/>
            <p:nvPr/>
          </p:nvSpPr>
          <p:spPr>
            <a:xfrm flipH="false" flipV="false" rot="0">
              <a:off x="0" y="0"/>
              <a:ext cx="11262106" cy="1381252"/>
            </a:xfrm>
            <a:custGeom>
              <a:avLst/>
              <a:gdLst/>
              <a:ahLst/>
              <a:cxnLst/>
              <a:rect r="r" b="b" t="t" l="l"/>
              <a:pathLst>
                <a:path h="1381252" w="11262106">
                  <a:moveTo>
                    <a:pt x="0" y="238633"/>
                  </a:moveTo>
                  <a:cubicBezTo>
                    <a:pt x="0" y="106680"/>
                    <a:pt x="108712" y="0"/>
                    <a:pt x="242443" y="0"/>
                  </a:cubicBezTo>
                  <a:lnTo>
                    <a:pt x="11019663" y="0"/>
                  </a:lnTo>
                  <a:lnTo>
                    <a:pt x="11019663" y="12700"/>
                  </a:lnTo>
                  <a:lnTo>
                    <a:pt x="11019663" y="0"/>
                  </a:lnTo>
                  <a:cubicBezTo>
                    <a:pt x="11153394" y="0"/>
                    <a:pt x="11262106" y="106680"/>
                    <a:pt x="11262106" y="238633"/>
                  </a:cubicBezTo>
                  <a:lnTo>
                    <a:pt x="11249406" y="238633"/>
                  </a:lnTo>
                  <a:lnTo>
                    <a:pt x="11262106" y="238633"/>
                  </a:lnTo>
                  <a:lnTo>
                    <a:pt x="11262106" y="1142492"/>
                  </a:lnTo>
                  <a:lnTo>
                    <a:pt x="11249406" y="1142492"/>
                  </a:lnTo>
                  <a:lnTo>
                    <a:pt x="11262106" y="1142492"/>
                  </a:lnTo>
                  <a:cubicBezTo>
                    <a:pt x="11262106" y="1274445"/>
                    <a:pt x="11153394" y="1381125"/>
                    <a:pt x="11019663" y="1381125"/>
                  </a:cubicBezTo>
                  <a:lnTo>
                    <a:pt x="11019663" y="1368425"/>
                  </a:lnTo>
                  <a:lnTo>
                    <a:pt x="11019663" y="1381125"/>
                  </a:lnTo>
                  <a:lnTo>
                    <a:pt x="242443" y="1381125"/>
                  </a:lnTo>
                  <a:lnTo>
                    <a:pt x="242443" y="1368425"/>
                  </a:lnTo>
                  <a:lnTo>
                    <a:pt x="242443" y="1381125"/>
                  </a:lnTo>
                  <a:cubicBezTo>
                    <a:pt x="108712" y="1381252"/>
                    <a:pt x="0" y="1274572"/>
                    <a:pt x="0" y="1142492"/>
                  </a:cubicBezTo>
                  <a:lnTo>
                    <a:pt x="0" y="238633"/>
                  </a:lnTo>
                  <a:lnTo>
                    <a:pt x="12700" y="238633"/>
                  </a:lnTo>
                  <a:lnTo>
                    <a:pt x="0" y="238633"/>
                  </a:lnTo>
                  <a:moveTo>
                    <a:pt x="25400" y="238633"/>
                  </a:moveTo>
                  <a:lnTo>
                    <a:pt x="25400" y="1142492"/>
                  </a:lnTo>
                  <a:lnTo>
                    <a:pt x="12700" y="1142492"/>
                  </a:lnTo>
                  <a:lnTo>
                    <a:pt x="25400" y="1142492"/>
                  </a:lnTo>
                  <a:cubicBezTo>
                    <a:pt x="25400" y="1260094"/>
                    <a:pt x="122301" y="1355725"/>
                    <a:pt x="242443" y="1355725"/>
                  </a:cubicBezTo>
                  <a:lnTo>
                    <a:pt x="11019663" y="1355725"/>
                  </a:lnTo>
                  <a:cubicBezTo>
                    <a:pt x="11139678" y="1355725"/>
                    <a:pt x="11236706" y="1260094"/>
                    <a:pt x="11236706" y="1142492"/>
                  </a:cubicBezTo>
                  <a:lnTo>
                    <a:pt x="11236706" y="238633"/>
                  </a:lnTo>
                  <a:cubicBezTo>
                    <a:pt x="11236706" y="121031"/>
                    <a:pt x="11139678" y="25400"/>
                    <a:pt x="11019663" y="25400"/>
                  </a:cubicBezTo>
                  <a:lnTo>
                    <a:pt x="242443" y="25400"/>
                  </a:lnTo>
                  <a:lnTo>
                    <a:pt x="242443" y="12700"/>
                  </a:lnTo>
                  <a:lnTo>
                    <a:pt x="242443" y="25400"/>
                  </a:lnTo>
                  <a:cubicBezTo>
                    <a:pt x="122301" y="25400"/>
                    <a:pt x="25400" y="121031"/>
                    <a:pt x="25400" y="238633"/>
                  </a:cubicBezTo>
                  <a:close/>
                </a:path>
              </a:pathLst>
            </a:custGeom>
            <a:solidFill>
              <a:srgbClr val="FFFFFF"/>
            </a:solidFill>
          </p:spPr>
        </p:sp>
      </p:grpSp>
      <p:sp>
        <p:nvSpPr>
          <p:cNvPr name="TextBox 15" id="15"/>
          <p:cNvSpPr txBox="true"/>
          <p:nvPr/>
        </p:nvSpPr>
        <p:spPr>
          <a:xfrm rot="0">
            <a:off x="1404093" y="5311673"/>
            <a:ext cx="8133909" cy="694685"/>
          </a:xfrm>
          <a:prstGeom prst="rect">
            <a:avLst/>
          </a:prstGeom>
        </p:spPr>
        <p:txBody>
          <a:bodyPr anchor="t" rtlCol="false" tIns="0" lIns="0" bIns="0" rIns="0">
            <a:spAutoFit/>
          </a:bodyPr>
          <a:lstStyle/>
          <a:p>
            <a:pPr algn="l">
              <a:lnSpc>
                <a:spcPts val="4536"/>
              </a:lnSpc>
            </a:pPr>
            <a:r>
              <a:rPr lang="en-US" sz="4200">
                <a:solidFill>
                  <a:srgbClr val="FFFFFF"/>
                </a:solidFill>
                <a:latin typeface="Arimo"/>
                <a:ea typeface="Arimo"/>
                <a:cs typeface="Arimo"/>
                <a:sym typeface="Arimo"/>
              </a:rPr>
              <a:t>Fighting climate change</a:t>
            </a:r>
          </a:p>
        </p:txBody>
      </p:sp>
      <p:grpSp>
        <p:nvGrpSpPr>
          <p:cNvPr name="Group 16" id="16"/>
          <p:cNvGrpSpPr/>
          <p:nvPr/>
        </p:nvGrpSpPr>
        <p:grpSpPr>
          <a:xfrm rot="0">
            <a:off x="1247775" y="6355307"/>
            <a:ext cx="8446545" cy="1035896"/>
            <a:chOff x="0" y="0"/>
            <a:chExt cx="11262060" cy="1381194"/>
          </a:xfrm>
        </p:grpSpPr>
        <p:sp>
          <p:nvSpPr>
            <p:cNvPr name="Freeform 17" id="17"/>
            <p:cNvSpPr/>
            <p:nvPr/>
          </p:nvSpPr>
          <p:spPr>
            <a:xfrm flipH="false" flipV="false" rot="0">
              <a:off x="12700" y="12700"/>
              <a:ext cx="11236706" cy="1355852"/>
            </a:xfrm>
            <a:custGeom>
              <a:avLst/>
              <a:gdLst/>
              <a:ahLst/>
              <a:cxnLst/>
              <a:rect r="r" b="b" t="t" l="l"/>
              <a:pathLst>
                <a:path h="1355852" w="11236706">
                  <a:moveTo>
                    <a:pt x="0" y="225933"/>
                  </a:moveTo>
                  <a:cubicBezTo>
                    <a:pt x="0" y="101219"/>
                    <a:pt x="102870" y="0"/>
                    <a:pt x="229743" y="0"/>
                  </a:cubicBezTo>
                  <a:lnTo>
                    <a:pt x="11006963" y="0"/>
                  </a:lnTo>
                  <a:cubicBezTo>
                    <a:pt x="11133836" y="0"/>
                    <a:pt x="11236706" y="101219"/>
                    <a:pt x="11236706" y="225933"/>
                  </a:cubicBezTo>
                  <a:lnTo>
                    <a:pt x="11236706" y="1129792"/>
                  </a:lnTo>
                  <a:cubicBezTo>
                    <a:pt x="11236706" y="1254633"/>
                    <a:pt x="11133836" y="1355725"/>
                    <a:pt x="11006963" y="1355725"/>
                  </a:cubicBezTo>
                  <a:lnTo>
                    <a:pt x="229743" y="1355725"/>
                  </a:lnTo>
                  <a:cubicBezTo>
                    <a:pt x="102870" y="1355852"/>
                    <a:pt x="0" y="1254633"/>
                    <a:pt x="0" y="1129792"/>
                  </a:cubicBezTo>
                  <a:close/>
                </a:path>
              </a:pathLst>
            </a:custGeom>
            <a:solidFill>
              <a:srgbClr val="00B050"/>
            </a:solidFill>
          </p:spPr>
        </p:sp>
        <p:sp>
          <p:nvSpPr>
            <p:cNvPr name="Freeform 18" id="18"/>
            <p:cNvSpPr/>
            <p:nvPr/>
          </p:nvSpPr>
          <p:spPr>
            <a:xfrm flipH="false" flipV="false" rot="0">
              <a:off x="0" y="0"/>
              <a:ext cx="11262106" cy="1381252"/>
            </a:xfrm>
            <a:custGeom>
              <a:avLst/>
              <a:gdLst/>
              <a:ahLst/>
              <a:cxnLst/>
              <a:rect r="r" b="b" t="t" l="l"/>
              <a:pathLst>
                <a:path h="1381252" w="11262106">
                  <a:moveTo>
                    <a:pt x="0" y="238633"/>
                  </a:moveTo>
                  <a:cubicBezTo>
                    <a:pt x="0" y="106680"/>
                    <a:pt x="108712" y="0"/>
                    <a:pt x="242443" y="0"/>
                  </a:cubicBezTo>
                  <a:lnTo>
                    <a:pt x="11019663" y="0"/>
                  </a:lnTo>
                  <a:lnTo>
                    <a:pt x="11019663" y="12700"/>
                  </a:lnTo>
                  <a:lnTo>
                    <a:pt x="11019663" y="0"/>
                  </a:lnTo>
                  <a:cubicBezTo>
                    <a:pt x="11153394" y="0"/>
                    <a:pt x="11262106" y="106680"/>
                    <a:pt x="11262106" y="238633"/>
                  </a:cubicBezTo>
                  <a:lnTo>
                    <a:pt x="11249406" y="238633"/>
                  </a:lnTo>
                  <a:lnTo>
                    <a:pt x="11262106" y="238633"/>
                  </a:lnTo>
                  <a:lnTo>
                    <a:pt x="11262106" y="1142492"/>
                  </a:lnTo>
                  <a:lnTo>
                    <a:pt x="11249406" y="1142492"/>
                  </a:lnTo>
                  <a:lnTo>
                    <a:pt x="11262106" y="1142492"/>
                  </a:lnTo>
                  <a:cubicBezTo>
                    <a:pt x="11262106" y="1274445"/>
                    <a:pt x="11153394" y="1381125"/>
                    <a:pt x="11019663" y="1381125"/>
                  </a:cubicBezTo>
                  <a:lnTo>
                    <a:pt x="11019663" y="1368425"/>
                  </a:lnTo>
                  <a:lnTo>
                    <a:pt x="11019663" y="1381125"/>
                  </a:lnTo>
                  <a:lnTo>
                    <a:pt x="242443" y="1381125"/>
                  </a:lnTo>
                  <a:lnTo>
                    <a:pt x="242443" y="1368425"/>
                  </a:lnTo>
                  <a:lnTo>
                    <a:pt x="242443" y="1381125"/>
                  </a:lnTo>
                  <a:cubicBezTo>
                    <a:pt x="108712" y="1381252"/>
                    <a:pt x="0" y="1274572"/>
                    <a:pt x="0" y="1142492"/>
                  </a:cubicBezTo>
                  <a:lnTo>
                    <a:pt x="0" y="238633"/>
                  </a:lnTo>
                  <a:lnTo>
                    <a:pt x="12700" y="238633"/>
                  </a:lnTo>
                  <a:lnTo>
                    <a:pt x="0" y="238633"/>
                  </a:lnTo>
                  <a:moveTo>
                    <a:pt x="25400" y="238633"/>
                  </a:moveTo>
                  <a:lnTo>
                    <a:pt x="25400" y="1142492"/>
                  </a:lnTo>
                  <a:lnTo>
                    <a:pt x="12700" y="1142492"/>
                  </a:lnTo>
                  <a:lnTo>
                    <a:pt x="25400" y="1142492"/>
                  </a:lnTo>
                  <a:cubicBezTo>
                    <a:pt x="25400" y="1260094"/>
                    <a:pt x="122301" y="1355725"/>
                    <a:pt x="242443" y="1355725"/>
                  </a:cubicBezTo>
                  <a:lnTo>
                    <a:pt x="11019663" y="1355725"/>
                  </a:lnTo>
                  <a:cubicBezTo>
                    <a:pt x="11139678" y="1355725"/>
                    <a:pt x="11236706" y="1260094"/>
                    <a:pt x="11236706" y="1142492"/>
                  </a:cubicBezTo>
                  <a:lnTo>
                    <a:pt x="11236706" y="238633"/>
                  </a:lnTo>
                  <a:cubicBezTo>
                    <a:pt x="11236706" y="121031"/>
                    <a:pt x="11139678" y="25400"/>
                    <a:pt x="11019663" y="25400"/>
                  </a:cubicBezTo>
                  <a:lnTo>
                    <a:pt x="242443" y="25400"/>
                  </a:lnTo>
                  <a:lnTo>
                    <a:pt x="242443" y="12700"/>
                  </a:lnTo>
                  <a:lnTo>
                    <a:pt x="242443" y="25400"/>
                  </a:lnTo>
                  <a:cubicBezTo>
                    <a:pt x="122301" y="25400"/>
                    <a:pt x="25400" y="121031"/>
                    <a:pt x="25400" y="238633"/>
                  </a:cubicBezTo>
                  <a:close/>
                </a:path>
              </a:pathLst>
            </a:custGeom>
            <a:solidFill>
              <a:srgbClr val="FFFFFF"/>
            </a:solidFill>
          </p:spPr>
        </p:sp>
      </p:grpSp>
      <p:sp>
        <p:nvSpPr>
          <p:cNvPr name="TextBox 19" id="19"/>
          <p:cNvSpPr txBox="true"/>
          <p:nvPr/>
        </p:nvSpPr>
        <p:spPr>
          <a:xfrm rot="0">
            <a:off x="1404093" y="6540199"/>
            <a:ext cx="8133909" cy="694685"/>
          </a:xfrm>
          <a:prstGeom prst="rect">
            <a:avLst/>
          </a:prstGeom>
        </p:spPr>
        <p:txBody>
          <a:bodyPr anchor="t" rtlCol="false" tIns="0" lIns="0" bIns="0" rIns="0">
            <a:spAutoFit/>
          </a:bodyPr>
          <a:lstStyle/>
          <a:p>
            <a:pPr algn="l">
              <a:lnSpc>
                <a:spcPts val="4536"/>
              </a:lnSpc>
            </a:pPr>
            <a:r>
              <a:rPr lang="en-US" sz="4200">
                <a:solidFill>
                  <a:srgbClr val="FFFFFF"/>
                </a:solidFill>
                <a:latin typeface="Arimo"/>
                <a:ea typeface="Arimo"/>
                <a:cs typeface="Arimo"/>
                <a:sym typeface="Arimo"/>
              </a:rPr>
              <a:t>Equal opportunity</a:t>
            </a:r>
          </a:p>
        </p:txBody>
      </p:sp>
      <p:grpSp>
        <p:nvGrpSpPr>
          <p:cNvPr name="Group 20" id="20"/>
          <p:cNvGrpSpPr/>
          <p:nvPr/>
        </p:nvGrpSpPr>
        <p:grpSpPr>
          <a:xfrm rot="0">
            <a:off x="1247775" y="7583832"/>
            <a:ext cx="8446545" cy="1035896"/>
            <a:chOff x="0" y="0"/>
            <a:chExt cx="11262060" cy="1381194"/>
          </a:xfrm>
        </p:grpSpPr>
        <p:sp>
          <p:nvSpPr>
            <p:cNvPr name="Freeform 21" id="21"/>
            <p:cNvSpPr/>
            <p:nvPr/>
          </p:nvSpPr>
          <p:spPr>
            <a:xfrm flipH="false" flipV="false" rot="0">
              <a:off x="12700" y="12700"/>
              <a:ext cx="11236706" cy="1355852"/>
            </a:xfrm>
            <a:custGeom>
              <a:avLst/>
              <a:gdLst/>
              <a:ahLst/>
              <a:cxnLst/>
              <a:rect r="r" b="b" t="t" l="l"/>
              <a:pathLst>
                <a:path h="1355852" w="11236706">
                  <a:moveTo>
                    <a:pt x="0" y="225933"/>
                  </a:moveTo>
                  <a:cubicBezTo>
                    <a:pt x="0" y="101219"/>
                    <a:pt x="102870" y="0"/>
                    <a:pt x="229743" y="0"/>
                  </a:cubicBezTo>
                  <a:lnTo>
                    <a:pt x="11006963" y="0"/>
                  </a:lnTo>
                  <a:cubicBezTo>
                    <a:pt x="11133836" y="0"/>
                    <a:pt x="11236706" y="101219"/>
                    <a:pt x="11236706" y="225933"/>
                  </a:cubicBezTo>
                  <a:lnTo>
                    <a:pt x="11236706" y="1129792"/>
                  </a:lnTo>
                  <a:cubicBezTo>
                    <a:pt x="11236706" y="1254633"/>
                    <a:pt x="11133836" y="1355725"/>
                    <a:pt x="11006963" y="1355725"/>
                  </a:cubicBezTo>
                  <a:lnTo>
                    <a:pt x="229743" y="1355725"/>
                  </a:lnTo>
                  <a:cubicBezTo>
                    <a:pt x="102870" y="1355852"/>
                    <a:pt x="0" y="1254633"/>
                    <a:pt x="0" y="1129792"/>
                  </a:cubicBezTo>
                  <a:close/>
                </a:path>
              </a:pathLst>
            </a:custGeom>
            <a:solidFill>
              <a:srgbClr val="00B050"/>
            </a:solidFill>
          </p:spPr>
        </p:sp>
        <p:sp>
          <p:nvSpPr>
            <p:cNvPr name="Freeform 22" id="22"/>
            <p:cNvSpPr/>
            <p:nvPr/>
          </p:nvSpPr>
          <p:spPr>
            <a:xfrm flipH="false" flipV="false" rot="0">
              <a:off x="0" y="0"/>
              <a:ext cx="11262106" cy="1381252"/>
            </a:xfrm>
            <a:custGeom>
              <a:avLst/>
              <a:gdLst/>
              <a:ahLst/>
              <a:cxnLst/>
              <a:rect r="r" b="b" t="t" l="l"/>
              <a:pathLst>
                <a:path h="1381252" w="11262106">
                  <a:moveTo>
                    <a:pt x="0" y="238633"/>
                  </a:moveTo>
                  <a:cubicBezTo>
                    <a:pt x="0" y="106680"/>
                    <a:pt x="108712" y="0"/>
                    <a:pt x="242443" y="0"/>
                  </a:cubicBezTo>
                  <a:lnTo>
                    <a:pt x="11019663" y="0"/>
                  </a:lnTo>
                  <a:lnTo>
                    <a:pt x="11019663" y="12700"/>
                  </a:lnTo>
                  <a:lnTo>
                    <a:pt x="11019663" y="0"/>
                  </a:lnTo>
                  <a:cubicBezTo>
                    <a:pt x="11153394" y="0"/>
                    <a:pt x="11262106" y="106680"/>
                    <a:pt x="11262106" y="238633"/>
                  </a:cubicBezTo>
                  <a:lnTo>
                    <a:pt x="11249406" y="238633"/>
                  </a:lnTo>
                  <a:lnTo>
                    <a:pt x="11262106" y="238633"/>
                  </a:lnTo>
                  <a:lnTo>
                    <a:pt x="11262106" y="1142492"/>
                  </a:lnTo>
                  <a:lnTo>
                    <a:pt x="11249406" y="1142492"/>
                  </a:lnTo>
                  <a:lnTo>
                    <a:pt x="11262106" y="1142492"/>
                  </a:lnTo>
                  <a:cubicBezTo>
                    <a:pt x="11262106" y="1274445"/>
                    <a:pt x="11153394" y="1381125"/>
                    <a:pt x="11019663" y="1381125"/>
                  </a:cubicBezTo>
                  <a:lnTo>
                    <a:pt x="11019663" y="1368425"/>
                  </a:lnTo>
                  <a:lnTo>
                    <a:pt x="11019663" y="1381125"/>
                  </a:lnTo>
                  <a:lnTo>
                    <a:pt x="242443" y="1381125"/>
                  </a:lnTo>
                  <a:lnTo>
                    <a:pt x="242443" y="1368425"/>
                  </a:lnTo>
                  <a:lnTo>
                    <a:pt x="242443" y="1381125"/>
                  </a:lnTo>
                  <a:cubicBezTo>
                    <a:pt x="108712" y="1381252"/>
                    <a:pt x="0" y="1274572"/>
                    <a:pt x="0" y="1142492"/>
                  </a:cubicBezTo>
                  <a:lnTo>
                    <a:pt x="0" y="238633"/>
                  </a:lnTo>
                  <a:lnTo>
                    <a:pt x="12700" y="238633"/>
                  </a:lnTo>
                  <a:lnTo>
                    <a:pt x="0" y="238633"/>
                  </a:lnTo>
                  <a:moveTo>
                    <a:pt x="25400" y="238633"/>
                  </a:moveTo>
                  <a:lnTo>
                    <a:pt x="25400" y="1142492"/>
                  </a:lnTo>
                  <a:lnTo>
                    <a:pt x="12700" y="1142492"/>
                  </a:lnTo>
                  <a:lnTo>
                    <a:pt x="25400" y="1142492"/>
                  </a:lnTo>
                  <a:cubicBezTo>
                    <a:pt x="25400" y="1260094"/>
                    <a:pt x="122301" y="1355725"/>
                    <a:pt x="242443" y="1355725"/>
                  </a:cubicBezTo>
                  <a:lnTo>
                    <a:pt x="11019663" y="1355725"/>
                  </a:lnTo>
                  <a:cubicBezTo>
                    <a:pt x="11139678" y="1355725"/>
                    <a:pt x="11236706" y="1260094"/>
                    <a:pt x="11236706" y="1142492"/>
                  </a:cubicBezTo>
                  <a:lnTo>
                    <a:pt x="11236706" y="238633"/>
                  </a:lnTo>
                  <a:cubicBezTo>
                    <a:pt x="11236706" y="121031"/>
                    <a:pt x="11139678" y="25400"/>
                    <a:pt x="11019663" y="25400"/>
                  </a:cubicBezTo>
                  <a:lnTo>
                    <a:pt x="242443" y="25400"/>
                  </a:lnTo>
                  <a:lnTo>
                    <a:pt x="242443" y="12700"/>
                  </a:lnTo>
                  <a:lnTo>
                    <a:pt x="242443" y="25400"/>
                  </a:lnTo>
                  <a:cubicBezTo>
                    <a:pt x="122301" y="25400"/>
                    <a:pt x="25400" y="121031"/>
                    <a:pt x="25400" y="238633"/>
                  </a:cubicBezTo>
                  <a:close/>
                </a:path>
              </a:pathLst>
            </a:custGeom>
            <a:solidFill>
              <a:srgbClr val="FFFFFF"/>
            </a:solidFill>
          </p:spPr>
        </p:sp>
      </p:grpSp>
      <p:sp>
        <p:nvSpPr>
          <p:cNvPr name="TextBox 23" id="23"/>
          <p:cNvSpPr txBox="true"/>
          <p:nvPr/>
        </p:nvSpPr>
        <p:spPr>
          <a:xfrm rot="0">
            <a:off x="1404093" y="7768725"/>
            <a:ext cx="8133909" cy="694685"/>
          </a:xfrm>
          <a:prstGeom prst="rect">
            <a:avLst/>
          </a:prstGeom>
        </p:spPr>
        <p:txBody>
          <a:bodyPr anchor="t" rtlCol="false" tIns="0" lIns="0" bIns="0" rIns="0">
            <a:spAutoFit/>
          </a:bodyPr>
          <a:lstStyle/>
          <a:p>
            <a:pPr algn="l">
              <a:lnSpc>
                <a:spcPts val="4536"/>
              </a:lnSpc>
            </a:pPr>
            <a:r>
              <a:rPr lang="en-US" sz="4200">
                <a:solidFill>
                  <a:srgbClr val="FFFFFF"/>
                </a:solidFill>
                <a:latin typeface="Arimo"/>
                <a:ea typeface="Arimo"/>
                <a:cs typeface="Arimo"/>
                <a:sym typeface="Arimo"/>
              </a:rPr>
              <a:t>Wellbeing</a:t>
            </a:r>
          </a:p>
        </p:txBody>
      </p:sp>
      <p:sp>
        <p:nvSpPr>
          <p:cNvPr name="TextBox 24" id="24"/>
          <p:cNvSpPr txBox="true"/>
          <p:nvPr/>
        </p:nvSpPr>
        <p:spPr>
          <a:xfrm rot="0">
            <a:off x="1348740" y="641032"/>
            <a:ext cx="15590520" cy="1172527"/>
          </a:xfrm>
          <a:prstGeom prst="rect">
            <a:avLst/>
          </a:prstGeom>
        </p:spPr>
        <p:txBody>
          <a:bodyPr anchor="t" rtlCol="false" tIns="0" lIns="0" bIns="0" rIns="0">
            <a:spAutoFit/>
          </a:bodyPr>
          <a:lstStyle/>
          <a:p>
            <a:pPr algn="l">
              <a:lnSpc>
                <a:spcPts val="6480"/>
              </a:lnSpc>
            </a:pPr>
            <a:r>
              <a:rPr lang="en-US" sz="6000">
                <a:solidFill>
                  <a:srgbClr val="009739"/>
                </a:solidFill>
                <a:latin typeface="Arimo"/>
                <a:ea typeface="Arimo"/>
                <a:cs typeface="Arimo"/>
                <a:sym typeface="Arimo"/>
              </a:rPr>
              <a:t>Community Transport Social Value</a:t>
            </a:r>
          </a:p>
        </p:txBody>
      </p:sp>
      <p:sp>
        <p:nvSpPr>
          <p:cNvPr name="TextBox 25" id="25"/>
          <p:cNvSpPr txBox="true"/>
          <p:nvPr/>
        </p:nvSpPr>
        <p:spPr>
          <a:xfrm rot="0">
            <a:off x="10301856" y="3986324"/>
            <a:ext cx="6637404" cy="3297763"/>
          </a:xfrm>
          <a:prstGeom prst="rect">
            <a:avLst/>
          </a:prstGeom>
        </p:spPr>
        <p:txBody>
          <a:bodyPr anchor="t" rtlCol="false" tIns="0" lIns="0" bIns="0" rIns="0">
            <a:spAutoFit/>
          </a:bodyPr>
          <a:lstStyle/>
          <a:p>
            <a:pPr algn="l">
              <a:lnSpc>
                <a:spcPts val="5040"/>
              </a:lnSpc>
            </a:pPr>
            <a:r>
              <a:rPr lang="en-US" sz="4200">
                <a:solidFill>
                  <a:srgbClr val="000000"/>
                </a:solidFill>
                <a:latin typeface="Arimo"/>
                <a:ea typeface="Arimo"/>
                <a:cs typeface="Arimo"/>
                <a:sym typeface="Arimo"/>
              </a:rPr>
              <a:t>The 5 themes of the Government's Social Value model present an opportunity for CTs to demonstrate their societal worth</a:t>
            </a:r>
          </a:p>
        </p:txBody>
      </p:sp>
    </p:spTree>
  </p:cSld>
  <p:clrMapOvr>
    <a:masterClrMapping/>
  </p:clrMapOvr>
</p:sld>
</file>

<file path=ppt/slides/slide1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3239" cy="10287000"/>
          </a:xfrm>
          <a:custGeom>
            <a:avLst/>
            <a:gdLst/>
            <a:ahLst/>
            <a:cxnLst/>
            <a:rect r="r" b="b" t="t" l="l"/>
            <a:pathLst>
              <a:path h="10287000" w="18283239">
                <a:moveTo>
                  <a:pt x="0" y="0"/>
                </a:moveTo>
                <a:lnTo>
                  <a:pt x="18283239" y="0"/>
                </a:lnTo>
                <a:lnTo>
                  <a:pt x="18283239" y="10287000"/>
                </a:lnTo>
                <a:lnTo>
                  <a:pt x="0" y="10287000"/>
                </a:lnTo>
                <a:lnTo>
                  <a:pt x="0" y="0"/>
                </a:lnTo>
                <a:close/>
              </a:path>
            </a:pathLst>
          </a:custGeom>
          <a:blipFill>
            <a:blip r:embed="rId2"/>
            <a:stretch>
              <a:fillRect l="-530" t="-529" r="-530" b="-3109"/>
            </a:stretch>
          </a:blipFill>
        </p:spPr>
      </p:sp>
      <p:sp>
        <p:nvSpPr>
          <p:cNvPr name="TextBox 3" id="3"/>
          <p:cNvSpPr txBox="true"/>
          <p:nvPr/>
        </p:nvSpPr>
        <p:spPr>
          <a:xfrm rot="0">
            <a:off x="1735895" y="-57150"/>
            <a:ext cx="14561820" cy="1589721"/>
          </a:xfrm>
          <a:prstGeom prst="rect">
            <a:avLst/>
          </a:prstGeom>
        </p:spPr>
        <p:txBody>
          <a:bodyPr anchor="t" rtlCol="false" tIns="0" lIns="0" bIns="0" rIns="0">
            <a:spAutoFit/>
          </a:bodyPr>
          <a:lstStyle/>
          <a:p>
            <a:pPr algn="ctr">
              <a:lnSpc>
                <a:spcPts val="7128"/>
              </a:lnSpc>
            </a:pPr>
            <a:r>
              <a:rPr lang="en-US" sz="6600">
                <a:solidFill>
                  <a:srgbClr val="404040"/>
                </a:solidFill>
                <a:latin typeface="Times New Roman"/>
                <a:ea typeface="Times New Roman"/>
                <a:cs typeface="Times New Roman"/>
                <a:sym typeface="Times New Roman"/>
              </a:rPr>
              <a:t>Amazing Castles</a:t>
            </a:r>
          </a:p>
        </p:txBody>
      </p:sp>
      <p:sp>
        <p:nvSpPr>
          <p:cNvPr name="Freeform 4" id="4" descr="A castle on a hill by water  Description automatically generated"/>
          <p:cNvSpPr/>
          <p:nvPr/>
        </p:nvSpPr>
        <p:spPr>
          <a:xfrm flipH="false" flipV="false" rot="0">
            <a:off x="504360" y="1028874"/>
            <a:ext cx="9144000" cy="6022059"/>
          </a:xfrm>
          <a:custGeom>
            <a:avLst/>
            <a:gdLst/>
            <a:ahLst/>
            <a:cxnLst/>
            <a:rect r="r" b="b" t="t" l="l"/>
            <a:pathLst>
              <a:path h="6022059" w="9144000">
                <a:moveTo>
                  <a:pt x="0" y="0"/>
                </a:moveTo>
                <a:lnTo>
                  <a:pt x="9144000" y="0"/>
                </a:lnTo>
                <a:lnTo>
                  <a:pt x="9144000" y="6022059"/>
                </a:lnTo>
                <a:lnTo>
                  <a:pt x="0" y="6022059"/>
                </a:lnTo>
                <a:lnTo>
                  <a:pt x="0" y="0"/>
                </a:lnTo>
                <a:close/>
              </a:path>
            </a:pathLst>
          </a:custGeom>
          <a:blipFill>
            <a:blip r:embed="rId3"/>
            <a:stretch>
              <a:fillRect l="0" t="0" r="0" b="0"/>
            </a:stretch>
          </a:blipFill>
        </p:spPr>
      </p:sp>
      <p:sp>
        <p:nvSpPr>
          <p:cNvPr name="Freeform 5" id="5" descr="A castle on a hill with Bamburgh Castle in the background  Description automatically generated"/>
          <p:cNvSpPr/>
          <p:nvPr/>
        </p:nvSpPr>
        <p:spPr>
          <a:xfrm flipH="false" flipV="false" rot="0">
            <a:off x="1399209" y="1424599"/>
            <a:ext cx="10329969" cy="5856238"/>
          </a:xfrm>
          <a:custGeom>
            <a:avLst/>
            <a:gdLst/>
            <a:ahLst/>
            <a:cxnLst/>
            <a:rect r="r" b="b" t="t" l="l"/>
            <a:pathLst>
              <a:path h="5856238" w="10329969">
                <a:moveTo>
                  <a:pt x="0" y="0"/>
                </a:moveTo>
                <a:lnTo>
                  <a:pt x="10329969" y="0"/>
                </a:lnTo>
                <a:lnTo>
                  <a:pt x="10329969" y="5856239"/>
                </a:lnTo>
                <a:lnTo>
                  <a:pt x="0" y="5856239"/>
                </a:lnTo>
                <a:lnTo>
                  <a:pt x="0" y="0"/>
                </a:lnTo>
                <a:close/>
              </a:path>
            </a:pathLst>
          </a:custGeom>
          <a:blipFill>
            <a:blip r:embed="rId4"/>
            <a:stretch>
              <a:fillRect l="0" t="-19" r="0" b="-19"/>
            </a:stretch>
          </a:blipFill>
        </p:spPr>
      </p:sp>
      <p:sp>
        <p:nvSpPr>
          <p:cNvPr name="Freeform 6" id="6" descr="A castle with a grassy hill  Description automatically generated"/>
          <p:cNvSpPr/>
          <p:nvPr/>
        </p:nvSpPr>
        <p:spPr>
          <a:xfrm flipH="false" flipV="false" rot="0">
            <a:off x="2339712" y="2569884"/>
            <a:ext cx="11163585" cy="5110224"/>
          </a:xfrm>
          <a:custGeom>
            <a:avLst/>
            <a:gdLst/>
            <a:ahLst/>
            <a:cxnLst/>
            <a:rect r="r" b="b" t="t" l="l"/>
            <a:pathLst>
              <a:path h="5110224" w="11163585">
                <a:moveTo>
                  <a:pt x="0" y="0"/>
                </a:moveTo>
                <a:lnTo>
                  <a:pt x="11163585" y="0"/>
                </a:lnTo>
                <a:lnTo>
                  <a:pt x="11163585" y="5110224"/>
                </a:lnTo>
                <a:lnTo>
                  <a:pt x="0" y="5110224"/>
                </a:lnTo>
                <a:lnTo>
                  <a:pt x="0" y="0"/>
                </a:lnTo>
                <a:close/>
              </a:path>
            </a:pathLst>
          </a:custGeom>
          <a:blipFill>
            <a:blip r:embed="rId5"/>
            <a:stretch>
              <a:fillRect l="0" t="-264" r="0" b="-264"/>
            </a:stretch>
          </a:blipFill>
        </p:spPr>
      </p:sp>
      <p:sp>
        <p:nvSpPr>
          <p:cNvPr name="Freeform 7" id="7" descr="A football stadium with a green field and a large roof  Description automatically generated"/>
          <p:cNvSpPr/>
          <p:nvPr/>
        </p:nvSpPr>
        <p:spPr>
          <a:xfrm flipH="false" flipV="false" rot="0">
            <a:off x="4844486" y="1074462"/>
            <a:ext cx="8344640" cy="8737260"/>
          </a:xfrm>
          <a:custGeom>
            <a:avLst/>
            <a:gdLst/>
            <a:ahLst/>
            <a:cxnLst/>
            <a:rect r="r" b="b" t="t" l="l"/>
            <a:pathLst>
              <a:path h="8737260" w="8344640">
                <a:moveTo>
                  <a:pt x="0" y="0"/>
                </a:moveTo>
                <a:lnTo>
                  <a:pt x="8344639" y="0"/>
                </a:lnTo>
                <a:lnTo>
                  <a:pt x="8344639" y="8737260"/>
                </a:lnTo>
                <a:lnTo>
                  <a:pt x="0" y="8737260"/>
                </a:lnTo>
                <a:lnTo>
                  <a:pt x="0" y="0"/>
                </a:lnTo>
                <a:close/>
              </a:path>
            </a:pathLst>
          </a:custGeom>
          <a:blipFill>
            <a:blip r:embed="rId6"/>
            <a:stretch>
              <a:fillRect l="0" t="0" r="-193" b="-27499"/>
            </a:stretch>
          </a:blipFill>
        </p:spPr>
      </p:sp>
    </p:spTree>
  </p:cSld>
  <p:clrMapOvr>
    <a:masterClrMapping/>
  </p:clrMapOvr>
  <p:transition spd="fast">
    <p:fade/>
  </p:transition>
</p:sld>
</file>

<file path=ppt/slides/slide1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3239" cy="10287000"/>
          </a:xfrm>
          <a:custGeom>
            <a:avLst/>
            <a:gdLst/>
            <a:ahLst/>
            <a:cxnLst/>
            <a:rect r="r" b="b" t="t" l="l"/>
            <a:pathLst>
              <a:path h="10287000" w="18283239">
                <a:moveTo>
                  <a:pt x="0" y="0"/>
                </a:moveTo>
                <a:lnTo>
                  <a:pt x="18283239" y="0"/>
                </a:lnTo>
                <a:lnTo>
                  <a:pt x="18283239" y="10287000"/>
                </a:lnTo>
                <a:lnTo>
                  <a:pt x="0" y="10287000"/>
                </a:lnTo>
                <a:lnTo>
                  <a:pt x="0" y="0"/>
                </a:lnTo>
                <a:close/>
              </a:path>
            </a:pathLst>
          </a:custGeom>
          <a:blipFill>
            <a:blip r:embed="rId2"/>
            <a:stretch>
              <a:fillRect l="-530" t="-529" r="-530" b="-3109"/>
            </a:stretch>
          </a:blipFill>
        </p:spPr>
      </p:sp>
      <p:sp>
        <p:nvSpPr>
          <p:cNvPr name="TextBox 3" id="3"/>
          <p:cNvSpPr txBox="true"/>
          <p:nvPr/>
        </p:nvSpPr>
        <p:spPr>
          <a:xfrm rot="0">
            <a:off x="1924620" y="971550"/>
            <a:ext cx="14561820" cy="1589721"/>
          </a:xfrm>
          <a:prstGeom prst="rect">
            <a:avLst/>
          </a:prstGeom>
        </p:spPr>
        <p:txBody>
          <a:bodyPr anchor="t" rtlCol="false" tIns="0" lIns="0" bIns="0" rIns="0">
            <a:spAutoFit/>
          </a:bodyPr>
          <a:lstStyle/>
          <a:p>
            <a:pPr algn="ctr">
              <a:lnSpc>
                <a:spcPts val="7128"/>
              </a:lnSpc>
            </a:pPr>
            <a:r>
              <a:rPr lang="en-US" sz="6600">
                <a:solidFill>
                  <a:srgbClr val="404040"/>
                </a:solidFill>
                <a:latin typeface="Times New Roman"/>
                <a:ea typeface="Times New Roman"/>
                <a:cs typeface="Times New Roman"/>
                <a:sym typeface="Times New Roman"/>
              </a:rPr>
              <a:t>The Development of WATBus</a:t>
            </a:r>
          </a:p>
        </p:txBody>
      </p:sp>
      <p:sp>
        <p:nvSpPr>
          <p:cNvPr name="TextBox 4" id="4"/>
          <p:cNvSpPr txBox="true"/>
          <p:nvPr/>
        </p:nvSpPr>
        <p:spPr>
          <a:xfrm rot="0">
            <a:off x="3008406" y="2453538"/>
            <a:ext cx="13066896" cy="537300"/>
          </a:xfrm>
          <a:prstGeom prst="rect">
            <a:avLst/>
          </a:prstGeom>
        </p:spPr>
        <p:txBody>
          <a:bodyPr anchor="t" rtlCol="false" tIns="0" lIns="0" bIns="0" rIns="0">
            <a:spAutoFit/>
          </a:bodyPr>
          <a:lstStyle/>
          <a:p>
            <a:pPr algn="l" marL="542925" indent="-271462" lvl="1">
              <a:lnSpc>
                <a:spcPts val="3600"/>
              </a:lnSpc>
              <a:buFont typeface="Arial"/>
              <a:buChar char="•"/>
            </a:pPr>
            <a:r>
              <a:rPr lang="en-US" sz="3000" spc="-6">
                <a:solidFill>
                  <a:srgbClr val="404040"/>
                </a:solidFill>
                <a:latin typeface="Nanum Square"/>
                <a:ea typeface="Nanum Square"/>
                <a:cs typeface="Nanum Square"/>
                <a:sym typeface="Nanum Square"/>
              </a:rPr>
              <a:t>Reliant on grant funding</a:t>
            </a:r>
          </a:p>
        </p:txBody>
      </p:sp>
      <p:sp>
        <p:nvSpPr>
          <p:cNvPr name="TextBox 5" id="5"/>
          <p:cNvSpPr txBox="true"/>
          <p:nvPr/>
        </p:nvSpPr>
        <p:spPr>
          <a:xfrm rot="0">
            <a:off x="3004800" y="3609430"/>
            <a:ext cx="8142970" cy="537300"/>
          </a:xfrm>
          <a:prstGeom prst="rect">
            <a:avLst/>
          </a:prstGeom>
        </p:spPr>
        <p:txBody>
          <a:bodyPr anchor="t" rtlCol="false" tIns="0" lIns="0" bIns="0" rIns="0">
            <a:spAutoFit/>
          </a:bodyPr>
          <a:lstStyle/>
          <a:p>
            <a:pPr algn="l" marL="542925" indent="-271462" lvl="1">
              <a:lnSpc>
                <a:spcPts val="3600"/>
              </a:lnSpc>
              <a:buFont typeface="Arial"/>
              <a:buChar char="•"/>
            </a:pPr>
            <a:r>
              <a:rPr lang="en-US" sz="3000" spc="-6">
                <a:solidFill>
                  <a:srgbClr val="404040"/>
                </a:solidFill>
                <a:latin typeface="Nanum Square"/>
                <a:ea typeface="Nanum Square"/>
                <a:cs typeface="Nanum Square"/>
                <a:sym typeface="Nanum Square"/>
              </a:rPr>
              <a:t>Secure regular income source</a:t>
            </a:r>
          </a:p>
        </p:txBody>
      </p:sp>
      <p:sp>
        <p:nvSpPr>
          <p:cNvPr name="TextBox 6" id="6"/>
          <p:cNvSpPr txBox="true"/>
          <p:nvPr/>
        </p:nvSpPr>
        <p:spPr>
          <a:xfrm rot="0">
            <a:off x="3004798" y="4846963"/>
            <a:ext cx="7421075" cy="537300"/>
          </a:xfrm>
          <a:prstGeom prst="rect">
            <a:avLst/>
          </a:prstGeom>
        </p:spPr>
        <p:txBody>
          <a:bodyPr anchor="t" rtlCol="false" tIns="0" lIns="0" bIns="0" rIns="0">
            <a:spAutoFit/>
          </a:bodyPr>
          <a:lstStyle/>
          <a:p>
            <a:pPr algn="l" marL="542925" indent="-271462" lvl="1">
              <a:lnSpc>
                <a:spcPts val="3600"/>
              </a:lnSpc>
              <a:buFont typeface="Arial"/>
              <a:buChar char="•"/>
            </a:pPr>
            <a:r>
              <a:rPr lang="en-US" sz="3000" spc="-6">
                <a:solidFill>
                  <a:srgbClr val="404040"/>
                </a:solidFill>
                <a:latin typeface="Nanum Square"/>
                <a:ea typeface="Nanum Square"/>
                <a:cs typeface="Nanum Square"/>
                <a:sym typeface="Nanum Square"/>
              </a:rPr>
              <a:t>2015 Home to School SEN contracts </a:t>
            </a:r>
          </a:p>
        </p:txBody>
      </p:sp>
      <p:sp>
        <p:nvSpPr>
          <p:cNvPr name="TextBox 7" id="7"/>
          <p:cNvSpPr txBox="true"/>
          <p:nvPr/>
        </p:nvSpPr>
        <p:spPr>
          <a:xfrm rot="0">
            <a:off x="3004800" y="6050121"/>
            <a:ext cx="6200730" cy="537300"/>
          </a:xfrm>
          <a:prstGeom prst="rect">
            <a:avLst/>
          </a:prstGeom>
        </p:spPr>
        <p:txBody>
          <a:bodyPr anchor="t" rtlCol="false" tIns="0" lIns="0" bIns="0" rIns="0">
            <a:spAutoFit/>
          </a:bodyPr>
          <a:lstStyle/>
          <a:p>
            <a:pPr algn="l" marL="542925" indent="-271462" lvl="1">
              <a:lnSpc>
                <a:spcPts val="3600"/>
              </a:lnSpc>
              <a:buFont typeface="Arial"/>
              <a:buChar char="•"/>
            </a:pPr>
            <a:r>
              <a:rPr lang="en-US" sz="3000" spc="-6">
                <a:solidFill>
                  <a:srgbClr val="404040"/>
                </a:solidFill>
                <a:latin typeface="Nanum Square"/>
                <a:ea typeface="Nanum Square"/>
                <a:cs typeface="Nanum Square"/>
                <a:sym typeface="Nanum Square"/>
              </a:rPr>
              <a:t>Growth and development </a:t>
            </a:r>
          </a:p>
        </p:txBody>
      </p:sp>
      <p:sp>
        <p:nvSpPr>
          <p:cNvPr name="TextBox 8" id="8"/>
          <p:cNvSpPr txBox="true"/>
          <p:nvPr/>
        </p:nvSpPr>
        <p:spPr>
          <a:xfrm rot="0">
            <a:off x="3004800" y="7098588"/>
            <a:ext cx="8263284" cy="537300"/>
          </a:xfrm>
          <a:prstGeom prst="rect">
            <a:avLst/>
          </a:prstGeom>
        </p:spPr>
        <p:txBody>
          <a:bodyPr anchor="t" rtlCol="false" tIns="0" lIns="0" bIns="0" rIns="0">
            <a:spAutoFit/>
          </a:bodyPr>
          <a:lstStyle/>
          <a:p>
            <a:pPr algn="l" marL="542925" indent="-271462" lvl="1">
              <a:lnSpc>
                <a:spcPts val="3600"/>
              </a:lnSpc>
              <a:buFont typeface="Arial"/>
              <a:buChar char="•"/>
            </a:pPr>
            <a:r>
              <a:rPr lang="en-US" sz="3000" spc="-6">
                <a:solidFill>
                  <a:srgbClr val="404040"/>
                </a:solidFill>
                <a:latin typeface="Nanum Square"/>
                <a:ea typeface="Nanum Square"/>
                <a:cs typeface="Nanum Square"/>
                <a:sym typeface="Nanum Square"/>
              </a:rPr>
              <a:t>Invest surplus back into the community </a:t>
            </a:r>
          </a:p>
        </p:txBody>
      </p:sp>
    </p:spTree>
  </p:cSld>
  <p:clrMapOvr>
    <a:masterClrMapping/>
  </p:clrMapOvr>
  <p:transition spd="fast">
    <p:fade/>
  </p:transition>
</p:sld>
</file>

<file path=ppt/slides/slide1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3239" cy="10287000"/>
          </a:xfrm>
          <a:custGeom>
            <a:avLst/>
            <a:gdLst/>
            <a:ahLst/>
            <a:cxnLst/>
            <a:rect r="r" b="b" t="t" l="l"/>
            <a:pathLst>
              <a:path h="10287000" w="18283239">
                <a:moveTo>
                  <a:pt x="0" y="0"/>
                </a:moveTo>
                <a:lnTo>
                  <a:pt x="18283239" y="0"/>
                </a:lnTo>
                <a:lnTo>
                  <a:pt x="18283239" y="10287000"/>
                </a:lnTo>
                <a:lnTo>
                  <a:pt x="0" y="10287000"/>
                </a:lnTo>
                <a:lnTo>
                  <a:pt x="0" y="0"/>
                </a:lnTo>
                <a:close/>
              </a:path>
            </a:pathLst>
          </a:custGeom>
          <a:blipFill>
            <a:blip r:embed="rId2"/>
            <a:stretch>
              <a:fillRect l="-530" t="-529" r="-530" b="-3109"/>
            </a:stretch>
          </a:blipFill>
        </p:spPr>
      </p:sp>
      <p:sp>
        <p:nvSpPr>
          <p:cNvPr name="TextBox 3" id="3"/>
          <p:cNvSpPr txBox="true"/>
          <p:nvPr/>
        </p:nvSpPr>
        <p:spPr>
          <a:xfrm rot="0">
            <a:off x="1348740" y="536259"/>
            <a:ext cx="14561820" cy="1589721"/>
          </a:xfrm>
          <a:prstGeom prst="rect">
            <a:avLst/>
          </a:prstGeom>
        </p:spPr>
        <p:txBody>
          <a:bodyPr anchor="t" rtlCol="false" tIns="0" lIns="0" bIns="0" rIns="0">
            <a:spAutoFit/>
          </a:bodyPr>
          <a:lstStyle/>
          <a:p>
            <a:pPr algn="ctr">
              <a:lnSpc>
                <a:spcPts val="7128"/>
              </a:lnSpc>
            </a:pPr>
            <a:r>
              <a:rPr lang="en-US" sz="6600">
                <a:solidFill>
                  <a:srgbClr val="404040"/>
                </a:solidFill>
                <a:latin typeface="Times New Roman"/>
                <a:ea typeface="Times New Roman"/>
                <a:cs typeface="Times New Roman"/>
                <a:sym typeface="Times New Roman"/>
              </a:rPr>
              <a:t>Community investment </a:t>
            </a:r>
          </a:p>
        </p:txBody>
      </p:sp>
      <p:sp>
        <p:nvSpPr>
          <p:cNvPr name="TextBox 4" id="4"/>
          <p:cNvSpPr txBox="true"/>
          <p:nvPr/>
        </p:nvSpPr>
        <p:spPr>
          <a:xfrm rot="0">
            <a:off x="3843788" y="2588895"/>
            <a:ext cx="9571720" cy="1322130"/>
          </a:xfrm>
          <a:prstGeom prst="rect">
            <a:avLst/>
          </a:prstGeom>
        </p:spPr>
        <p:txBody>
          <a:bodyPr anchor="t" rtlCol="false" tIns="0" lIns="0" bIns="0" rIns="0">
            <a:spAutoFit/>
          </a:bodyPr>
          <a:lstStyle/>
          <a:p>
            <a:pPr algn="l" marL="488632" indent="-244316" lvl="1">
              <a:lnSpc>
                <a:spcPts val="3240"/>
              </a:lnSpc>
              <a:buFont typeface="Arial"/>
              <a:buChar char="•"/>
            </a:pPr>
            <a:r>
              <a:rPr lang="en-US" sz="2700" spc="-6">
                <a:solidFill>
                  <a:srgbClr val="404040"/>
                </a:solidFill>
                <a:latin typeface="Nanum Square"/>
                <a:ea typeface="Nanum Square"/>
                <a:cs typeface="Nanum Square"/>
                <a:sym typeface="Nanum Square"/>
              </a:rPr>
              <a:t>Free travel to some of our regular and longstanding elderly groups</a:t>
            </a:r>
          </a:p>
          <a:p>
            <a:pPr algn="l" marL="488632" indent="-244316" lvl="1">
              <a:lnSpc>
                <a:spcPts val="3240"/>
              </a:lnSpc>
            </a:pPr>
          </a:p>
        </p:txBody>
      </p:sp>
      <p:sp>
        <p:nvSpPr>
          <p:cNvPr name="TextBox 5" id="5"/>
          <p:cNvSpPr txBox="true"/>
          <p:nvPr/>
        </p:nvSpPr>
        <p:spPr>
          <a:xfrm rot="0">
            <a:off x="3847011" y="3970377"/>
            <a:ext cx="9569571" cy="906631"/>
          </a:xfrm>
          <a:prstGeom prst="rect">
            <a:avLst/>
          </a:prstGeom>
        </p:spPr>
        <p:txBody>
          <a:bodyPr anchor="t" rtlCol="false" tIns="0" lIns="0" bIns="0" rIns="0">
            <a:spAutoFit/>
          </a:bodyPr>
          <a:lstStyle/>
          <a:p>
            <a:pPr algn="l">
              <a:lnSpc>
                <a:spcPts val="3240"/>
              </a:lnSpc>
            </a:pPr>
          </a:p>
          <a:p>
            <a:pPr algn="l" marL="488632" indent="-244316" lvl="1">
              <a:lnSpc>
                <a:spcPts val="3240"/>
              </a:lnSpc>
              <a:buFont typeface="Arial"/>
              <a:buChar char="•"/>
            </a:pPr>
            <a:r>
              <a:rPr lang="en-US" sz="2700" spc="-6">
                <a:solidFill>
                  <a:srgbClr val="404040"/>
                </a:solidFill>
                <a:latin typeface="Nanum Square"/>
                <a:ea typeface="Nanum Square"/>
                <a:cs typeface="Nanum Square"/>
                <a:sym typeface="Nanum Square"/>
              </a:rPr>
              <a:t>Heavily discounted travel for youth and community groups </a:t>
            </a:r>
          </a:p>
        </p:txBody>
      </p:sp>
      <p:sp>
        <p:nvSpPr>
          <p:cNvPr name="TextBox 6" id="6"/>
          <p:cNvSpPr txBox="true"/>
          <p:nvPr/>
        </p:nvSpPr>
        <p:spPr>
          <a:xfrm rot="0">
            <a:off x="3847011" y="5654799"/>
            <a:ext cx="9844580" cy="906632"/>
          </a:xfrm>
          <a:prstGeom prst="rect">
            <a:avLst/>
          </a:prstGeom>
        </p:spPr>
        <p:txBody>
          <a:bodyPr anchor="t" rtlCol="false" tIns="0" lIns="0" bIns="0" rIns="0">
            <a:spAutoFit/>
          </a:bodyPr>
          <a:lstStyle/>
          <a:p>
            <a:pPr algn="l">
              <a:lnSpc>
                <a:spcPts val="3240"/>
              </a:lnSpc>
            </a:pPr>
          </a:p>
          <a:p>
            <a:pPr algn="l" marL="488632" indent="-244316" lvl="1">
              <a:lnSpc>
                <a:spcPts val="3240"/>
              </a:lnSpc>
              <a:buFont typeface="Arial"/>
              <a:buChar char="•"/>
            </a:pPr>
            <a:r>
              <a:rPr lang="en-US" sz="2700" spc="-6">
                <a:solidFill>
                  <a:srgbClr val="404040"/>
                </a:solidFill>
                <a:latin typeface="Nanum Square"/>
                <a:ea typeface="Nanum Square"/>
                <a:cs typeface="Nanum Square"/>
                <a:sym typeface="Nanum Square"/>
              </a:rPr>
              <a:t>Cheap self-drive hire for registered user groups </a:t>
            </a:r>
          </a:p>
        </p:txBody>
      </p:sp>
      <p:sp>
        <p:nvSpPr>
          <p:cNvPr name="TextBox 7" id="7"/>
          <p:cNvSpPr txBox="true"/>
          <p:nvPr/>
        </p:nvSpPr>
        <p:spPr>
          <a:xfrm rot="0">
            <a:off x="3838418" y="7304844"/>
            <a:ext cx="10618038" cy="906632"/>
          </a:xfrm>
          <a:prstGeom prst="rect">
            <a:avLst/>
          </a:prstGeom>
        </p:spPr>
        <p:txBody>
          <a:bodyPr anchor="t" rtlCol="false" tIns="0" lIns="0" bIns="0" rIns="0">
            <a:spAutoFit/>
          </a:bodyPr>
          <a:lstStyle/>
          <a:p>
            <a:pPr algn="l">
              <a:lnSpc>
                <a:spcPts val="3240"/>
              </a:lnSpc>
            </a:pPr>
          </a:p>
          <a:p>
            <a:pPr algn="l" marL="488632" indent="-244316" lvl="1">
              <a:lnSpc>
                <a:spcPts val="3240"/>
              </a:lnSpc>
              <a:buFont typeface="Arial"/>
              <a:buChar char="•"/>
            </a:pPr>
            <a:r>
              <a:rPr lang="en-US" sz="2700" spc="-6">
                <a:solidFill>
                  <a:srgbClr val="404040"/>
                </a:solidFill>
                <a:latin typeface="Nanum Square"/>
                <a:ea typeface="Nanum Square"/>
                <a:cs typeface="Nanum Square"/>
                <a:sym typeface="Nanum Square"/>
              </a:rPr>
              <a:t>Free transport for all community groups over the Christmas period</a:t>
            </a:r>
          </a:p>
        </p:txBody>
      </p:sp>
    </p:spTree>
  </p:cSld>
  <p:clrMapOvr>
    <a:masterClrMapping/>
  </p:clrMapOvr>
  <p:transition spd="fast">
    <p:fade/>
  </p:transition>
</p:sld>
</file>

<file path=ppt/slides/slide1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3239" cy="10287000"/>
          </a:xfrm>
          <a:custGeom>
            <a:avLst/>
            <a:gdLst/>
            <a:ahLst/>
            <a:cxnLst/>
            <a:rect r="r" b="b" t="t" l="l"/>
            <a:pathLst>
              <a:path h="10287000" w="18283239">
                <a:moveTo>
                  <a:pt x="0" y="0"/>
                </a:moveTo>
                <a:lnTo>
                  <a:pt x="18283239" y="0"/>
                </a:lnTo>
                <a:lnTo>
                  <a:pt x="18283239" y="10287000"/>
                </a:lnTo>
                <a:lnTo>
                  <a:pt x="0" y="10287000"/>
                </a:lnTo>
                <a:lnTo>
                  <a:pt x="0" y="0"/>
                </a:lnTo>
                <a:close/>
              </a:path>
            </a:pathLst>
          </a:custGeom>
          <a:blipFill>
            <a:blip r:embed="rId2"/>
            <a:stretch>
              <a:fillRect l="-530" t="-529" r="-530" b="-3109"/>
            </a:stretch>
          </a:blipFill>
        </p:spPr>
      </p:sp>
      <p:sp>
        <p:nvSpPr>
          <p:cNvPr name="TextBox 3" id="3"/>
          <p:cNvSpPr txBox="true"/>
          <p:nvPr/>
        </p:nvSpPr>
        <p:spPr>
          <a:xfrm rot="0">
            <a:off x="1407861" y="-8966"/>
            <a:ext cx="14561820" cy="1589721"/>
          </a:xfrm>
          <a:prstGeom prst="rect">
            <a:avLst/>
          </a:prstGeom>
        </p:spPr>
        <p:txBody>
          <a:bodyPr anchor="t" rtlCol="false" tIns="0" lIns="0" bIns="0" rIns="0">
            <a:spAutoFit/>
          </a:bodyPr>
          <a:lstStyle/>
          <a:p>
            <a:pPr algn="ctr">
              <a:lnSpc>
                <a:spcPts val="7128"/>
              </a:lnSpc>
            </a:pPr>
            <a:r>
              <a:rPr lang="en-US" sz="6600">
                <a:solidFill>
                  <a:srgbClr val="404040"/>
                </a:solidFill>
                <a:latin typeface="Times New Roman"/>
                <a:ea typeface="Times New Roman"/>
                <a:cs typeface="Times New Roman"/>
                <a:sym typeface="Times New Roman"/>
              </a:rPr>
              <a:t>Thinking outside the box</a:t>
            </a:r>
          </a:p>
        </p:txBody>
      </p:sp>
      <p:sp>
        <p:nvSpPr>
          <p:cNvPr name="TextBox 4" id="4"/>
          <p:cNvSpPr txBox="true"/>
          <p:nvPr/>
        </p:nvSpPr>
        <p:spPr>
          <a:xfrm rot="0">
            <a:off x="7234323" y="1626507"/>
            <a:ext cx="6855592" cy="464016"/>
          </a:xfrm>
          <a:prstGeom prst="rect">
            <a:avLst/>
          </a:prstGeom>
        </p:spPr>
        <p:txBody>
          <a:bodyPr anchor="t" rtlCol="false" tIns="0" lIns="0" bIns="0" rIns="0">
            <a:spAutoFit/>
          </a:bodyPr>
          <a:lstStyle/>
          <a:p>
            <a:pPr algn="l">
              <a:lnSpc>
                <a:spcPts val="2879"/>
              </a:lnSpc>
            </a:pPr>
            <a:r>
              <a:rPr lang="en-US" sz="2400">
                <a:solidFill>
                  <a:srgbClr val="404040"/>
                </a:solidFill>
                <a:latin typeface="Times New Roman"/>
                <a:ea typeface="Times New Roman"/>
                <a:cs typeface="Times New Roman"/>
                <a:sym typeface="Times New Roman"/>
              </a:rPr>
              <a:t>Not for profit projects </a:t>
            </a:r>
          </a:p>
        </p:txBody>
      </p:sp>
      <p:sp>
        <p:nvSpPr>
          <p:cNvPr name="TextBox 5" id="5"/>
          <p:cNvSpPr txBox="true"/>
          <p:nvPr/>
        </p:nvSpPr>
        <p:spPr>
          <a:xfrm rot="0">
            <a:off x="3897981" y="3778223"/>
            <a:ext cx="10495146" cy="537300"/>
          </a:xfrm>
          <a:prstGeom prst="rect">
            <a:avLst/>
          </a:prstGeom>
        </p:spPr>
        <p:txBody>
          <a:bodyPr anchor="t" rtlCol="false" tIns="0" lIns="0" bIns="0" rIns="0">
            <a:spAutoFit/>
          </a:bodyPr>
          <a:lstStyle/>
          <a:p>
            <a:pPr algn="l" marL="542925" indent="-271462" lvl="1">
              <a:lnSpc>
                <a:spcPts val="3600"/>
              </a:lnSpc>
              <a:buFont typeface="Arial"/>
              <a:buChar char="•"/>
            </a:pPr>
            <a:r>
              <a:rPr lang="en-US" sz="3000" spc="-6">
                <a:solidFill>
                  <a:srgbClr val="404040"/>
                </a:solidFill>
                <a:latin typeface="Nanum Square"/>
                <a:ea typeface="Nanum Square"/>
                <a:cs typeface="Nanum Square"/>
                <a:sym typeface="Nanum Square"/>
              </a:rPr>
              <a:t>WATBike </a:t>
            </a:r>
          </a:p>
        </p:txBody>
      </p:sp>
      <p:sp>
        <p:nvSpPr>
          <p:cNvPr name="TextBox 6" id="6"/>
          <p:cNvSpPr txBox="true"/>
          <p:nvPr/>
        </p:nvSpPr>
        <p:spPr>
          <a:xfrm rot="0">
            <a:off x="3898575" y="5164941"/>
            <a:ext cx="3931918" cy="537300"/>
          </a:xfrm>
          <a:prstGeom prst="rect">
            <a:avLst/>
          </a:prstGeom>
        </p:spPr>
        <p:txBody>
          <a:bodyPr anchor="t" rtlCol="false" tIns="0" lIns="0" bIns="0" rIns="0">
            <a:spAutoFit/>
          </a:bodyPr>
          <a:lstStyle/>
          <a:p>
            <a:pPr algn="l" marL="542925" indent="-271462" lvl="1">
              <a:lnSpc>
                <a:spcPts val="3600"/>
              </a:lnSpc>
              <a:buFont typeface="Arial"/>
              <a:buChar char="•"/>
            </a:pPr>
            <a:r>
              <a:rPr lang="en-US" sz="3000" spc="-6">
                <a:solidFill>
                  <a:srgbClr val="404040"/>
                </a:solidFill>
                <a:latin typeface="Nanum Square"/>
                <a:ea typeface="Nanum Square"/>
                <a:cs typeface="Nanum Square"/>
                <a:sym typeface="Nanum Square"/>
              </a:rPr>
              <a:t>WATBreak</a:t>
            </a:r>
          </a:p>
        </p:txBody>
      </p:sp>
    </p:spTree>
  </p:cSld>
  <p:clrMapOvr>
    <a:masterClrMapping/>
  </p:clrMapOvr>
  <p:transition spd="fast">
    <p:fade/>
  </p:transition>
</p:sld>
</file>

<file path=ppt/slides/slide1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3239" cy="10287000"/>
          </a:xfrm>
          <a:custGeom>
            <a:avLst/>
            <a:gdLst/>
            <a:ahLst/>
            <a:cxnLst/>
            <a:rect r="r" b="b" t="t" l="l"/>
            <a:pathLst>
              <a:path h="10287000" w="18283239">
                <a:moveTo>
                  <a:pt x="0" y="0"/>
                </a:moveTo>
                <a:lnTo>
                  <a:pt x="18283239" y="0"/>
                </a:lnTo>
                <a:lnTo>
                  <a:pt x="18283239" y="10287000"/>
                </a:lnTo>
                <a:lnTo>
                  <a:pt x="0" y="10287000"/>
                </a:lnTo>
                <a:lnTo>
                  <a:pt x="0" y="0"/>
                </a:lnTo>
                <a:close/>
              </a:path>
            </a:pathLst>
          </a:custGeom>
          <a:blipFill>
            <a:blip r:embed="rId2"/>
            <a:stretch>
              <a:fillRect l="-530" t="-529" r="-530" b="-3109"/>
            </a:stretch>
          </a:blipFill>
        </p:spPr>
      </p:sp>
      <p:sp>
        <p:nvSpPr>
          <p:cNvPr name="TextBox 3" id="3"/>
          <p:cNvSpPr txBox="true"/>
          <p:nvPr/>
        </p:nvSpPr>
        <p:spPr>
          <a:xfrm rot="0">
            <a:off x="1348740" y="536259"/>
            <a:ext cx="14561820" cy="1589721"/>
          </a:xfrm>
          <a:prstGeom prst="rect">
            <a:avLst/>
          </a:prstGeom>
        </p:spPr>
        <p:txBody>
          <a:bodyPr anchor="t" rtlCol="false" tIns="0" lIns="0" bIns="0" rIns="0">
            <a:spAutoFit/>
          </a:bodyPr>
          <a:lstStyle/>
          <a:p>
            <a:pPr algn="ctr">
              <a:lnSpc>
                <a:spcPts val="7128"/>
              </a:lnSpc>
            </a:pPr>
            <a:r>
              <a:rPr lang="en-US" sz="6600">
                <a:solidFill>
                  <a:srgbClr val="404040"/>
                </a:solidFill>
                <a:latin typeface="Times New Roman"/>
                <a:ea typeface="Times New Roman"/>
                <a:cs typeface="Times New Roman"/>
                <a:sym typeface="Times New Roman"/>
              </a:rPr>
              <a:t>The aims of WATBike </a:t>
            </a:r>
          </a:p>
        </p:txBody>
      </p:sp>
      <p:sp>
        <p:nvSpPr>
          <p:cNvPr name="TextBox 4" id="4"/>
          <p:cNvSpPr txBox="true"/>
          <p:nvPr/>
        </p:nvSpPr>
        <p:spPr>
          <a:xfrm rot="0">
            <a:off x="4355130" y="3589019"/>
            <a:ext cx="9577737" cy="491133"/>
          </a:xfrm>
          <a:prstGeom prst="rect">
            <a:avLst/>
          </a:prstGeom>
        </p:spPr>
        <p:txBody>
          <a:bodyPr anchor="t" rtlCol="false" tIns="0" lIns="0" bIns="0" rIns="0">
            <a:spAutoFit/>
          </a:bodyPr>
          <a:lstStyle/>
          <a:p>
            <a:pPr algn="l" marL="488632" indent="-244316" lvl="1">
              <a:lnSpc>
                <a:spcPts val="3240"/>
              </a:lnSpc>
              <a:buFont typeface="Arial"/>
              <a:buChar char="•"/>
            </a:pPr>
            <a:r>
              <a:rPr lang="en-US" sz="2700" spc="-6">
                <a:solidFill>
                  <a:srgbClr val="404040"/>
                </a:solidFill>
                <a:latin typeface="Nanum Square"/>
                <a:ea typeface="Nanum Square"/>
                <a:cs typeface="Nanum Square"/>
                <a:sym typeface="Nanum Square"/>
              </a:rPr>
              <a:t>Health and wellbeing </a:t>
            </a:r>
          </a:p>
        </p:txBody>
      </p:sp>
      <p:sp>
        <p:nvSpPr>
          <p:cNvPr name="TextBox 5" id="5"/>
          <p:cNvSpPr txBox="true"/>
          <p:nvPr/>
        </p:nvSpPr>
        <p:spPr>
          <a:xfrm rot="0">
            <a:off x="4354056" y="4846963"/>
            <a:ext cx="6836685" cy="491133"/>
          </a:xfrm>
          <a:prstGeom prst="rect">
            <a:avLst/>
          </a:prstGeom>
        </p:spPr>
        <p:txBody>
          <a:bodyPr anchor="t" rtlCol="false" tIns="0" lIns="0" bIns="0" rIns="0">
            <a:spAutoFit/>
          </a:bodyPr>
          <a:lstStyle/>
          <a:p>
            <a:pPr algn="l" marL="488632" indent="-244316" lvl="1">
              <a:lnSpc>
                <a:spcPts val="3240"/>
              </a:lnSpc>
              <a:buFont typeface="Arial"/>
              <a:buChar char="•"/>
            </a:pPr>
            <a:r>
              <a:rPr lang="en-US" sz="2700" spc="-6">
                <a:solidFill>
                  <a:srgbClr val="404040"/>
                </a:solidFill>
                <a:latin typeface="Nanum Square"/>
                <a:ea typeface="Nanum Square"/>
                <a:cs typeface="Nanum Square"/>
                <a:sym typeface="Nanum Square"/>
              </a:rPr>
              <a:t>Getting adults back on bikes </a:t>
            </a:r>
          </a:p>
        </p:txBody>
      </p:sp>
      <p:sp>
        <p:nvSpPr>
          <p:cNvPr name="TextBox 6" id="6"/>
          <p:cNvSpPr txBox="true"/>
          <p:nvPr/>
        </p:nvSpPr>
        <p:spPr>
          <a:xfrm rot="0">
            <a:off x="4354056" y="6170437"/>
            <a:ext cx="6596054" cy="491133"/>
          </a:xfrm>
          <a:prstGeom prst="rect">
            <a:avLst/>
          </a:prstGeom>
        </p:spPr>
        <p:txBody>
          <a:bodyPr anchor="t" rtlCol="false" tIns="0" lIns="0" bIns="0" rIns="0">
            <a:spAutoFit/>
          </a:bodyPr>
          <a:lstStyle/>
          <a:p>
            <a:pPr algn="l" marL="488632" indent="-244316" lvl="1">
              <a:lnSpc>
                <a:spcPts val="3240"/>
              </a:lnSpc>
              <a:buFont typeface="Arial"/>
              <a:buChar char="•"/>
            </a:pPr>
            <a:r>
              <a:rPr lang="en-US" sz="2700" spc="-6">
                <a:solidFill>
                  <a:srgbClr val="404040"/>
                </a:solidFill>
                <a:latin typeface="Nanum Square"/>
                <a:ea typeface="Nanum Square"/>
                <a:cs typeface="Nanum Square"/>
                <a:sym typeface="Nanum Square"/>
              </a:rPr>
              <a:t>Sustainable, carbon-free travel </a:t>
            </a:r>
          </a:p>
        </p:txBody>
      </p:sp>
    </p:spTree>
  </p:cSld>
  <p:clrMapOvr>
    <a:masterClrMapping/>
  </p:clrMapOvr>
  <p:transition spd="fast">
    <p:fade/>
  </p:transition>
</p:sld>
</file>

<file path=ppt/slides/slide1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3239" cy="10287000"/>
          </a:xfrm>
          <a:custGeom>
            <a:avLst/>
            <a:gdLst/>
            <a:ahLst/>
            <a:cxnLst/>
            <a:rect r="r" b="b" t="t" l="l"/>
            <a:pathLst>
              <a:path h="10287000" w="18283239">
                <a:moveTo>
                  <a:pt x="0" y="0"/>
                </a:moveTo>
                <a:lnTo>
                  <a:pt x="18283239" y="0"/>
                </a:lnTo>
                <a:lnTo>
                  <a:pt x="18283239" y="10287000"/>
                </a:lnTo>
                <a:lnTo>
                  <a:pt x="0" y="10287000"/>
                </a:lnTo>
                <a:lnTo>
                  <a:pt x="0" y="0"/>
                </a:lnTo>
                <a:close/>
              </a:path>
            </a:pathLst>
          </a:custGeom>
          <a:blipFill>
            <a:blip r:embed="rId2"/>
            <a:stretch>
              <a:fillRect l="-530" t="-529" r="-530" b="-3109"/>
            </a:stretch>
          </a:blipFill>
        </p:spPr>
      </p:sp>
      <p:sp>
        <p:nvSpPr>
          <p:cNvPr name="TextBox 3" id="3"/>
          <p:cNvSpPr txBox="true"/>
          <p:nvPr/>
        </p:nvSpPr>
        <p:spPr>
          <a:xfrm rot="0">
            <a:off x="1348740" y="536259"/>
            <a:ext cx="14561820" cy="1589721"/>
          </a:xfrm>
          <a:prstGeom prst="rect">
            <a:avLst/>
          </a:prstGeom>
        </p:spPr>
        <p:txBody>
          <a:bodyPr anchor="t" rtlCol="false" tIns="0" lIns="0" bIns="0" rIns="0">
            <a:spAutoFit/>
          </a:bodyPr>
          <a:lstStyle/>
          <a:p>
            <a:pPr algn="ctr">
              <a:lnSpc>
                <a:spcPts val="7128"/>
              </a:lnSpc>
            </a:pPr>
            <a:r>
              <a:rPr lang="en-US" sz="6600">
                <a:solidFill>
                  <a:srgbClr val="404040"/>
                </a:solidFill>
                <a:latin typeface="Times New Roman"/>
                <a:ea typeface="Times New Roman"/>
                <a:cs typeface="Times New Roman"/>
                <a:sym typeface="Times New Roman"/>
              </a:rPr>
              <a:t>What we do</a:t>
            </a:r>
          </a:p>
        </p:txBody>
      </p:sp>
      <p:sp>
        <p:nvSpPr>
          <p:cNvPr name="TextBox 4" id="4"/>
          <p:cNvSpPr txBox="true"/>
          <p:nvPr/>
        </p:nvSpPr>
        <p:spPr>
          <a:xfrm rot="0">
            <a:off x="4032173" y="2474634"/>
            <a:ext cx="9261909" cy="491133"/>
          </a:xfrm>
          <a:prstGeom prst="rect">
            <a:avLst/>
          </a:prstGeom>
        </p:spPr>
        <p:txBody>
          <a:bodyPr anchor="t" rtlCol="false" tIns="0" lIns="0" bIns="0" rIns="0">
            <a:spAutoFit/>
          </a:bodyPr>
          <a:lstStyle/>
          <a:p>
            <a:pPr algn="l" marL="488632" indent="-244316" lvl="1">
              <a:lnSpc>
                <a:spcPts val="3240"/>
              </a:lnSpc>
              <a:buFont typeface="Arial"/>
              <a:buChar char="•"/>
            </a:pPr>
            <a:r>
              <a:rPr lang="en-US" sz="2700" spc="-6">
                <a:solidFill>
                  <a:srgbClr val="404040"/>
                </a:solidFill>
                <a:latin typeface="Nanum Square"/>
                <a:ea typeface="Nanum Square"/>
                <a:cs typeface="Nanum Square"/>
                <a:sym typeface="Nanum Square"/>
              </a:rPr>
              <a:t>Take in donated bikes to refurbish and sell on</a:t>
            </a:r>
          </a:p>
        </p:txBody>
      </p:sp>
      <p:sp>
        <p:nvSpPr>
          <p:cNvPr name="TextBox 5" id="5"/>
          <p:cNvSpPr txBox="true"/>
          <p:nvPr/>
        </p:nvSpPr>
        <p:spPr>
          <a:xfrm rot="0">
            <a:off x="4028933" y="3253206"/>
            <a:ext cx="8097519" cy="491133"/>
          </a:xfrm>
          <a:prstGeom prst="rect">
            <a:avLst/>
          </a:prstGeom>
        </p:spPr>
        <p:txBody>
          <a:bodyPr anchor="t" rtlCol="false" tIns="0" lIns="0" bIns="0" rIns="0">
            <a:spAutoFit/>
          </a:bodyPr>
          <a:lstStyle/>
          <a:p>
            <a:pPr algn="l" marL="488632" indent="-244316" lvl="1">
              <a:lnSpc>
                <a:spcPts val="3240"/>
              </a:lnSpc>
              <a:buFont typeface="Arial"/>
              <a:buChar char="•"/>
            </a:pPr>
            <a:r>
              <a:rPr lang="en-US" sz="2700" spc="-6">
                <a:solidFill>
                  <a:srgbClr val="404040"/>
                </a:solidFill>
                <a:latin typeface="Nanum Square"/>
                <a:ea typeface="Nanum Square"/>
                <a:cs typeface="Nanum Square"/>
                <a:sym typeface="Nanum Square"/>
              </a:rPr>
              <a:t>Children's bikes start from £10</a:t>
            </a:r>
          </a:p>
        </p:txBody>
      </p:sp>
      <p:sp>
        <p:nvSpPr>
          <p:cNvPr name="TextBox 6" id="6"/>
          <p:cNvSpPr txBox="true"/>
          <p:nvPr/>
        </p:nvSpPr>
        <p:spPr>
          <a:xfrm rot="0">
            <a:off x="4024152" y="4056690"/>
            <a:ext cx="8173719" cy="491133"/>
          </a:xfrm>
          <a:prstGeom prst="rect">
            <a:avLst/>
          </a:prstGeom>
        </p:spPr>
        <p:txBody>
          <a:bodyPr anchor="t" rtlCol="false" tIns="0" lIns="0" bIns="0" rIns="0">
            <a:spAutoFit/>
          </a:bodyPr>
          <a:lstStyle/>
          <a:p>
            <a:pPr algn="l" marL="488632" indent="-244316" lvl="1">
              <a:lnSpc>
                <a:spcPts val="3240"/>
              </a:lnSpc>
              <a:buFont typeface="Arial"/>
              <a:buChar char="•"/>
            </a:pPr>
            <a:r>
              <a:rPr lang="en-US" sz="2700" spc="-6">
                <a:solidFill>
                  <a:srgbClr val="404040"/>
                </a:solidFill>
                <a:latin typeface="Nanum Square"/>
                <a:ea typeface="Nanum Square"/>
                <a:cs typeface="Nanum Square"/>
                <a:sym typeface="Nanum Square"/>
              </a:rPr>
              <a:t>Adult's bike start from £50</a:t>
            </a:r>
          </a:p>
        </p:txBody>
      </p:sp>
      <p:sp>
        <p:nvSpPr>
          <p:cNvPr name="TextBox 7" id="7"/>
          <p:cNvSpPr txBox="true"/>
          <p:nvPr/>
        </p:nvSpPr>
        <p:spPr>
          <a:xfrm rot="0">
            <a:off x="4025097" y="4989937"/>
            <a:ext cx="7513320" cy="491133"/>
          </a:xfrm>
          <a:prstGeom prst="rect">
            <a:avLst/>
          </a:prstGeom>
        </p:spPr>
        <p:txBody>
          <a:bodyPr anchor="t" rtlCol="false" tIns="0" lIns="0" bIns="0" rIns="0">
            <a:spAutoFit/>
          </a:bodyPr>
          <a:lstStyle/>
          <a:p>
            <a:pPr algn="l" marL="488632" indent="-244316" lvl="1">
              <a:lnSpc>
                <a:spcPts val="3240"/>
              </a:lnSpc>
              <a:buFont typeface="Arial"/>
              <a:buChar char="•"/>
            </a:pPr>
            <a:r>
              <a:rPr lang="en-US" sz="2700" spc="-6">
                <a:solidFill>
                  <a:srgbClr val="404040"/>
                </a:solidFill>
                <a:latin typeface="Nanum Square"/>
                <a:ea typeface="Nanum Square"/>
                <a:cs typeface="Nanum Square"/>
                <a:sym typeface="Nanum Square"/>
              </a:rPr>
              <a:t>Fully equipped cycle service Centre</a:t>
            </a:r>
          </a:p>
        </p:txBody>
      </p:sp>
      <p:sp>
        <p:nvSpPr>
          <p:cNvPr name="TextBox 8" id="8"/>
          <p:cNvSpPr txBox="true"/>
          <p:nvPr/>
        </p:nvSpPr>
        <p:spPr>
          <a:xfrm rot="0">
            <a:off x="4025589" y="5882977"/>
            <a:ext cx="7589520" cy="491133"/>
          </a:xfrm>
          <a:prstGeom prst="rect">
            <a:avLst/>
          </a:prstGeom>
        </p:spPr>
        <p:txBody>
          <a:bodyPr anchor="t" rtlCol="false" tIns="0" lIns="0" bIns="0" rIns="0">
            <a:spAutoFit/>
          </a:bodyPr>
          <a:lstStyle/>
          <a:p>
            <a:pPr algn="l" marL="488632" indent="-244316" lvl="1">
              <a:lnSpc>
                <a:spcPts val="3240"/>
              </a:lnSpc>
              <a:buFont typeface="Arial"/>
              <a:buChar char="•"/>
            </a:pPr>
            <a:r>
              <a:rPr lang="en-US" sz="2700" spc="-6">
                <a:solidFill>
                  <a:srgbClr val="404040"/>
                </a:solidFill>
                <a:latin typeface="Nanum Square"/>
                <a:ea typeface="Nanum Square"/>
                <a:cs typeface="Nanum Square"/>
                <a:sym typeface="Nanum Square"/>
              </a:rPr>
              <a:t>Cycle maintenance classes</a:t>
            </a:r>
          </a:p>
        </p:txBody>
      </p:sp>
      <p:sp>
        <p:nvSpPr>
          <p:cNvPr name="TextBox 9" id="9"/>
          <p:cNvSpPr txBox="true"/>
          <p:nvPr/>
        </p:nvSpPr>
        <p:spPr>
          <a:xfrm rot="0">
            <a:off x="4021263" y="6790368"/>
            <a:ext cx="7081520" cy="906632"/>
          </a:xfrm>
          <a:prstGeom prst="rect">
            <a:avLst/>
          </a:prstGeom>
        </p:spPr>
        <p:txBody>
          <a:bodyPr anchor="t" rtlCol="false" tIns="0" lIns="0" bIns="0" rIns="0">
            <a:spAutoFit/>
          </a:bodyPr>
          <a:lstStyle/>
          <a:p>
            <a:pPr algn="l" marL="488632" indent="-244316" lvl="1">
              <a:lnSpc>
                <a:spcPts val="3240"/>
              </a:lnSpc>
              <a:buFont typeface="Arial"/>
              <a:buChar char="•"/>
            </a:pPr>
            <a:r>
              <a:rPr lang="en-US" sz="2700" spc="-6">
                <a:solidFill>
                  <a:srgbClr val="404040"/>
                </a:solidFill>
                <a:latin typeface="Nanum Square"/>
                <a:ea typeface="Nanum Square"/>
                <a:cs typeface="Nanum Square"/>
                <a:sym typeface="Nanum Square"/>
              </a:rPr>
              <a:t>Free weekly volunteer lead guided rides for adults</a:t>
            </a:r>
          </a:p>
        </p:txBody>
      </p:sp>
    </p:spTree>
  </p:cSld>
  <p:clrMapOvr>
    <a:masterClrMapping/>
  </p:clrMapOvr>
  <p:transition spd="fast">
    <p:fade/>
  </p:transition>
</p:sld>
</file>

<file path=ppt/slides/slide1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3239" cy="10287000"/>
          </a:xfrm>
          <a:custGeom>
            <a:avLst/>
            <a:gdLst/>
            <a:ahLst/>
            <a:cxnLst/>
            <a:rect r="r" b="b" t="t" l="l"/>
            <a:pathLst>
              <a:path h="10287000" w="18283239">
                <a:moveTo>
                  <a:pt x="0" y="0"/>
                </a:moveTo>
                <a:lnTo>
                  <a:pt x="18283239" y="0"/>
                </a:lnTo>
                <a:lnTo>
                  <a:pt x="18283239" y="10287000"/>
                </a:lnTo>
                <a:lnTo>
                  <a:pt x="0" y="10287000"/>
                </a:lnTo>
                <a:lnTo>
                  <a:pt x="0" y="0"/>
                </a:lnTo>
                <a:close/>
              </a:path>
            </a:pathLst>
          </a:custGeom>
          <a:blipFill>
            <a:blip r:embed="rId2"/>
            <a:stretch>
              <a:fillRect l="-530" t="-529" r="-530" b="-3109"/>
            </a:stretch>
          </a:blipFill>
        </p:spPr>
      </p:sp>
      <p:sp>
        <p:nvSpPr>
          <p:cNvPr name="TextBox 3" id="3"/>
          <p:cNvSpPr txBox="true"/>
          <p:nvPr/>
        </p:nvSpPr>
        <p:spPr>
          <a:xfrm rot="0">
            <a:off x="1348740" y="536259"/>
            <a:ext cx="14561820" cy="1589721"/>
          </a:xfrm>
          <a:prstGeom prst="rect">
            <a:avLst/>
          </a:prstGeom>
        </p:spPr>
        <p:txBody>
          <a:bodyPr anchor="t" rtlCol="false" tIns="0" lIns="0" bIns="0" rIns="0">
            <a:spAutoFit/>
          </a:bodyPr>
          <a:lstStyle/>
          <a:p>
            <a:pPr algn="ctr">
              <a:lnSpc>
                <a:spcPts val="7128"/>
              </a:lnSpc>
            </a:pPr>
            <a:r>
              <a:rPr lang="en-US" sz="6600">
                <a:solidFill>
                  <a:srgbClr val="404040"/>
                </a:solidFill>
                <a:latin typeface="Times New Roman"/>
                <a:ea typeface="Times New Roman"/>
                <a:cs typeface="Times New Roman"/>
                <a:sym typeface="Times New Roman"/>
              </a:rPr>
              <a:t>In the past year</a:t>
            </a:r>
          </a:p>
        </p:txBody>
      </p:sp>
      <p:sp>
        <p:nvSpPr>
          <p:cNvPr name="TextBox 4" id="4"/>
          <p:cNvSpPr txBox="true"/>
          <p:nvPr/>
        </p:nvSpPr>
        <p:spPr>
          <a:xfrm rot="0">
            <a:off x="2377440" y="2798445"/>
            <a:ext cx="13533120" cy="5210189"/>
          </a:xfrm>
          <a:prstGeom prst="rect">
            <a:avLst/>
          </a:prstGeom>
        </p:spPr>
        <p:txBody>
          <a:bodyPr anchor="t" rtlCol="false" tIns="0" lIns="0" bIns="0" rIns="0">
            <a:spAutoFit/>
          </a:bodyPr>
          <a:lstStyle/>
          <a:p>
            <a:pPr algn="l" marL="542925" indent="-271462" lvl="1">
              <a:lnSpc>
                <a:spcPts val="3240"/>
              </a:lnSpc>
              <a:buFont typeface="Arial"/>
              <a:buChar char="•"/>
            </a:pPr>
            <a:r>
              <a:rPr lang="en-US" sz="3000" spc="-6">
                <a:solidFill>
                  <a:srgbClr val="404040"/>
                </a:solidFill>
                <a:latin typeface="Nanum Square"/>
                <a:ea typeface="Nanum Square"/>
                <a:cs typeface="Nanum Square"/>
                <a:sym typeface="Nanum Square"/>
              </a:rPr>
              <a:t>We have given away 20% of our donations to charitable causes</a:t>
            </a:r>
          </a:p>
          <a:p>
            <a:pPr algn="l" marL="542925" indent="-271462" lvl="1">
              <a:lnSpc>
                <a:spcPts val="3240"/>
              </a:lnSpc>
            </a:pPr>
          </a:p>
          <a:p>
            <a:pPr algn="l" marL="542925" indent="-271462" lvl="1">
              <a:lnSpc>
                <a:spcPts val="3240"/>
              </a:lnSpc>
              <a:buFont typeface="Arial"/>
              <a:buChar char="•"/>
            </a:pPr>
            <a:r>
              <a:rPr lang="en-US" sz="3000" spc="-6">
                <a:solidFill>
                  <a:srgbClr val="404040"/>
                </a:solidFill>
                <a:latin typeface="Nanum Square"/>
                <a:ea typeface="Nanum Square"/>
                <a:cs typeface="Nanum Square"/>
                <a:sym typeface="Nanum Square"/>
              </a:rPr>
              <a:t>Donated 20 bikes to Scotswood Garden Project</a:t>
            </a:r>
          </a:p>
          <a:p>
            <a:pPr algn="l" marL="542925" indent="-271462" lvl="1">
              <a:lnSpc>
                <a:spcPts val="3240"/>
              </a:lnSpc>
            </a:pPr>
          </a:p>
          <a:p>
            <a:pPr algn="l" marL="542925" indent="-271462" lvl="1">
              <a:lnSpc>
                <a:spcPts val="3240"/>
              </a:lnSpc>
            </a:pPr>
          </a:p>
        </p:txBody>
      </p:sp>
      <p:sp>
        <p:nvSpPr>
          <p:cNvPr name="TextBox 5" id="5"/>
          <p:cNvSpPr txBox="true"/>
          <p:nvPr/>
        </p:nvSpPr>
        <p:spPr>
          <a:xfrm rot="0">
            <a:off x="2377438" y="5933530"/>
            <a:ext cx="9793016" cy="868532"/>
          </a:xfrm>
          <a:prstGeom prst="rect">
            <a:avLst/>
          </a:prstGeom>
        </p:spPr>
        <p:txBody>
          <a:bodyPr anchor="t" rtlCol="false" tIns="0" lIns="0" bIns="0" rIns="0">
            <a:spAutoFit/>
          </a:bodyPr>
          <a:lstStyle/>
          <a:p>
            <a:pPr algn="l" marL="542925" indent="-271462" lvl="1">
              <a:lnSpc>
                <a:spcPts val="3240"/>
              </a:lnSpc>
              <a:buFont typeface="Arial"/>
              <a:buChar char="•"/>
            </a:pPr>
            <a:r>
              <a:rPr lang="en-US" sz="3000" spc="-6">
                <a:solidFill>
                  <a:srgbClr val="404040"/>
                </a:solidFill>
                <a:latin typeface="Nanum Square"/>
                <a:ea typeface="Nanum Square"/>
                <a:cs typeface="Nanum Square"/>
                <a:sym typeface="Nanum Square"/>
              </a:rPr>
              <a:t>Provided over 100 children's and adult's bikes to Ukrainian refugees </a:t>
            </a:r>
          </a:p>
        </p:txBody>
      </p:sp>
    </p:spTree>
  </p:cSld>
  <p:clrMapOvr>
    <a:masterClrMapping/>
  </p:clrMapOvr>
  <p:transition spd="fast">
    <p:fade/>
  </p:transition>
</p:sld>
</file>

<file path=ppt/slides/slide1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3239" cy="10287000"/>
          </a:xfrm>
          <a:custGeom>
            <a:avLst/>
            <a:gdLst/>
            <a:ahLst/>
            <a:cxnLst/>
            <a:rect r="r" b="b" t="t" l="l"/>
            <a:pathLst>
              <a:path h="10287000" w="18283239">
                <a:moveTo>
                  <a:pt x="0" y="0"/>
                </a:moveTo>
                <a:lnTo>
                  <a:pt x="18283239" y="0"/>
                </a:lnTo>
                <a:lnTo>
                  <a:pt x="18283239" y="10287000"/>
                </a:lnTo>
                <a:lnTo>
                  <a:pt x="0" y="10287000"/>
                </a:lnTo>
                <a:lnTo>
                  <a:pt x="0" y="0"/>
                </a:lnTo>
                <a:close/>
              </a:path>
            </a:pathLst>
          </a:custGeom>
          <a:blipFill>
            <a:blip r:embed="rId2"/>
            <a:stretch>
              <a:fillRect l="-530" t="-529" r="-530" b="-3109"/>
            </a:stretch>
          </a:blipFill>
        </p:spPr>
      </p:sp>
      <p:sp>
        <p:nvSpPr>
          <p:cNvPr name="TextBox 3" id="3"/>
          <p:cNvSpPr txBox="true"/>
          <p:nvPr/>
        </p:nvSpPr>
        <p:spPr>
          <a:xfrm rot="0">
            <a:off x="1332175" y="971550"/>
            <a:ext cx="14561820" cy="1589721"/>
          </a:xfrm>
          <a:prstGeom prst="rect">
            <a:avLst/>
          </a:prstGeom>
        </p:spPr>
        <p:txBody>
          <a:bodyPr anchor="t" rtlCol="false" tIns="0" lIns="0" bIns="0" rIns="0">
            <a:spAutoFit/>
          </a:bodyPr>
          <a:lstStyle/>
          <a:p>
            <a:pPr algn="ctr">
              <a:lnSpc>
                <a:spcPts val="7128"/>
              </a:lnSpc>
            </a:pPr>
            <a:r>
              <a:rPr lang="en-US" sz="6600">
                <a:solidFill>
                  <a:srgbClr val="404040"/>
                </a:solidFill>
                <a:latin typeface="Times New Roman"/>
                <a:ea typeface="Times New Roman"/>
                <a:cs typeface="Times New Roman"/>
                <a:sym typeface="Times New Roman"/>
              </a:rPr>
              <a:t>WATBreak</a:t>
            </a:r>
          </a:p>
        </p:txBody>
      </p:sp>
      <p:sp>
        <p:nvSpPr>
          <p:cNvPr name="TextBox 4" id="4"/>
          <p:cNvSpPr txBox="true"/>
          <p:nvPr/>
        </p:nvSpPr>
        <p:spPr>
          <a:xfrm rot="0">
            <a:off x="2377440" y="2032677"/>
            <a:ext cx="8769904" cy="5119635"/>
          </a:xfrm>
          <a:prstGeom prst="rect">
            <a:avLst/>
          </a:prstGeom>
        </p:spPr>
        <p:txBody>
          <a:bodyPr anchor="t" rtlCol="false" tIns="0" lIns="0" bIns="0" rIns="0">
            <a:spAutoFit/>
          </a:bodyPr>
          <a:lstStyle/>
          <a:p>
            <a:pPr algn="l" marL="502206" indent="-251103" lvl="1">
              <a:lnSpc>
                <a:spcPts val="2397"/>
              </a:lnSpc>
              <a:buFont typeface="Arial"/>
              <a:buChar char="•"/>
            </a:pPr>
            <a:r>
              <a:rPr lang="en-US" sz="2775" spc="-6">
                <a:solidFill>
                  <a:srgbClr val="404040"/>
                </a:solidFill>
                <a:latin typeface="Nanum Square"/>
                <a:ea typeface="Nanum Square"/>
                <a:cs typeface="Nanum Square"/>
                <a:sym typeface="Nanum Square"/>
              </a:rPr>
              <a:t>A Three-bed, Six-berth static caravan </a:t>
            </a:r>
          </a:p>
          <a:p>
            <a:pPr algn="l" marL="502206" indent="-251103" lvl="1">
              <a:lnSpc>
                <a:spcPts val="2397"/>
              </a:lnSpc>
            </a:pPr>
          </a:p>
          <a:p>
            <a:pPr algn="l" marL="502206" indent="-251103" lvl="1">
              <a:lnSpc>
                <a:spcPts val="2397"/>
              </a:lnSpc>
              <a:buFont typeface="Arial"/>
              <a:buChar char="•"/>
            </a:pPr>
            <a:r>
              <a:rPr lang="en-US" sz="2775" spc="-6">
                <a:solidFill>
                  <a:srgbClr val="404040"/>
                </a:solidFill>
                <a:latin typeface="Nanum Square"/>
                <a:ea typeface="Nanum Square"/>
                <a:cs typeface="Nanum Square"/>
                <a:sym typeface="Nanum Square"/>
              </a:rPr>
              <a:t>Located in the stunning coastal town of Amble (30 miles north of Newcastle)</a:t>
            </a:r>
          </a:p>
          <a:p>
            <a:pPr algn="l" marL="502206" indent="-251103" lvl="1">
              <a:lnSpc>
                <a:spcPts val="2397"/>
              </a:lnSpc>
            </a:pPr>
          </a:p>
          <a:p>
            <a:pPr algn="l" marL="502206" indent="-251103" lvl="1">
              <a:lnSpc>
                <a:spcPts val="2397"/>
              </a:lnSpc>
              <a:buFont typeface="Arial"/>
              <a:buChar char="•"/>
            </a:pPr>
            <a:r>
              <a:rPr lang="en-US" sz="2775" spc="-6">
                <a:solidFill>
                  <a:srgbClr val="404040"/>
                </a:solidFill>
                <a:latin typeface="Nanum Square"/>
                <a:ea typeface="Nanum Square"/>
                <a:cs typeface="Nanum Square"/>
                <a:sym typeface="Nanum Square"/>
              </a:rPr>
              <a:t>Nominal fee per night </a:t>
            </a:r>
          </a:p>
          <a:p>
            <a:pPr algn="l" marL="502206" indent="-251103" lvl="1">
              <a:lnSpc>
                <a:spcPts val="2397"/>
              </a:lnSpc>
            </a:pPr>
          </a:p>
          <a:p>
            <a:pPr algn="l" marL="502206" indent="-251103" lvl="1">
              <a:lnSpc>
                <a:spcPts val="2397"/>
              </a:lnSpc>
              <a:buFont typeface="Arial"/>
              <a:buChar char="•"/>
            </a:pPr>
            <a:r>
              <a:rPr lang="en-US" sz="2775" spc="-6">
                <a:solidFill>
                  <a:srgbClr val="404040"/>
                </a:solidFill>
                <a:latin typeface="Nanum Square"/>
                <a:ea typeface="Nanum Square"/>
                <a:cs typeface="Nanum Square"/>
                <a:sym typeface="Nanum Square"/>
              </a:rPr>
              <a:t>Available to all individuals, groups and organisations associated with WATBus </a:t>
            </a:r>
          </a:p>
          <a:p>
            <a:pPr algn="l" marL="502206" indent="-251103" lvl="1">
              <a:lnSpc>
                <a:spcPts val="2397"/>
              </a:lnSpc>
            </a:pPr>
          </a:p>
          <a:p>
            <a:pPr algn="l" marL="502206" indent="-251103" lvl="1">
              <a:lnSpc>
                <a:spcPts val="2397"/>
              </a:lnSpc>
            </a:pPr>
          </a:p>
          <a:p>
            <a:pPr algn="l" marL="502206" indent="-251103" lvl="1">
              <a:lnSpc>
                <a:spcPts val="2397"/>
              </a:lnSpc>
            </a:pPr>
          </a:p>
          <a:p>
            <a:pPr algn="l" marL="502206" indent="-251103" lvl="1">
              <a:lnSpc>
                <a:spcPts val="2397"/>
              </a:lnSpc>
            </a:pPr>
          </a:p>
          <a:p>
            <a:pPr algn="l" marL="502206" indent="-251103" lvl="1">
              <a:lnSpc>
                <a:spcPts val="2397"/>
              </a:lnSpc>
            </a:pPr>
          </a:p>
          <a:p>
            <a:pPr algn="l" marL="502206" indent="-251103" lvl="1">
              <a:lnSpc>
                <a:spcPts val="2397"/>
              </a:lnSpc>
            </a:pPr>
          </a:p>
          <a:p>
            <a:pPr algn="l" marL="502206" indent="-251103" lvl="1">
              <a:lnSpc>
                <a:spcPts val="2397"/>
              </a:lnSpc>
            </a:pPr>
          </a:p>
        </p:txBody>
      </p:sp>
      <p:sp>
        <p:nvSpPr>
          <p:cNvPr name="Freeform 5" id="5" descr="A collage of a trailer home  Description automatically generated"/>
          <p:cNvSpPr/>
          <p:nvPr/>
        </p:nvSpPr>
        <p:spPr>
          <a:xfrm flipH="false" flipV="false" rot="0">
            <a:off x="11281905" y="1874862"/>
            <a:ext cx="6681532" cy="5348799"/>
          </a:xfrm>
          <a:custGeom>
            <a:avLst/>
            <a:gdLst/>
            <a:ahLst/>
            <a:cxnLst/>
            <a:rect r="r" b="b" t="t" l="l"/>
            <a:pathLst>
              <a:path h="5348799" w="6681532">
                <a:moveTo>
                  <a:pt x="0" y="0"/>
                </a:moveTo>
                <a:lnTo>
                  <a:pt x="6681533" y="0"/>
                </a:lnTo>
                <a:lnTo>
                  <a:pt x="6681533" y="5348799"/>
                </a:lnTo>
                <a:lnTo>
                  <a:pt x="0" y="5348799"/>
                </a:lnTo>
                <a:lnTo>
                  <a:pt x="0" y="0"/>
                </a:lnTo>
                <a:close/>
              </a:path>
            </a:pathLst>
          </a:custGeom>
          <a:blipFill>
            <a:blip r:embed="rId3"/>
            <a:stretch>
              <a:fillRect l="0" t="-130" r="-885" b="-35674"/>
            </a:stretch>
          </a:blipFill>
        </p:spPr>
      </p:sp>
    </p:spTree>
  </p:cSld>
  <p:clrMapOvr>
    <a:masterClrMapping/>
  </p:clrMapOvr>
  <p:transition spd="fast">
    <p:fade/>
  </p:transition>
</p:sld>
</file>

<file path=ppt/slides/slide1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3239" cy="10287000"/>
          </a:xfrm>
          <a:custGeom>
            <a:avLst/>
            <a:gdLst/>
            <a:ahLst/>
            <a:cxnLst/>
            <a:rect r="r" b="b" t="t" l="l"/>
            <a:pathLst>
              <a:path h="10287000" w="18283239">
                <a:moveTo>
                  <a:pt x="0" y="0"/>
                </a:moveTo>
                <a:lnTo>
                  <a:pt x="18283239" y="0"/>
                </a:lnTo>
                <a:lnTo>
                  <a:pt x="18283239" y="10287000"/>
                </a:lnTo>
                <a:lnTo>
                  <a:pt x="0" y="10287000"/>
                </a:lnTo>
                <a:lnTo>
                  <a:pt x="0" y="0"/>
                </a:lnTo>
                <a:close/>
              </a:path>
            </a:pathLst>
          </a:custGeom>
          <a:blipFill>
            <a:blip r:embed="rId2"/>
            <a:stretch>
              <a:fillRect l="-530" t="-529" r="-530" b="-3109"/>
            </a:stretch>
          </a:blipFill>
        </p:spPr>
      </p:sp>
      <p:sp>
        <p:nvSpPr>
          <p:cNvPr name="TextBox 3" id="3"/>
          <p:cNvSpPr txBox="true"/>
          <p:nvPr/>
        </p:nvSpPr>
        <p:spPr>
          <a:xfrm rot="0">
            <a:off x="1348740" y="536259"/>
            <a:ext cx="14561820" cy="1589721"/>
          </a:xfrm>
          <a:prstGeom prst="rect">
            <a:avLst/>
          </a:prstGeom>
        </p:spPr>
        <p:txBody>
          <a:bodyPr anchor="t" rtlCol="false" tIns="0" lIns="0" bIns="0" rIns="0">
            <a:spAutoFit/>
          </a:bodyPr>
          <a:lstStyle/>
          <a:p>
            <a:pPr algn="ctr">
              <a:lnSpc>
                <a:spcPts val="7128"/>
              </a:lnSpc>
            </a:pPr>
            <a:r>
              <a:rPr lang="en-US" sz="6600">
                <a:solidFill>
                  <a:srgbClr val="404040"/>
                </a:solidFill>
                <a:latin typeface="Times New Roman"/>
                <a:ea typeface="Times New Roman"/>
                <a:cs typeface="Times New Roman"/>
                <a:sym typeface="Times New Roman"/>
              </a:rPr>
              <a:t>Building relationships</a:t>
            </a:r>
          </a:p>
        </p:txBody>
      </p:sp>
      <p:sp>
        <p:nvSpPr>
          <p:cNvPr name="TextBox 4" id="4"/>
          <p:cNvSpPr txBox="true"/>
          <p:nvPr/>
        </p:nvSpPr>
        <p:spPr>
          <a:xfrm rot="0">
            <a:off x="2377440" y="2798445"/>
            <a:ext cx="13533120" cy="5111115"/>
          </a:xfrm>
          <a:prstGeom prst="rect">
            <a:avLst/>
          </a:prstGeom>
        </p:spPr>
        <p:txBody>
          <a:bodyPr anchor="t" rtlCol="false" tIns="0" lIns="0" bIns="0" rIns="0">
            <a:spAutoFit/>
          </a:bodyPr>
          <a:lstStyle/>
          <a:p>
            <a:pPr algn="l" marL="542925" indent="-271462" lvl="1">
              <a:lnSpc>
                <a:spcPts val="3240"/>
              </a:lnSpc>
              <a:buFont typeface="Arial"/>
              <a:buChar char="•"/>
            </a:pPr>
            <a:r>
              <a:rPr lang="en-US" sz="3000" spc="-6">
                <a:solidFill>
                  <a:srgbClr val="404040"/>
                </a:solidFill>
                <a:latin typeface="Nanum Square"/>
                <a:ea typeface="Nanum Square"/>
                <a:cs typeface="Nanum Square"/>
                <a:sym typeface="Nanum Square"/>
              </a:rPr>
              <a:t>Within the community</a:t>
            </a:r>
          </a:p>
          <a:p>
            <a:pPr algn="l" marL="542925" indent="-271462" lvl="1">
              <a:lnSpc>
                <a:spcPts val="3240"/>
              </a:lnSpc>
            </a:pPr>
          </a:p>
          <a:p>
            <a:pPr algn="l" marL="542925" indent="-271462" lvl="1">
              <a:lnSpc>
                <a:spcPts val="3240"/>
              </a:lnSpc>
              <a:buFont typeface="Arial"/>
              <a:buChar char="•"/>
            </a:pPr>
            <a:r>
              <a:rPr lang="en-US" sz="3000" spc="-6">
                <a:solidFill>
                  <a:srgbClr val="404040"/>
                </a:solidFill>
                <a:latin typeface="Nanum Square"/>
                <a:ea typeface="Nanum Square"/>
                <a:cs typeface="Nanum Square"/>
                <a:sym typeface="Nanum Square"/>
              </a:rPr>
              <a:t>Board of trustees</a:t>
            </a:r>
          </a:p>
          <a:p>
            <a:pPr algn="l" marL="542925" indent="-271462" lvl="1">
              <a:lnSpc>
                <a:spcPts val="3240"/>
              </a:lnSpc>
            </a:pPr>
          </a:p>
          <a:p>
            <a:pPr algn="l" marL="542925" indent="-271462" lvl="1">
              <a:lnSpc>
                <a:spcPts val="3240"/>
              </a:lnSpc>
              <a:buFont typeface="Arial"/>
              <a:buChar char="•"/>
            </a:pPr>
            <a:r>
              <a:rPr lang="en-US" sz="3000" spc="-6">
                <a:solidFill>
                  <a:srgbClr val="404040"/>
                </a:solidFill>
                <a:latin typeface="Nanum Square"/>
                <a:ea typeface="Nanum Square"/>
                <a:cs typeface="Nanum Square"/>
                <a:sym typeface="Nanum Square"/>
              </a:rPr>
              <a:t>Other local community transport charities</a:t>
            </a:r>
          </a:p>
          <a:p>
            <a:pPr algn="l" marL="542925" indent="-271462" lvl="1">
              <a:lnSpc>
                <a:spcPts val="3240"/>
              </a:lnSpc>
            </a:pPr>
          </a:p>
          <a:p>
            <a:pPr algn="l" marL="542925" indent="-271462" lvl="1">
              <a:lnSpc>
                <a:spcPts val="3240"/>
              </a:lnSpc>
              <a:buFont typeface="Arial"/>
              <a:buChar char="•"/>
            </a:pPr>
            <a:r>
              <a:rPr lang="en-US" sz="3000" spc="-6">
                <a:solidFill>
                  <a:srgbClr val="404040"/>
                </a:solidFill>
                <a:latin typeface="Nanum Square"/>
                <a:ea typeface="Nanum Square"/>
                <a:cs typeface="Nanum Square"/>
                <a:sym typeface="Nanum Square"/>
              </a:rPr>
              <a:t>Local authority </a:t>
            </a:r>
          </a:p>
          <a:p>
            <a:pPr algn="l" marL="542925" indent="-271462" lvl="1">
              <a:lnSpc>
                <a:spcPts val="3240"/>
              </a:lnSpc>
            </a:pPr>
          </a:p>
        </p:txBody>
      </p:sp>
    </p:spTree>
  </p:cSld>
  <p:clrMapOvr>
    <a:masterClrMapping/>
  </p:clrMapOvr>
  <p:transition spd="fast">
    <p:fade/>
  </p:transition>
</p:sld>
</file>

<file path=ppt/slides/slide1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3239" cy="10287000"/>
          </a:xfrm>
          <a:custGeom>
            <a:avLst/>
            <a:gdLst/>
            <a:ahLst/>
            <a:cxnLst/>
            <a:rect r="r" b="b" t="t" l="l"/>
            <a:pathLst>
              <a:path h="10287000" w="18283239">
                <a:moveTo>
                  <a:pt x="0" y="0"/>
                </a:moveTo>
                <a:lnTo>
                  <a:pt x="18283239" y="0"/>
                </a:lnTo>
                <a:lnTo>
                  <a:pt x="18283239" y="10287000"/>
                </a:lnTo>
                <a:lnTo>
                  <a:pt x="0" y="10287000"/>
                </a:lnTo>
                <a:lnTo>
                  <a:pt x="0" y="0"/>
                </a:lnTo>
                <a:close/>
              </a:path>
            </a:pathLst>
          </a:custGeom>
          <a:blipFill>
            <a:blip r:embed="rId2"/>
            <a:stretch>
              <a:fillRect l="-530" t="-529" r="-530" b="-3109"/>
            </a:stretch>
          </a:blipFill>
        </p:spPr>
      </p:sp>
      <p:sp>
        <p:nvSpPr>
          <p:cNvPr name="TextBox 3" id="3"/>
          <p:cNvSpPr txBox="true"/>
          <p:nvPr/>
        </p:nvSpPr>
        <p:spPr>
          <a:xfrm rot="0">
            <a:off x="1348740" y="536259"/>
            <a:ext cx="14561820" cy="1589721"/>
          </a:xfrm>
          <a:prstGeom prst="rect">
            <a:avLst/>
          </a:prstGeom>
        </p:spPr>
        <p:txBody>
          <a:bodyPr anchor="t" rtlCol="false" tIns="0" lIns="0" bIns="0" rIns="0">
            <a:spAutoFit/>
          </a:bodyPr>
          <a:lstStyle/>
          <a:p>
            <a:pPr algn="ctr">
              <a:lnSpc>
                <a:spcPts val="7128"/>
              </a:lnSpc>
            </a:pPr>
            <a:r>
              <a:rPr lang="en-US" sz="6600">
                <a:solidFill>
                  <a:srgbClr val="404040"/>
                </a:solidFill>
                <a:latin typeface="Times New Roman"/>
                <a:ea typeface="Times New Roman"/>
                <a:cs typeface="Times New Roman"/>
                <a:sym typeface="Times New Roman"/>
              </a:rPr>
              <a:t>Challenges</a:t>
            </a:r>
          </a:p>
        </p:txBody>
      </p:sp>
      <p:sp>
        <p:nvSpPr>
          <p:cNvPr name="TextBox 4" id="4"/>
          <p:cNvSpPr txBox="true"/>
          <p:nvPr/>
        </p:nvSpPr>
        <p:spPr>
          <a:xfrm rot="0">
            <a:off x="2377440" y="2224471"/>
            <a:ext cx="13533120" cy="4497557"/>
          </a:xfrm>
          <a:prstGeom prst="rect">
            <a:avLst/>
          </a:prstGeom>
        </p:spPr>
        <p:txBody>
          <a:bodyPr anchor="t" rtlCol="false" tIns="0" lIns="0" bIns="0" rIns="0">
            <a:spAutoFit/>
          </a:bodyPr>
          <a:lstStyle/>
          <a:p>
            <a:pPr algn="l" marL="542925" indent="-271462" lvl="1">
              <a:lnSpc>
                <a:spcPts val="3240"/>
              </a:lnSpc>
              <a:buFont typeface="Arial"/>
              <a:buChar char="•"/>
            </a:pPr>
            <a:r>
              <a:rPr lang="en-US" sz="3000" spc="-6">
                <a:solidFill>
                  <a:srgbClr val="404040"/>
                </a:solidFill>
                <a:latin typeface="Nanum Square"/>
                <a:ea typeface="Nanum Square"/>
                <a:cs typeface="Nanum Square"/>
                <a:sym typeface="Nanum Square"/>
              </a:rPr>
              <a:t>Keeping up with demand </a:t>
            </a:r>
          </a:p>
          <a:p>
            <a:pPr algn="l" marL="542925" indent="-271462" lvl="1">
              <a:lnSpc>
                <a:spcPts val="3240"/>
              </a:lnSpc>
              <a:buFont typeface="Arial"/>
              <a:buChar char="•"/>
            </a:pPr>
            <a:r>
              <a:rPr lang="en-US" sz="3000" spc="-6">
                <a:solidFill>
                  <a:srgbClr val="404040"/>
                </a:solidFill>
                <a:latin typeface="Nanum Square"/>
                <a:ea typeface="Nanum Square"/>
                <a:cs typeface="Nanum Square"/>
                <a:sym typeface="Nanum Square"/>
              </a:rPr>
              <a:t>Growth (capacity/space)</a:t>
            </a:r>
          </a:p>
          <a:p>
            <a:pPr algn="l" marL="542925" indent="-271462" lvl="1">
              <a:lnSpc>
                <a:spcPts val="3240"/>
              </a:lnSpc>
              <a:buFont typeface="Arial"/>
              <a:buChar char="•"/>
            </a:pPr>
            <a:r>
              <a:rPr lang="en-US" sz="3000" spc="-6">
                <a:solidFill>
                  <a:srgbClr val="404040"/>
                </a:solidFill>
                <a:latin typeface="Nanum Square"/>
                <a:ea typeface="Nanum Square"/>
                <a:cs typeface="Nanum Square"/>
                <a:sym typeface="Nanum Square"/>
              </a:rPr>
              <a:t>New Labour Budget </a:t>
            </a:r>
          </a:p>
          <a:p>
            <a:pPr algn="l" marL="542925" indent="-271462" lvl="1">
              <a:lnSpc>
                <a:spcPts val="3240"/>
              </a:lnSpc>
              <a:buFont typeface="Arial"/>
              <a:buChar char="•"/>
            </a:pPr>
            <a:r>
              <a:rPr lang="en-US" sz="3000" spc="-6">
                <a:solidFill>
                  <a:srgbClr val="404040"/>
                </a:solidFill>
                <a:latin typeface="Nanum Square"/>
                <a:ea typeface="Nanum Square"/>
                <a:cs typeface="Nanum Square"/>
                <a:sym typeface="Nanum Square"/>
              </a:rPr>
              <a:t>Volunteer and trustee recruitment </a:t>
            </a:r>
          </a:p>
          <a:p>
            <a:pPr algn="l" marL="542925" indent="-271462" lvl="1">
              <a:lnSpc>
                <a:spcPts val="3240"/>
              </a:lnSpc>
              <a:buFont typeface="Arial"/>
              <a:buChar char="•"/>
            </a:pPr>
            <a:r>
              <a:rPr lang="en-US" sz="3000" spc="-6">
                <a:solidFill>
                  <a:srgbClr val="404040"/>
                </a:solidFill>
                <a:latin typeface="Nanum Square"/>
                <a:ea typeface="Nanum Square"/>
                <a:cs typeface="Nanum Square"/>
                <a:sym typeface="Nanum Square"/>
              </a:rPr>
              <a:t>D1 drivers</a:t>
            </a:r>
          </a:p>
          <a:p>
            <a:pPr algn="l" marL="542925" indent="-271462" lvl="1">
              <a:lnSpc>
                <a:spcPts val="3240"/>
              </a:lnSpc>
              <a:buFont typeface="Arial"/>
              <a:buChar char="•"/>
            </a:pPr>
            <a:r>
              <a:rPr lang="en-US" sz="3000" spc="-6">
                <a:solidFill>
                  <a:srgbClr val="404040"/>
                </a:solidFill>
                <a:latin typeface="Nanum Square"/>
                <a:ea typeface="Nanum Square"/>
                <a:cs typeface="Nanum Square"/>
                <a:sym typeface="Nanum Square"/>
              </a:rPr>
              <a:t>Costs</a:t>
            </a:r>
          </a:p>
          <a:p>
            <a:pPr algn="l" marL="542925" indent="-271462" lvl="1">
              <a:lnSpc>
                <a:spcPts val="3240"/>
              </a:lnSpc>
            </a:pPr>
          </a:p>
          <a:p>
            <a:pPr algn="l" marL="542925" indent="-271462" lvl="1">
              <a:lnSpc>
                <a:spcPts val="3240"/>
              </a:lnSpc>
            </a:pPr>
          </a:p>
          <a:p>
            <a:pPr algn="l" marL="542925" indent="-271462" lvl="1">
              <a:lnSpc>
                <a:spcPts val="3240"/>
              </a:lnSpc>
            </a:pPr>
          </a:p>
          <a:p>
            <a:pPr algn="l" marL="542925" indent="-271462" lvl="1">
              <a:lnSpc>
                <a:spcPts val="3240"/>
              </a:lnSpc>
            </a:pPr>
          </a:p>
          <a:p>
            <a:pPr algn="l" marL="542925" indent="-271462" lvl="1">
              <a:lnSpc>
                <a:spcPts val="3240"/>
              </a:lnSpc>
            </a:pPr>
          </a:p>
          <a:p>
            <a:pPr algn="l" marL="542925" indent="-271462" lvl="1">
              <a:lnSpc>
                <a:spcPts val="3240"/>
              </a:lnSpc>
            </a:pPr>
          </a:p>
        </p:txBody>
      </p:sp>
    </p:spTree>
  </p:cSld>
  <p:clrMapOvr>
    <a:masterClrMapping/>
  </p:clrMapOvr>
  <p:transition spd="fast">
    <p:fade/>
  </p:transition>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8945878"/>
            <a:ext cx="2924223" cy="1341122"/>
          </a:xfrm>
          <a:custGeom>
            <a:avLst/>
            <a:gdLst/>
            <a:ahLst/>
            <a:cxnLst/>
            <a:rect r="r" b="b" t="t" l="l"/>
            <a:pathLst>
              <a:path h="1341122" w="2924223">
                <a:moveTo>
                  <a:pt x="0" y="0"/>
                </a:moveTo>
                <a:lnTo>
                  <a:pt x="2924223" y="0"/>
                </a:lnTo>
                <a:lnTo>
                  <a:pt x="2924223" y="1341122"/>
                </a:lnTo>
                <a:lnTo>
                  <a:pt x="0" y="1341122"/>
                </a:lnTo>
                <a:lnTo>
                  <a:pt x="0" y="0"/>
                </a:lnTo>
                <a:close/>
              </a:path>
            </a:pathLst>
          </a:custGeom>
          <a:blipFill>
            <a:blip r:embed="rId2"/>
            <a:stretch>
              <a:fillRect l="0" t="-29079" r="0" b="-25000"/>
            </a:stretch>
          </a:blipFill>
        </p:spPr>
      </p:sp>
      <p:sp>
        <p:nvSpPr>
          <p:cNvPr name="AutoShape 3" id="3"/>
          <p:cNvSpPr/>
          <p:nvPr/>
        </p:nvSpPr>
        <p:spPr>
          <a:xfrm rot="11497">
            <a:off x="-28623" y="1892434"/>
            <a:ext cx="17087946" cy="0"/>
          </a:xfrm>
          <a:prstGeom prst="line">
            <a:avLst/>
          </a:prstGeom>
          <a:ln cap="rnd" w="28575">
            <a:solidFill>
              <a:srgbClr val="009739"/>
            </a:solidFill>
            <a:prstDash val="solid"/>
            <a:headEnd type="none" len="sm" w="sm"/>
            <a:tailEnd type="none" len="sm" w="sm"/>
          </a:ln>
        </p:spPr>
      </p:sp>
      <p:grpSp>
        <p:nvGrpSpPr>
          <p:cNvPr name="Group 4" id="4"/>
          <p:cNvGrpSpPr/>
          <p:nvPr/>
        </p:nvGrpSpPr>
        <p:grpSpPr>
          <a:xfrm rot="0">
            <a:off x="6720706" y="3450447"/>
            <a:ext cx="10319518" cy="1099047"/>
            <a:chOff x="0" y="0"/>
            <a:chExt cx="13759358" cy="1465396"/>
          </a:xfrm>
        </p:grpSpPr>
        <p:sp>
          <p:nvSpPr>
            <p:cNvPr name="Freeform 5" id="5"/>
            <p:cNvSpPr/>
            <p:nvPr/>
          </p:nvSpPr>
          <p:spPr>
            <a:xfrm flipH="false" flipV="false" rot="0">
              <a:off x="12700" y="12700"/>
              <a:ext cx="13734033" cy="1440053"/>
            </a:xfrm>
            <a:custGeom>
              <a:avLst/>
              <a:gdLst/>
              <a:ahLst/>
              <a:cxnLst/>
              <a:rect r="r" b="b" t="t" l="l"/>
              <a:pathLst>
                <a:path h="1440053" w="13734033">
                  <a:moveTo>
                    <a:pt x="0" y="240030"/>
                  </a:moveTo>
                  <a:cubicBezTo>
                    <a:pt x="0" y="107442"/>
                    <a:pt x="109093" y="0"/>
                    <a:pt x="243840" y="0"/>
                  </a:cubicBezTo>
                  <a:lnTo>
                    <a:pt x="13490194" y="0"/>
                  </a:lnTo>
                  <a:cubicBezTo>
                    <a:pt x="13624813" y="0"/>
                    <a:pt x="13734033" y="107442"/>
                    <a:pt x="13734033" y="240030"/>
                  </a:cubicBezTo>
                  <a:lnTo>
                    <a:pt x="13734033" y="1200023"/>
                  </a:lnTo>
                  <a:cubicBezTo>
                    <a:pt x="13734033" y="1332611"/>
                    <a:pt x="13624940" y="1440053"/>
                    <a:pt x="13490194" y="1440053"/>
                  </a:cubicBezTo>
                  <a:lnTo>
                    <a:pt x="243840" y="1440053"/>
                  </a:lnTo>
                  <a:cubicBezTo>
                    <a:pt x="109220" y="1440053"/>
                    <a:pt x="0" y="1332611"/>
                    <a:pt x="0" y="1200023"/>
                  </a:cubicBezTo>
                  <a:close/>
                </a:path>
              </a:pathLst>
            </a:custGeom>
            <a:solidFill>
              <a:srgbClr val="00B050"/>
            </a:solidFill>
          </p:spPr>
        </p:sp>
        <p:sp>
          <p:nvSpPr>
            <p:cNvPr name="Freeform 6" id="6"/>
            <p:cNvSpPr/>
            <p:nvPr/>
          </p:nvSpPr>
          <p:spPr>
            <a:xfrm flipH="false" flipV="false" rot="0">
              <a:off x="0" y="0"/>
              <a:ext cx="13759433" cy="1465453"/>
            </a:xfrm>
            <a:custGeom>
              <a:avLst/>
              <a:gdLst/>
              <a:ahLst/>
              <a:cxnLst/>
              <a:rect r="r" b="b" t="t" l="l"/>
              <a:pathLst>
                <a:path h="1465453" w="13759433">
                  <a:moveTo>
                    <a:pt x="0" y="252730"/>
                  </a:moveTo>
                  <a:cubicBezTo>
                    <a:pt x="0" y="112903"/>
                    <a:pt x="115062" y="0"/>
                    <a:pt x="256540" y="0"/>
                  </a:cubicBezTo>
                  <a:lnTo>
                    <a:pt x="13502894" y="0"/>
                  </a:lnTo>
                  <a:lnTo>
                    <a:pt x="13502894" y="12700"/>
                  </a:lnTo>
                  <a:lnTo>
                    <a:pt x="13502894" y="0"/>
                  </a:lnTo>
                  <a:cubicBezTo>
                    <a:pt x="13644372" y="0"/>
                    <a:pt x="13759433" y="112903"/>
                    <a:pt x="13759433" y="252730"/>
                  </a:cubicBezTo>
                  <a:lnTo>
                    <a:pt x="13746733" y="252730"/>
                  </a:lnTo>
                  <a:lnTo>
                    <a:pt x="13759433" y="252730"/>
                  </a:lnTo>
                  <a:lnTo>
                    <a:pt x="13759433" y="1212723"/>
                  </a:lnTo>
                  <a:lnTo>
                    <a:pt x="13746733" y="1212723"/>
                  </a:lnTo>
                  <a:lnTo>
                    <a:pt x="13759433" y="1212723"/>
                  </a:lnTo>
                  <a:cubicBezTo>
                    <a:pt x="13759433" y="1352423"/>
                    <a:pt x="13644372" y="1465453"/>
                    <a:pt x="13502894" y="1465453"/>
                  </a:cubicBezTo>
                  <a:lnTo>
                    <a:pt x="13502894" y="1452753"/>
                  </a:lnTo>
                  <a:lnTo>
                    <a:pt x="13502894" y="1465453"/>
                  </a:lnTo>
                  <a:lnTo>
                    <a:pt x="256540" y="1465453"/>
                  </a:lnTo>
                  <a:lnTo>
                    <a:pt x="256540" y="1452753"/>
                  </a:lnTo>
                  <a:lnTo>
                    <a:pt x="256540" y="1465453"/>
                  </a:lnTo>
                  <a:cubicBezTo>
                    <a:pt x="115062" y="1465453"/>
                    <a:pt x="0" y="1352423"/>
                    <a:pt x="0" y="1212723"/>
                  </a:cubicBezTo>
                  <a:lnTo>
                    <a:pt x="0" y="252730"/>
                  </a:lnTo>
                  <a:lnTo>
                    <a:pt x="12700" y="252730"/>
                  </a:lnTo>
                  <a:lnTo>
                    <a:pt x="0" y="252730"/>
                  </a:lnTo>
                  <a:moveTo>
                    <a:pt x="25400" y="252730"/>
                  </a:moveTo>
                  <a:lnTo>
                    <a:pt x="25400" y="1212723"/>
                  </a:lnTo>
                  <a:lnTo>
                    <a:pt x="12700" y="1212723"/>
                  </a:lnTo>
                  <a:lnTo>
                    <a:pt x="25400" y="1212723"/>
                  </a:lnTo>
                  <a:cubicBezTo>
                    <a:pt x="25400" y="1338072"/>
                    <a:pt x="128651" y="1440053"/>
                    <a:pt x="256540" y="1440053"/>
                  </a:cubicBezTo>
                  <a:lnTo>
                    <a:pt x="13502894" y="1440053"/>
                  </a:lnTo>
                  <a:cubicBezTo>
                    <a:pt x="13630656" y="1440053"/>
                    <a:pt x="13734033" y="1338072"/>
                    <a:pt x="13734033" y="1212723"/>
                  </a:cubicBezTo>
                  <a:lnTo>
                    <a:pt x="13734033" y="252730"/>
                  </a:lnTo>
                  <a:cubicBezTo>
                    <a:pt x="13734033" y="127381"/>
                    <a:pt x="13630783" y="25400"/>
                    <a:pt x="13502894" y="25400"/>
                  </a:cubicBezTo>
                  <a:lnTo>
                    <a:pt x="256540" y="25400"/>
                  </a:lnTo>
                  <a:lnTo>
                    <a:pt x="256540" y="12700"/>
                  </a:lnTo>
                  <a:lnTo>
                    <a:pt x="256540" y="25400"/>
                  </a:lnTo>
                  <a:cubicBezTo>
                    <a:pt x="128651" y="25400"/>
                    <a:pt x="25400" y="127381"/>
                    <a:pt x="25400" y="252730"/>
                  </a:cubicBezTo>
                  <a:close/>
                </a:path>
              </a:pathLst>
            </a:custGeom>
            <a:solidFill>
              <a:srgbClr val="FFFFFF"/>
            </a:solidFill>
          </p:spPr>
        </p:sp>
      </p:grpSp>
      <p:sp>
        <p:nvSpPr>
          <p:cNvPr name="TextBox 7" id="7"/>
          <p:cNvSpPr txBox="true"/>
          <p:nvPr/>
        </p:nvSpPr>
        <p:spPr>
          <a:xfrm rot="0">
            <a:off x="6880107" y="3638423"/>
            <a:ext cx="10000718" cy="751671"/>
          </a:xfrm>
          <a:prstGeom prst="rect">
            <a:avLst/>
          </a:prstGeom>
        </p:spPr>
        <p:txBody>
          <a:bodyPr anchor="t" rtlCol="false" tIns="0" lIns="0" bIns="0" rIns="0">
            <a:spAutoFit/>
          </a:bodyPr>
          <a:lstStyle/>
          <a:p>
            <a:pPr algn="l">
              <a:lnSpc>
                <a:spcPts val="4536"/>
              </a:lnSpc>
            </a:pPr>
            <a:r>
              <a:rPr lang="en-US" sz="4200">
                <a:solidFill>
                  <a:srgbClr val="FFFFFF"/>
                </a:solidFill>
                <a:latin typeface="Arimo"/>
                <a:ea typeface="Arimo"/>
                <a:cs typeface="Arimo"/>
                <a:sym typeface="Arimo"/>
              </a:rPr>
              <a:t>Inform CT decision making</a:t>
            </a:r>
          </a:p>
        </p:txBody>
      </p:sp>
      <p:grpSp>
        <p:nvGrpSpPr>
          <p:cNvPr name="Group 8" id="8"/>
          <p:cNvGrpSpPr/>
          <p:nvPr/>
        </p:nvGrpSpPr>
        <p:grpSpPr>
          <a:xfrm rot="0">
            <a:off x="6720706" y="4806926"/>
            <a:ext cx="10319518" cy="1099047"/>
            <a:chOff x="0" y="0"/>
            <a:chExt cx="13759358" cy="1465396"/>
          </a:xfrm>
        </p:grpSpPr>
        <p:sp>
          <p:nvSpPr>
            <p:cNvPr name="Freeform 9" id="9"/>
            <p:cNvSpPr/>
            <p:nvPr/>
          </p:nvSpPr>
          <p:spPr>
            <a:xfrm flipH="false" flipV="false" rot="0">
              <a:off x="12700" y="12700"/>
              <a:ext cx="13734033" cy="1440053"/>
            </a:xfrm>
            <a:custGeom>
              <a:avLst/>
              <a:gdLst/>
              <a:ahLst/>
              <a:cxnLst/>
              <a:rect r="r" b="b" t="t" l="l"/>
              <a:pathLst>
                <a:path h="1440053" w="13734033">
                  <a:moveTo>
                    <a:pt x="0" y="240030"/>
                  </a:moveTo>
                  <a:cubicBezTo>
                    <a:pt x="0" y="107442"/>
                    <a:pt x="109093" y="0"/>
                    <a:pt x="243840" y="0"/>
                  </a:cubicBezTo>
                  <a:lnTo>
                    <a:pt x="13490194" y="0"/>
                  </a:lnTo>
                  <a:cubicBezTo>
                    <a:pt x="13624813" y="0"/>
                    <a:pt x="13734033" y="107442"/>
                    <a:pt x="13734033" y="240030"/>
                  </a:cubicBezTo>
                  <a:lnTo>
                    <a:pt x="13734033" y="1200023"/>
                  </a:lnTo>
                  <a:cubicBezTo>
                    <a:pt x="13734033" y="1332611"/>
                    <a:pt x="13624940" y="1440053"/>
                    <a:pt x="13490194" y="1440053"/>
                  </a:cubicBezTo>
                  <a:lnTo>
                    <a:pt x="243840" y="1440053"/>
                  </a:lnTo>
                  <a:cubicBezTo>
                    <a:pt x="109220" y="1440053"/>
                    <a:pt x="0" y="1332611"/>
                    <a:pt x="0" y="1200023"/>
                  </a:cubicBezTo>
                  <a:close/>
                </a:path>
              </a:pathLst>
            </a:custGeom>
            <a:solidFill>
              <a:srgbClr val="00B050"/>
            </a:solidFill>
          </p:spPr>
        </p:sp>
        <p:sp>
          <p:nvSpPr>
            <p:cNvPr name="Freeform 10" id="10"/>
            <p:cNvSpPr/>
            <p:nvPr/>
          </p:nvSpPr>
          <p:spPr>
            <a:xfrm flipH="false" flipV="false" rot="0">
              <a:off x="0" y="0"/>
              <a:ext cx="13759433" cy="1465453"/>
            </a:xfrm>
            <a:custGeom>
              <a:avLst/>
              <a:gdLst/>
              <a:ahLst/>
              <a:cxnLst/>
              <a:rect r="r" b="b" t="t" l="l"/>
              <a:pathLst>
                <a:path h="1465453" w="13759433">
                  <a:moveTo>
                    <a:pt x="0" y="252730"/>
                  </a:moveTo>
                  <a:cubicBezTo>
                    <a:pt x="0" y="112903"/>
                    <a:pt x="115062" y="0"/>
                    <a:pt x="256540" y="0"/>
                  </a:cubicBezTo>
                  <a:lnTo>
                    <a:pt x="13502894" y="0"/>
                  </a:lnTo>
                  <a:lnTo>
                    <a:pt x="13502894" y="12700"/>
                  </a:lnTo>
                  <a:lnTo>
                    <a:pt x="13502894" y="0"/>
                  </a:lnTo>
                  <a:cubicBezTo>
                    <a:pt x="13644372" y="0"/>
                    <a:pt x="13759433" y="112903"/>
                    <a:pt x="13759433" y="252730"/>
                  </a:cubicBezTo>
                  <a:lnTo>
                    <a:pt x="13746733" y="252730"/>
                  </a:lnTo>
                  <a:lnTo>
                    <a:pt x="13759433" y="252730"/>
                  </a:lnTo>
                  <a:lnTo>
                    <a:pt x="13759433" y="1212723"/>
                  </a:lnTo>
                  <a:lnTo>
                    <a:pt x="13746733" y="1212723"/>
                  </a:lnTo>
                  <a:lnTo>
                    <a:pt x="13759433" y="1212723"/>
                  </a:lnTo>
                  <a:cubicBezTo>
                    <a:pt x="13759433" y="1352423"/>
                    <a:pt x="13644372" y="1465453"/>
                    <a:pt x="13502894" y="1465453"/>
                  </a:cubicBezTo>
                  <a:lnTo>
                    <a:pt x="13502894" y="1452753"/>
                  </a:lnTo>
                  <a:lnTo>
                    <a:pt x="13502894" y="1465453"/>
                  </a:lnTo>
                  <a:lnTo>
                    <a:pt x="256540" y="1465453"/>
                  </a:lnTo>
                  <a:lnTo>
                    <a:pt x="256540" y="1452753"/>
                  </a:lnTo>
                  <a:lnTo>
                    <a:pt x="256540" y="1465453"/>
                  </a:lnTo>
                  <a:cubicBezTo>
                    <a:pt x="115062" y="1465453"/>
                    <a:pt x="0" y="1352423"/>
                    <a:pt x="0" y="1212723"/>
                  </a:cubicBezTo>
                  <a:lnTo>
                    <a:pt x="0" y="252730"/>
                  </a:lnTo>
                  <a:lnTo>
                    <a:pt x="12700" y="252730"/>
                  </a:lnTo>
                  <a:lnTo>
                    <a:pt x="0" y="252730"/>
                  </a:lnTo>
                  <a:moveTo>
                    <a:pt x="25400" y="252730"/>
                  </a:moveTo>
                  <a:lnTo>
                    <a:pt x="25400" y="1212723"/>
                  </a:lnTo>
                  <a:lnTo>
                    <a:pt x="12700" y="1212723"/>
                  </a:lnTo>
                  <a:lnTo>
                    <a:pt x="25400" y="1212723"/>
                  </a:lnTo>
                  <a:cubicBezTo>
                    <a:pt x="25400" y="1338072"/>
                    <a:pt x="128651" y="1440053"/>
                    <a:pt x="256540" y="1440053"/>
                  </a:cubicBezTo>
                  <a:lnTo>
                    <a:pt x="13502894" y="1440053"/>
                  </a:lnTo>
                  <a:cubicBezTo>
                    <a:pt x="13630656" y="1440053"/>
                    <a:pt x="13734033" y="1338072"/>
                    <a:pt x="13734033" y="1212723"/>
                  </a:cubicBezTo>
                  <a:lnTo>
                    <a:pt x="13734033" y="252730"/>
                  </a:lnTo>
                  <a:cubicBezTo>
                    <a:pt x="13734033" y="127381"/>
                    <a:pt x="13630783" y="25400"/>
                    <a:pt x="13502894" y="25400"/>
                  </a:cubicBezTo>
                  <a:lnTo>
                    <a:pt x="256540" y="25400"/>
                  </a:lnTo>
                  <a:lnTo>
                    <a:pt x="256540" y="12700"/>
                  </a:lnTo>
                  <a:lnTo>
                    <a:pt x="256540" y="25400"/>
                  </a:lnTo>
                  <a:cubicBezTo>
                    <a:pt x="128651" y="25400"/>
                    <a:pt x="25400" y="127381"/>
                    <a:pt x="25400" y="252730"/>
                  </a:cubicBezTo>
                  <a:close/>
                </a:path>
              </a:pathLst>
            </a:custGeom>
            <a:solidFill>
              <a:srgbClr val="FFFFFF"/>
            </a:solidFill>
          </p:spPr>
        </p:sp>
      </p:grpSp>
      <p:sp>
        <p:nvSpPr>
          <p:cNvPr name="TextBox 11" id="11"/>
          <p:cNvSpPr txBox="true"/>
          <p:nvPr/>
        </p:nvSpPr>
        <p:spPr>
          <a:xfrm rot="0">
            <a:off x="6880107" y="4994901"/>
            <a:ext cx="10000718" cy="751671"/>
          </a:xfrm>
          <a:prstGeom prst="rect">
            <a:avLst/>
          </a:prstGeom>
        </p:spPr>
        <p:txBody>
          <a:bodyPr anchor="t" rtlCol="false" tIns="0" lIns="0" bIns="0" rIns="0">
            <a:spAutoFit/>
          </a:bodyPr>
          <a:lstStyle/>
          <a:p>
            <a:pPr algn="l">
              <a:lnSpc>
                <a:spcPts val="4536"/>
              </a:lnSpc>
            </a:pPr>
            <a:r>
              <a:rPr lang="en-US" sz="4200">
                <a:solidFill>
                  <a:srgbClr val="FFFFFF"/>
                </a:solidFill>
                <a:latin typeface="Arimo"/>
                <a:ea typeface="Arimo"/>
                <a:cs typeface="Arimo"/>
                <a:sym typeface="Arimo"/>
              </a:rPr>
              <a:t>Motivate CT volunteers and employees </a:t>
            </a:r>
          </a:p>
        </p:txBody>
      </p:sp>
      <p:grpSp>
        <p:nvGrpSpPr>
          <p:cNvPr name="Group 12" id="12"/>
          <p:cNvGrpSpPr/>
          <p:nvPr/>
        </p:nvGrpSpPr>
        <p:grpSpPr>
          <a:xfrm rot="0">
            <a:off x="6720706" y="6163402"/>
            <a:ext cx="10319518" cy="1099047"/>
            <a:chOff x="0" y="0"/>
            <a:chExt cx="13759358" cy="1465396"/>
          </a:xfrm>
        </p:grpSpPr>
        <p:sp>
          <p:nvSpPr>
            <p:cNvPr name="Freeform 13" id="13"/>
            <p:cNvSpPr/>
            <p:nvPr/>
          </p:nvSpPr>
          <p:spPr>
            <a:xfrm flipH="false" flipV="false" rot="0">
              <a:off x="12700" y="12700"/>
              <a:ext cx="13734033" cy="1440053"/>
            </a:xfrm>
            <a:custGeom>
              <a:avLst/>
              <a:gdLst/>
              <a:ahLst/>
              <a:cxnLst/>
              <a:rect r="r" b="b" t="t" l="l"/>
              <a:pathLst>
                <a:path h="1440053" w="13734033">
                  <a:moveTo>
                    <a:pt x="0" y="240030"/>
                  </a:moveTo>
                  <a:cubicBezTo>
                    <a:pt x="0" y="107442"/>
                    <a:pt x="109093" y="0"/>
                    <a:pt x="243840" y="0"/>
                  </a:cubicBezTo>
                  <a:lnTo>
                    <a:pt x="13490194" y="0"/>
                  </a:lnTo>
                  <a:cubicBezTo>
                    <a:pt x="13624813" y="0"/>
                    <a:pt x="13734033" y="107442"/>
                    <a:pt x="13734033" y="240030"/>
                  </a:cubicBezTo>
                  <a:lnTo>
                    <a:pt x="13734033" y="1200023"/>
                  </a:lnTo>
                  <a:cubicBezTo>
                    <a:pt x="13734033" y="1332611"/>
                    <a:pt x="13624940" y="1440053"/>
                    <a:pt x="13490194" y="1440053"/>
                  </a:cubicBezTo>
                  <a:lnTo>
                    <a:pt x="243840" y="1440053"/>
                  </a:lnTo>
                  <a:cubicBezTo>
                    <a:pt x="109220" y="1440053"/>
                    <a:pt x="0" y="1332611"/>
                    <a:pt x="0" y="1200023"/>
                  </a:cubicBezTo>
                  <a:close/>
                </a:path>
              </a:pathLst>
            </a:custGeom>
            <a:solidFill>
              <a:srgbClr val="00B050"/>
            </a:solidFill>
          </p:spPr>
        </p:sp>
        <p:sp>
          <p:nvSpPr>
            <p:cNvPr name="Freeform 14" id="14"/>
            <p:cNvSpPr/>
            <p:nvPr/>
          </p:nvSpPr>
          <p:spPr>
            <a:xfrm flipH="false" flipV="false" rot="0">
              <a:off x="0" y="0"/>
              <a:ext cx="13759433" cy="1465453"/>
            </a:xfrm>
            <a:custGeom>
              <a:avLst/>
              <a:gdLst/>
              <a:ahLst/>
              <a:cxnLst/>
              <a:rect r="r" b="b" t="t" l="l"/>
              <a:pathLst>
                <a:path h="1465453" w="13759433">
                  <a:moveTo>
                    <a:pt x="0" y="252730"/>
                  </a:moveTo>
                  <a:cubicBezTo>
                    <a:pt x="0" y="112903"/>
                    <a:pt x="115062" y="0"/>
                    <a:pt x="256540" y="0"/>
                  </a:cubicBezTo>
                  <a:lnTo>
                    <a:pt x="13502894" y="0"/>
                  </a:lnTo>
                  <a:lnTo>
                    <a:pt x="13502894" y="12700"/>
                  </a:lnTo>
                  <a:lnTo>
                    <a:pt x="13502894" y="0"/>
                  </a:lnTo>
                  <a:cubicBezTo>
                    <a:pt x="13644372" y="0"/>
                    <a:pt x="13759433" y="112903"/>
                    <a:pt x="13759433" y="252730"/>
                  </a:cubicBezTo>
                  <a:lnTo>
                    <a:pt x="13746733" y="252730"/>
                  </a:lnTo>
                  <a:lnTo>
                    <a:pt x="13759433" y="252730"/>
                  </a:lnTo>
                  <a:lnTo>
                    <a:pt x="13759433" y="1212723"/>
                  </a:lnTo>
                  <a:lnTo>
                    <a:pt x="13746733" y="1212723"/>
                  </a:lnTo>
                  <a:lnTo>
                    <a:pt x="13759433" y="1212723"/>
                  </a:lnTo>
                  <a:cubicBezTo>
                    <a:pt x="13759433" y="1352423"/>
                    <a:pt x="13644372" y="1465453"/>
                    <a:pt x="13502894" y="1465453"/>
                  </a:cubicBezTo>
                  <a:lnTo>
                    <a:pt x="13502894" y="1452753"/>
                  </a:lnTo>
                  <a:lnTo>
                    <a:pt x="13502894" y="1465453"/>
                  </a:lnTo>
                  <a:lnTo>
                    <a:pt x="256540" y="1465453"/>
                  </a:lnTo>
                  <a:lnTo>
                    <a:pt x="256540" y="1452753"/>
                  </a:lnTo>
                  <a:lnTo>
                    <a:pt x="256540" y="1465453"/>
                  </a:lnTo>
                  <a:cubicBezTo>
                    <a:pt x="115062" y="1465453"/>
                    <a:pt x="0" y="1352423"/>
                    <a:pt x="0" y="1212723"/>
                  </a:cubicBezTo>
                  <a:lnTo>
                    <a:pt x="0" y="252730"/>
                  </a:lnTo>
                  <a:lnTo>
                    <a:pt x="12700" y="252730"/>
                  </a:lnTo>
                  <a:lnTo>
                    <a:pt x="0" y="252730"/>
                  </a:lnTo>
                  <a:moveTo>
                    <a:pt x="25400" y="252730"/>
                  </a:moveTo>
                  <a:lnTo>
                    <a:pt x="25400" y="1212723"/>
                  </a:lnTo>
                  <a:lnTo>
                    <a:pt x="12700" y="1212723"/>
                  </a:lnTo>
                  <a:lnTo>
                    <a:pt x="25400" y="1212723"/>
                  </a:lnTo>
                  <a:cubicBezTo>
                    <a:pt x="25400" y="1338072"/>
                    <a:pt x="128651" y="1440053"/>
                    <a:pt x="256540" y="1440053"/>
                  </a:cubicBezTo>
                  <a:lnTo>
                    <a:pt x="13502894" y="1440053"/>
                  </a:lnTo>
                  <a:cubicBezTo>
                    <a:pt x="13630656" y="1440053"/>
                    <a:pt x="13734033" y="1338072"/>
                    <a:pt x="13734033" y="1212723"/>
                  </a:cubicBezTo>
                  <a:lnTo>
                    <a:pt x="13734033" y="252730"/>
                  </a:lnTo>
                  <a:cubicBezTo>
                    <a:pt x="13734033" y="127381"/>
                    <a:pt x="13630783" y="25400"/>
                    <a:pt x="13502894" y="25400"/>
                  </a:cubicBezTo>
                  <a:lnTo>
                    <a:pt x="256540" y="25400"/>
                  </a:lnTo>
                  <a:lnTo>
                    <a:pt x="256540" y="12700"/>
                  </a:lnTo>
                  <a:lnTo>
                    <a:pt x="256540" y="25400"/>
                  </a:lnTo>
                  <a:cubicBezTo>
                    <a:pt x="128651" y="25400"/>
                    <a:pt x="25400" y="127381"/>
                    <a:pt x="25400" y="252730"/>
                  </a:cubicBezTo>
                  <a:close/>
                </a:path>
              </a:pathLst>
            </a:custGeom>
            <a:solidFill>
              <a:srgbClr val="FFFFFF"/>
            </a:solidFill>
          </p:spPr>
        </p:sp>
      </p:grpSp>
      <p:sp>
        <p:nvSpPr>
          <p:cNvPr name="TextBox 15" id="15"/>
          <p:cNvSpPr txBox="true"/>
          <p:nvPr/>
        </p:nvSpPr>
        <p:spPr>
          <a:xfrm rot="0">
            <a:off x="6880107" y="6351378"/>
            <a:ext cx="10000718" cy="751671"/>
          </a:xfrm>
          <a:prstGeom prst="rect">
            <a:avLst/>
          </a:prstGeom>
        </p:spPr>
        <p:txBody>
          <a:bodyPr anchor="t" rtlCol="false" tIns="0" lIns="0" bIns="0" rIns="0">
            <a:spAutoFit/>
          </a:bodyPr>
          <a:lstStyle/>
          <a:p>
            <a:pPr algn="l">
              <a:lnSpc>
                <a:spcPts val="4536"/>
              </a:lnSpc>
            </a:pPr>
            <a:r>
              <a:rPr lang="en-US" sz="4200">
                <a:solidFill>
                  <a:srgbClr val="FFFFFF"/>
                </a:solidFill>
                <a:latin typeface="Arimo"/>
                <a:ea typeface="Arimo"/>
                <a:cs typeface="Arimo"/>
                <a:sym typeface="Arimo"/>
              </a:rPr>
              <a:t>Demonstrate impact of CT services</a:t>
            </a:r>
          </a:p>
        </p:txBody>
      </p:sp>
      <p:grpSp>
        <p:nvGrpSpPr>
          <p:cNvPr name="Group 16" id="16"/>
          <p:cNvGrpSpPr/>
          <p:nvPr/>
        </p:nvGrpSpPr>
        <p:grpSpPr>
          <a:xfrm rot="0">
            <a:off x="6720706" y="7519880"/>
            <a:ext cx="10319518" cy="1369046"/>
            <a:chOff x="0" y="0"/>
            <a:chExt cx="13759358" cy="1825394"/>
          </a:xfrm>
        </p:grpSpPr>
        <p:sp>
          <p:nvSpPr>
            <p:cNvPr name="Freeform 17" id="17"/>
            <p:cNvSpPr/>
            <p:nvPr/>
          </p:nvSpPr>
          <p:spPr>
            <a:xfrm flipH="false" flipV="false" rot="0">
              <a:off x="12700" y="12700"/>
              <a:ext cx="13733907" cy="1799971"/>
            </a:xfrm>
            <a:custGeom>
              <a:avLst/>
              <a:gdLst/>
              <a:ahLst/>
              <a:cxnLst/>
              <a:rect r="r" b="b" t="t" l="l"/>
              <a:pathLst>
                <a:path h="1799971" w="13733907">
                  <a:moveTo>
                    <a:pt x="0" y="299974"/>
                  </a:moveTo>
                  <a:cubicBezTo>
                    <a:pt x="0" y="134366"/>
                    <a:pt x="136017" y="0"/>
                    <a:pt x="303657" y="0"/>
                  </a:cubicBezTo>
                  <a:lnTo>
                    <a:pt x="13430250" y="0"/>
                  </a:lnTo>
                  <a:cubicBezTo>
                    <a:pt x="13598017" y="0"/>
                    <a:pt x="13733907" y="134366"/>
                    <a:pt x="13733907" y="299974"/>
                  </a:cubicBezTo>
                  <a:lnTo>
                    <a:pt x="13733907" y="1499997"/>
                  </a:lnTo>
                  <a:cubicBezTo>
                    <a:pt x="13733907" y="1665732"/>
                    <a:pt x="13597889" y="1799971"/>
                    <a:pt x="13430250" y="1799971"/>
                  </a:cubicBezTo>
                  <a:lnTo>
                    <a:pt x="303657" y="1799971"/>
                  </a:lnTo>
                  <a:cubicBezTo>
                    <a:pt x="136017" y="1799971"/>
                    <a:pt x="0" y="1665732"/>
                    <a:pt x="0" y="1499997"/>
                  </a:cubicBezTo>
                  <a:close/>
                </a:path>
              </a:pathLst>
            </a:custGeom>
            <a:solidFill>
              <a:srgbClr val="00B050"/>
            </a:solidFill>
          </p:spPr>
        </p:sp>
        <p:sp>
          <p:nvSpPr>
            <p:cNvPr name="Freeform 18" id="18"/>
            <p:cNvSpPr/>
            <p:nvPr/>
          </p:nvSpPr>
          <p:spPr>
            <a:xfrm flipH="false" flipV="false" rot="0">
              <a:off x="0" y="0"/>
              <a:ext cx="13759307" cy="1825371"/>
            </a:xfrm>
            <a:custGeom>
              <a:avLst/>
              <a:gdLst/>
              <a:ahLst/>
              <a:cxnLst/>
              <a:rect r="r" b="b" t="t" l="l"/>
              <a:pathLst>
                <a:path h="1825371" w="13759307">
                  <a:moveTo>
                    <a:pt x="0" y="312674"/>
                  </a:moveTo>
                  <a:cubicBezTo>
                    <a:pt x="0" y="139827"/>
                    <a:pt x="141732" y="0"/>
                    <a:pt x="316357" y="0"/>
                  </a:cubicBezTo>
                  <a:lnTo>
                    <a:pt x="13442950" y="0"/>
                  </a:lnTo>
                  <a:lnTo>
                    <a:pt x="13442950" y="12700"/>
                  </a:lnTo>
                  <a:lnTo>
                    <a:pt x="13442950" y="0"/>
                  </a:lnTo>
                  <a:cubicBezTo>
                    <a:pt x="13617575" y="0"/>
                    <a:pt x="13759307" y="139827"/>
                    <a:pt x="13759307" y="312674"/>
                  </a:cubicBezTo>
                  <a:lnTo>
                    <a:pt x="13746607" y="312674"/>
                  </a:lnTo>
                  <a:lnTo>
                    <a:pt x="13759307" y="312674"/>
                  </a:lnTo>
                  <a:lnTo>
                    <a:pt x="13759307" y="1512697"/>
                  </a:lnTo>
                  <a:lnTo>
                    <a:pt x="13746607" y="1512697"/>
                  </a:lnTo>
                  <a:lnTo>
                    <a:pt x="13759307" y="1512697"/>
                  </a:lnTo>
                  <a:cubicBezTo>
                    <a:pt x="13759307" y="1685544"/>
                    <a:pt x="13617575" y="1825371"/>
                    <a:pt x="13442950" y="1825371"/>
                  </a:cubicBezTo>
                  <a:lnTo>
                    <a:pt x="13442950" y="1812671"/>
                  </a:lnTo>
                  <a:lnTo>
                    <a:pt x="13442950" y="1825371"/>
                  </a:lnTo>
                  <a:lnTo>
                    <a:pt x="316357" y="1825371"/>
                  </a:lnTo>
                  <a:lnTo>
                    <a:pt x="316357" y="1812671"/>
                  </a:lnTo>
                  <a:lnTo>
                    <a:pt x="316357" y="1825371"/>
                  </a:lnTo>
                  <a:cubicBezTo>
                    <a:pt x="141732" y="1825371"/>
                    <a:pt x="0" y="1685544"/>
                    <a:pt x="0" y="1512697"/>
                  </a:cubicBezTo>
                  <a:lnTo>
                    <a:pt x="0" y="312674"/>
                  </a:lnTo>
                  <a:lnTo>
                    <a:pt x="12700" y="312674"/>
                  </a:lnTo>
                  <a:lnTo>
                    <a:pt x="0" y="312674"/>
                  </a:lnTo>
                  <a:moveTo>
                    <a:pt x="25400" y="312674"/>
                  </a:moveTo>
                  <a:lnTo>
                    <a:pt x="25400" y="1512697"/>
                  </a:lnTo>
                  <a:lnTo>
                    <a:pt x="12700" y="1512697"/>
                  </a:lnTo>
                  <a:lnTo>
                    <a:pt x="25400" y="1512697"/>
                  </a:lnTo>
                  <a:cubicBezTo>
                    <a:pt x="25400" y="1671193"/>
                    <a:pt x="155575" y="1799971"/>
                    <a:pt x="316357" y="1799971"/>
                  </a:cubicBezTo>
                  <a:lnTo>
                    <a:pt x="13442950" y="1799971"/>
                  </a:lnTo>
                  <a:cubicBezTo>
                    <a:pt x="13603860" y="1799971"/>
                    <a:pt x="13733907" y="1671193"/>
                    <a:pt x="13733907" y="1512697"/>
                  </a:cubicBezTo>
                  <a:lnTo>
                    <a:pt x="13733907" y="312674"/>
                  </a:lnTo>
                  <a:cubicBezTo>
                    <a:pt x="13733907" y="154178"/>
                    <a:pt x="13603732" y="25400"/>
                    <a:pt x="13442950" y="25400"/>
                  </a:cubicBezTo>
                  <a:lnTo>
                    <a:pt x="316357" y="25400"/>
                  </a:lnTo>
                  <a:lnTo>
                    <a:pt x="316357" y="12700"/>
                  </a:lnTo>
                  <a:lnTo>
                    <a:pt x="316357" y="25400"/>
                  </a:lnTo>
                  <a:cubicBezTo>
                    <a:pt x="155575" y="25400"/>
                    <a:pt x="25400" y="154178"/>
                    <a:pt x="25400" y="312674"/>
                  </a:cubicBezTo>
                  <a:close/>
                </a:path>
              </a:pathLst>
            </a:custGeom>
            <a:solidFill>
              <a:srgbClr val="FFFFFF"/>
            </a:solidFill>
          </p:spPr>
        </p:sp>
      </p:grpSp>
      <p:sp>
        <p:nvSpPr>
          <p:cNvPr name="TextBox 19" id="19"/>
          <p:cNvSpPr txBox="true"/>
          <p:nvPr/>
        </p:nvSpPr>
        <p:spPr>
          <a:xfrm rot="0">
            <a:off x="6893288" y="7721035"/>
            <a:ext cx="9974356" cy="995308"/>
          </a:xfrm>
          <a:prstGeom prst="rect">
            <a:avLst/>
          </a:prstGeom>
        </p:spPr>
        <p:txBody>
          <a:bodyPr anchor="t" rtlCol="false" tIns="0" lIns="0" bIns="0" rIns="0">
            <a:spAutoFit/>
          </a:bodyPr>
          <a:lstStyle/>
          <a:p>
            <a:pPr algn="l">
              <a:lnSpc>
                <a:spcPts val="4536"/>
              </a:lnSpc>
            </a:pPr>
            <a:r>
              <a:rPr lang="en-US" sz="4200">
                <a:solidFill>
                  <a:srgbClr val="FFFFFF"/>
                </a:solidFill>
                <a:latin typeface="Arimo"/>
                <a:ea typeface="Arimo"/>
                <a:cs typeface="Arimo"/>
                <a:sym typeface="Arimo"/>
              </a:rPr>
              <a:t>Communicate the need and case for CT to funders and government</a:t>
            </a:r>
          </a:p>
        </p:txBody>
      </p:sp>
      <p:sp>
        <p:nvSpPr>
          <p:cNvPr name="TextBox 20" id="20"/>
          <p:cNvSpPr txBox="true"/>
          <p:nvPr/>
        </p:nvSpPr>
        <p:spPr>
          <a:xfrm rot="0">
            <a:off x="1348740" y="1002607"/>
            <a:ext cx="15590520" cy="770199"/>
          </a:xfrm>
          <a:prstGeom prst="rect">
            <a:avLst/>
          </a:prstGeom>
        </p:spPr>
        <p:txBody>
          <a:bodyPr anchor="t" rtlCol="false" tIns="0" lIns="0" bIns="0" rIns="0">
            <a:spAutoFit/>
          </a:bodyPr>
          <a:lstStyle/>
          <a:p>
            <a:pPr algn="l">
              <a:lnSpc>
                <a:spcPts val="6480"/>
              </a:lnSpc>
            </a:pPr>
            <a:r>
              <a:rPr lang="en-US" sz="6000">
                <a:solidFill>
                  <a:srgbClr val="009739"/>
                </a:solidFill>
                <a:latin typeface="Arimo"/>
                <a:ea typeface="Arimo"/>
                <a:cs typeface="Arimo"/>
                <a:sym typeface="Arimo"/>
              </a:rPr>
              <a:t>Community Transport Social Value Toolkit</a:t>
            </a:r>
          </a:p>
        </p:txBody>
      </p:sp>
      <p:sp>
        <p:nvSpPr>
          <p:cNvPr name="TextBox 21" id="21"/>
          <p:cNvSpPr txBox="true"/>
          <p:nvPr/>
        </p:nvSpPr>
        <p:spPr>
          <a:xfrm rot="0">
            <a:off x="990900" y="4324908"/>
            <a:ext cx="5647892" cy="3297764"/>
          </a:xfrm>
          <a:prstGeom prst="rect">
            <a:avLst/>
          </a:prstGeom>
        </p:spPr>
        <p:txBody>
          <a:bodyPr anchor="t" rtlCol="false" tIns="0" lIns="0" bIns="0" rIns="0">
            <a:spAutoFit/>
          </a:bodyPr>
          <a:lstStyle/>
          <a:p>
            <a:pPr algn="l">
              <a:lnSpc>
                <a:spcPts val="5040"/>
              </a:lnSpc>
            </a:pPr>
            <a:r>
              <a:rPr lang="en-US" sz="4200">
                <a:solidFill>
                  <a:srgbClr val="000000"/>
                </a:solidFill>
                <a:latin typeface="Arimo"/>
                <a:ea typeface="Arimo"/>
                <a:cs typeface="Arimo"/>
                <a:sym typeface="Arimo"/>
              </a:rPr>
              <a:t>The CT Social Value Toolkit is an instrument that can be used by CTs to demonstrate societal worth</a:t>
            </a:r>
          </a:p>
        </p:txBody>
      </p:sp>
    </p:spTree>
  </p:cSld>
  <p:clrMapOvr>
    <a:masterClrMapping/>
  </p:clrMapOvr>
</p:sld>
</file>

<file path=ppt/slides/slide1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3239" cy="10287000"/>
          </a:xfrm>
          <a:custGeom>
            <a:avLst/>
            <a:gdLst/>
            <a:ahLst/>
            <a:cxnLst/>
            <a:rect r="r" b="b" t="t" l="l"/>
            <a:pathLst>
              <a:path h="10287000" w="18283239">
                <a:moveTo>
                  <a:pt x="0" y="0"/>
                </a:moveTo>
                <a:lnTo>
                  <a:pt x="18283239" y="0"/>
                </a:lnTo>
                <a:lnTo>
                  <a:pt x="18283239" y="10287000"/>
                </a:lnTo>
                <a:lnTo>
                  <a:pt x="0" y="10287000"/>
                </a:lnTo>
                <a:lnTo>
                  <a:pt x="0" y="0"/>
                </a:lnTo>
                <a:close/>
              </a:path>
            </a:pathLst>
          </a:custGeom>
          <a:blipFill>
            <a:blip r:embed="rId2"/>
            <a:stretch>
              <a:fillRect l="-530" t="-529" r="-530" b="-3109"/>
            </a:stretch>
          </a:blipFill>
        </p:spPr>
      </p:sp>
      <p:sp>
        <p:nvSpPr>
          <p:cNvPr name="TextBox 3" id="3"/>
          <p:cNvSpPr txBox="true"/>
          <p:nvPr/>
        </p:nvSpPr>
        <p:spPr>
          <a:xfrm rot="0">
            <a:off x="1348740" y="1297516"/>
            <a:ext cx="14561820" cy="828464"/>
          </a:xfrm>
          <a:prstGeom prst="rect">
            <a:avLst/>
          </a:prstGeom>
        </p:spPr>
        <p:txBody>
          <a:bodyPr anchor="t" rtlCol="false" tIns="0" lIns="0" bIns="0" rIns="0">
            <a:spAutoFit/>
          </a:bodyPr>
          <a:lstStyle/>
          <a:p>
            <a:pPr algn="ctr">
              <a:lnSpc>
                <a:spcPts val="5184"/>
              </a:lnSpc>
            </a:pPr>
            <a:r>
              <a:rPr lang="en-US" sz="4800">
                <a:solidFill>
                  <a:srgbClr val="404040"/>
                </a:solidFill>
                <a:latin typeface="Times New Roman"/>
                <a:ea typeface="Times New Roman"/>
                <a:cs typeface="Times New Roman"/>
                <a:sym typeface="Times New Roman"/>
              </a:rPr>
              <a:t>Top Tip!</a:t>
            </a:r>
          </a:p>
        </p:txBody>
      </p:sp>
      <p:sp>
        <p:nvSpPr>
          <p:cNvPr name="TextBox 4" id="4"/>
          <p:cNvSpPr txBox="true"/>
          <p:nvPr/>
        </p:nvSpPr>
        <p:spPr>
          <a:xfrm rot="0">
            <a:off x="2377440" y="2798445"/>
            <a:ext cx="13533120" cy="5111115"/>
          </a:xfrm>
          <a:prstGeom prst="rect">
            <a:avLst/>
          </a:prstGeom>
        </p:spPr>
        <p:txBody>
          <a:bodyPr anchor="t" rtlCol="false" tIns="0" lIns="0" bIns="0" rIns="0">
            <a:spAutoFit/>
          </a:bodyPr>
          <a:lstStyle/>
          <a:p>
            <a:pPr algn="l">
              <a:lnSpc>
                <a:spcPts val="3240"/>
              </a:lnSpc>
            </a:pPr>
            <a:r>
              <a:rPr lang="en-US" sz="3000" spc="-6">
                <a:solidFill>
                  <a:srgbClr val="404040"/>
                </a:solidFill>
                <a:latin typeface="Nanum Square"/>
                <a:ea typeface="Nanum Square"/>
                <a:cs typeface="Nanum Square"/>
                <a:sym typeface="Nanum Square"/>
              </a:rPr>
              <a:t>Building relationships across multiple sectors is key to understating the geographical area you serve.</a:t>
            </a:r>
          </a:p>
          <a:p>
            <a:pPr algn="l">
              <a:lnSpc>
                <a:spcPts val="3240"/>
              </a:lnSpc>
            </a:pPr>
            <a:r>
              <a:rPr lang="en-US" sz="3000" spc="-6">
                <a:solidFill>
                  <a:srgbClr val="404040"/>
                </a:solidFill>
                <a:latin typeface="Nanum Square"/>
                <a:ea typeface="Nanum Square"/>
                <a:cs typeface="Nanum Square"/>
                <a:sym typeface="Nanum Square"/>
              </a:rPr>
              <a:t>This will help you understand where you can be most effective and reach the people who most need your services.</a:t>
            </a:r>
          </a:p>
        </p:txBody>
      </p:sp>
    </p:spTree>
  </p:cSld>
  <p:clrMapOvr>
    <a:masterClrMapping/>
  </p:clrMapOvr>
  <p:transition spd="fast">
    <p:fade/>
  </p:transition>
</p:sld>
</file>

<file path=ppt/slides/slide1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3239" cy="10287000"/>
          </a:xfrm>
          <a:custGeom>
            <a:avLst/>
            <a:gdLst/>
            <a:ahLst/>
            <a:cxnLst/>
            <a:rect r="r" b="b" t="t" l="l"/>
            <a:pathLst>
              <a:path h="10287000" w="18283239">
                <a:moveTo>
                  <a:pt x="0" y="0"/>
                </a:moveTo>
                <a:lnTo>
                  <a:pt x="18283239" y="0"/>
                </a:lnTo>
                <a:lnTo>
                  <a:pt x="18283239" y="10287000"/>
                </a:lnTo>
                <a:lnTo>
                  <a:pt x="0" y="10287000"/>
                </a:lnTo>
                <a:lnTo>
                  <a:pt x="0" y="0"/>
                </a:lnTo>
                <a:close/>
              </a:path>
            </a:pathLst>
          </a:custGeom>
          <a:blipFill>
            <a:blip r:embed="rId2"/>
            <a:stretch>
              <a:fillRect l="-530" t="-529" r="-530" b="-3109"/>
            </a:stretch>
          </a:blipFill>
        </p:spPr>
      </p:sp>
      <p:sp>
        <p:nvSpPr>
          <p:cNvPr name="TextBox 3" id="3"/>
          <p:cNvSpPr txBox="true"/>
          <p:nvPr/>
        </p:nvSpPr>
        <p:spPr>
          <a:xfrm rot="0">
            <a:off x="2377440" y="558156"/>
            <a:ext cx="13533120" cy="7351404"/>
          </a:xfrm>
          <a:prstGeom prst="rect">
            <a:avLst/>
          </a:prstGeom>
        </p:spPr>
        <p:txBody>
          <a:bodyPr anchor="t" rtlCol="false" tIns="0" lIns="0" bIns="0" rIns="0">
            <a:spAutoFit/>
          </a:bodyPr>
          <a:lstStyle/>
          <a:p>
            <a:pPr algn="ctr" marL="977265" indent="-488632" lvl="1">
              <a:lnSpc>
                <a:spcPts val="5832"/>
              </a:lnSpc>
              <a:buFont typeface="Arial"/>
              <a:buChar char="•"/>
            </a:pPr>
            <a:r>
              <a:rPr lang="en-US" sz="5400">
                <a:solidFill>
                  <a:srgbClr val="404040"/>
                </a:solidFill>
                <a:latin typeface="Times New Roman"/>
                <a:ea typeface="Times New Roman"/>
                <a:cs typeface="Times New Roman"/>
                <a:sym typeface="Times New Roman"/>
              </a:rPr>
              <a:t>WATBus</a:t>
            </a:r>
          </a:p>
          <a:p>
            <a:pPr algn="ctr" marL="977265" indent="-488632" lvl="1">
              <a:lnSpc>
                <a:spcPts val="5832"/>
              </a:lnSpc>
            </a:pPr>
          </a:p>
          <a:p>
            <a:pPr algn="ctr" marL="977265" indent="-488632" lvl="1">
              <a:lnSpc>
                <a:spcPts val="5832"/>
              </a:lnSpc>
              <a:buFont typeface="Arial"/>
              <a:buChar char="•"/>
            </a:pPr>
            <a:r>
              <a:rPr lang="en-US" sz="5400">
                <a:solidFill>
                  <a:srgbClr val="404040"/>
                </a:solidFill>
                <a:latin typeface="Times New Roman"/>
                <a:ea typeface="Times New Roman"/>
                <a:cs typeface="Times New Roman"/>
                <a:sym typeface="Times New Roman"/>
              </a:rPr>
              <a:t>WATBike</a:t>
            </a:r>
          </a:p>
          <a:p>
            <a:pPr algn="ctr" marL="977265" indent="-488632" lvl="1">
              <a:lnSpc>
                <a:spcPts val="5832"/>
              </a:lnSpc>
            </a:pPr>
          </a:p>
          <a:p>
            <a:pPr algn="ctr" marL="977265" indent="-488632" lvl="1">
              <a:lnSpc>
                <a:spcPts val="5832"/>
              </a:lnSpc>
              <a:buFont typeface="Arial"/>
              <a:buChar char="•"/>
            </a:pPr>
            <a:r>
              <a:rPr lang="en-US" sz="5400">
                <a:solidFill>
                  <a:srgbClr val="404040"/>
                </a:solidFill>
                <a:latin typeface="Times New Roman"/>
                <a:ea typeface="Times New Roman"/>
                <a:cs typeface="Times New Roman"/>
                <a:sym typeface="Times New Roman"/>
              </a:rPr>
              <a:t>WATBreak</a:t>
            </a:r>
          </a:p>
          <a:p>
            <a:pPr algn="ctr" marL="977265" indent="-488632" lvl="1">
              <a:lnSpc>
                <a:spcPts val="5832"/>
              </a:lnSpc>
            </a:pPr>
          </a:p>
          <a:p>
            <a:pPr algn="ctr" marL="977265" indent="-488632" lvl="1">
              <a:lnSpc>
                <a:spcPts val="5832"/>
              </a:lnSpc>
              <a:buFont typeface="Arial"/>
              <a:buChar char="•"/>
            </a:pPr>
            <a:r>
              <a:rPr lang="en-US" sz="5400">
                <a:solidFill>
                  <a:srgbClr val="404040"/>
                </a:solidFill>
                <a:latin typeface="Times New Roman"/>
                <a:ea typeface="Times New Roman"/>
                <a:cs typeface="Times New Roman"/>
                <a:sym typeface="Times New Roman"/>
              </a:rPr>
              <a:t>WATNext...?</a:t>
            </a:r>
          </a:p>
        </p:txBody>
      </p:sp>
    </p:spTree>
  </p:cSld>
  <p:clrMapOvr>
    <a:masterClrMapping/>
  </p:clrMapOvr>
  <p:transition spd="fast">
    <p:fade/>
  </p:transition>
</p:sld>
</file>

<file path=ppt/slides/slide122.xml><?xml version="1.0" encoding="utf-8"?>
<p:sld xmlns:p="http://schemas.openxmlformats.org/presentationml/2006/main" xmlns:a="http://schemas.openxmlformats.org/drawingml/2006/main" xmlns:r="http://schemas.openxmlformats.org/officeDocument/2006/relationships">
  <p:cSld>
    <p:bg>
      <p:bgPr>
        <a:solidFill>
          <a:srgbClr val="279CD8"/>
        </a:solidFill>
      </p:bgPr>
    </p:bg>
    <p:spTree>
      <p:nvGrpSpPr>
        <p:cNvPr id="1" name=""/>
        <p:cNvGrpSpPr/>
        <p:nvPr/>
      </p:nvGrpSpPr>
      <p:grpSpPr>
        <a:xfrm>
          <a:off x="0" y="0"/>
          <a:ext cx="0" cy="0"/>
          <a:chOff x="0" y="0"/>
          <a:chExt cx="0" cy="0"/>
        </a:xfrm>
      </p:grpSpPr>
      <p:sp>
        <p:nvSpPr>
          <p:cNvPr name="Freeform 2" id="2"/>
          <p:cNvSpPr/>
          <p:nvPr/>
        </p:nvSpPr>
        <p:spPr>
          <a:xfrm flipH="false" flipV="false" rot="0">
            <a:off x="49696" y="-1724147"/>
            <a:ext cx="18288000" cy="12705522"/>
          </a:xfrm>
          <a:custGeom>
            <a:avLst/>
            <a:gdLst/>
            <a:ahLst/>
            <a:cxnLst/>
            <a:rect r="r" b="b" t="t" l="l"/>
            <a:pathLst>
              <a:path h="12705522" w="18288000">
                <a:moveTo>
                  <a:pt x="0" y="0"/>
                </a:moveTo>
                <a:lnTo>
                  <a:pt x="18288000" y="0"/>
                </a:lnTo>
                <a:lnTo>
                  <a:pt x="18288000" y="12705522"/>
                </a:lnTo>
                <a:lnTo>
                  <a:pt x="0" y="12705522"/>
                </a:lnTo>
                <a:lnTo>
                  <a:pt x="0" y="0"/>
                </a:lnTo>
                <a:close/>
              </a:path>
            </a:pathLst>
          </a:custGeom>
          <a:blipFill>
            <a:blip r:embed="rId2">
              <a:alphaModFix amt="31999"/>
            </a:blip>
            <a:stretch>
              <a:fillRect l="-6479" t="-8543" r="-6479" b="0"/>
            </a:stretch>
          </a:blipFill>
        </p:spPr>
      </p:sp>
      <p:grpSp>
        <p:nvGrpSpPr>
          <p:cNvPr name="Group 3" id="3"/>
          <p:cNvGrpSpPr/>
          <p:nvPr/>
        </p:nvGrpSpPr>
        <p:grpSpPr>
          <a:xfrm rot="0">
            <a:off x="2763907" y="3758648"/>
            <a:ext cx="12975535" cy="3086100"/>
            <a:chOff x="0" y="0"/>
            <a:chExt cx="3417425" cy="812800"/>
          </a:xfrm>
        </p:grpSpPr>
        <p:sp>
          <p:nvSpPr>
            <p:cNvPr name="Freeform 4" id="4"/>
            <p:cNvSpPr/>
            <p:nvPr/>
          </p:nvSpPr>
          <p:spPr>
            <a:xfrm flipH="false" flipV="false" rot="0">
              <a:off x="0" y="0"/>
              <a:ext cx="3417425" cy="812800"/>
            </a:xfrm>
            <a:custGeom>
              <a:avLst/>
              <a:gdLst/>
              <a:ahLst/>
              <a:cxnLst/>
              <a:rect r="r" b="b" t="t" l="l"/>
              <a:pathLst>
                <a:path h="812800" w="3417425">
                  <a:moveTo>
                    <a:pt x="30429" y="0"/>
                  </a:moveTo>
                  <a:lnTo>
                    <a:pt x="3386995" y="0"/>
                  </a:lnTo>
                  <a:cubicBezTo>
                    <a:pt x="3395066" y="0"/>
                    <a:pt x="3402805" y="3206"/>
                    <a:pt x="3408512" y="8913"/>
                  </a:cubicBezTo>
                  <a:cubicBezTo>
                    <a:pt x="3414219" y="14619"/>
                    <a:pt x="3417425" y="22359"/>
                    <a:pt x="3417425" y="30429"/>
                  </a:cubicBezTo>
                  <a:lnTo>
                    <a:pt x="3417425" y="782371"/>
                  </a:lnTo>
                  <a:cubicBezTo>
                    <a:pt x="3417425" y="790441"/>
                    <a:pt x="3414219" y="798181"/>
                    <a:pt x="3408512" y="803887"/>
                  </a:cubicBezTo>
                  <a:cubicBezTo>
                    <a:pt x="3402805" y="809594"/>
                    <a:pt x="3395066" y="812800"/>
                    <a:pt x="3386995" y="812800"/>
                  </a:cubicBezTo>
                  <a:lnTo>
                    <a:pt x="30429" y="812800"/>
                  </a:lnTo>
                  <a:cubicBezTo>
                    <a:pt x="22359" y="812800"/>
                    <a:pt x="14619" y="809594"/>
                    <a:pt x="8913" y="803887"/>
                  </a:cubicBezTo>
                  <a:cubicBezTo>
                    <a:pt x="3206" y="798181"/>
                    <a:pt x="0" y="790441"/>
                    <a:pt x="0" y="782371"/>
                  </a:cubicBezTo>
                  <a:lnTo>
                    <a:pt x="0" y="30429"/>
                  </a:lnTo>
                  <a:cubicBezTo>
                    <a:pt x="0" y="22359"/>
                    <a:pt x="3206" y="14619"/>
                    <a:pt x="8913" y="8913"/>
                  </a:cubicBezTo>
                  <a:cubicBezTo>
                    <a:pt x="14619" y="3206"/>
                    <a:pt x="22359" y="0"/>
                    <a:pt x="30429" y="0"/>
                  </a:cubicBezTo>
                  <a:close/>
                </a:path>
              </a:pathLst>
            </a:custGeom>
            <a:solidFill>
              <a:srgbClr val="FFFFFF"/>
            </a:solidFill>
          </p:spPr>
        </p:sp>
        <p:sp>
          <p:nvSpPr>
            <p:cNvPr name="TextBox 5" id="5"/>
            <p:cNvSpPr txBox="true"/>
            <p:nvPr/>
          </p:nvSpPr>
          <p:spPr>
            <a:xfrm>
              <a:off x="0" y="-38100"/>
              <a:ext cx="3417425" cy="850900"/>
            </a:xfrm>
            <a:prstGeom prst="rect">
              <a:avLst/>
            </a:prstGeom>
          </p:spPr>
          <p:txBody>
            <a:bodyPr anchor="ctr" rtlCol="false" tIns="50800" lIns="50800" bIns="50800" rIns="50800"/>
            <a:lstStyle/>
            <a:p>
              <a:pPr algn="ctr">
                <a:lnSpc>
                  <a:spcPts val="3499"/>
                </a:lnSpc>
              </a:pPr>
            </a:p>
          </p:txBody>
        </p:sp>
      </p:grpSp>
      <p:sp>
        <p:nvSpPr>
          <p:cNvPr name="Freeform 6" id="6"/>
          <p:cNvSpPr/>
          <p:nvPr/>
        </p:nvSpPr>
        <p:spPr>
          <a:xfrm flipH="false" flipV="false" rot="0">
            <a:off x="686555" y="700218"/>
            <a:ext cx="2271238" cy="1796651"/>
          </a:xfrm>
          <a:custGeom>
            <a:avLst/>
            <a:gdLst/>
            <a:ahLst/>
            <a:cxnLst/>
            <a:rect r="r" b="b" t="t" l="l"/>
            <a:pathLst>
              <a:path h="1796651" w="2271238">
                <a:moveTo>
                  <a:pt x="0" y="0"/>
                </a:moveTo>
                <a:lnTo>
                  <a:pt x="2271238" y="0"/>
                </a:lnTo>
                <a:lnTo>
                  <a:pt x="2271238" y="1796651"/>
                </a:lnTo>
                <a:lnTo>
                  <a:pt x="0" y="1796651"/>
                </a:lnTo>
                <a:lnTo>
                  <a:pt x="0" y="0"/>
                </a:lnTo>
                <a:close/>
              </a:path>
            </a:pathLst>
          </a:custGeom>
          <a:blipFill>
            <a:blip r:embed="rId3"/>
            <a:stretch>
              <a:fillRect l="0" t="0" r="0" b="0"/>
            </a:stretch>
          </a:blipFill>
        </p:spPr>
      </p:sp>
      <p:sp>
        <p:nvSpPr>
          <p:cNvPr name="Freeform 7" id="7"/>
          <p:cNvSpPr/>
          <p:nvPr/>
        </p:nvSpPr>
        <p:spPr>
          <a:xfrm flipH="false" flipV="false" rot="0">
            <a:off x="10372933" y="2637343"/>
            <a:ext cx="1996170" cy="1121305"/>
          </a:xfrm>
          <a:custGeom>
            <a:avLst/>
            <a:gdLst/>
            <a:ahLst/>
            <a:cxnLst/>
            <a:rect r="r" b="b" t="t" l="l"/>
            <a:pathLst>
              <a:path h="1121305" w="1996170">
                <a:moveTo>
                  <a:pt x="0" y="0"/>
                </a:moveTo>
                <a:lnTo>
                  <a:pt x="1996170" y="0"/>
                </a:lnTo>
                <a:lnTo>
                  <a:pt x="1996170" y="1121305"/>
                </a:lnTo>
                <a:lnTo>
                  <a:pt x="0" y="1121305"/>
                </a:lnTo>
                <a:lnTo>
                  <a:pt x="0" y="0"/>
                </a:lnTo>
                <a:close/>
              </a:path>
            </a:pathLst>
          </a:custGeom>
          <a:blipFill>
            <a:blip r:embed="rId4"/>
            <a:stretch>
              <a:fillRect l="0" t="0" r="0" b="0"/>
            </a:stretch>
          </a:blipFill>
        </p:spPr>
      </p:sp>
      <p:sp>
        <p:nvSpPr>
          <p:cNvPr name="Freeform 8" id="8"/>
          <p:cNvSpPr/>
          <p:nvPr/>
        </p:nvSpPr>
        <p:spPr>
          <a:xfrm flipH="false" flipV="false" rot="0">
            <a:off x="12560862" y="3055735"/>
            <a:ext cx="1353190" cy="727236"/>
          </a:xfrm>
          <a:custGeom>
            <a:avLst/>
            <a:gdLst/>
            <a:ahLst/>
            <a:cxnLst/>
            <a:rect r="r" b="b" t="t" l="l"/>
            <a:pathLst>
              <a:path h="727236" w="1353190">
                <a:moveTo>
                  <a:pt x="0" y="0"/>
                </a:moveTo>
                <a:lnTo>
                  <a:pt x="1353190" y="0"/>
                </a:lnTo>
                <a:lnTo>
                  <a:pt x="1353190" y="727236"/>
                </a:lnTo>
                <a:lnTo>
                  <a:pt x="0" y="727236"/>
                </a:lnTo>
                <a:lnTo>
                  <a:pt x="0" y="0"/>
                </a:lnTo>
                <a:close/>
              </a:path>
            </a:pathLst>
          </a:custGeom>
          <a:blipFill>
            <a:blip r:embed="rId5"/>
            <a:stretch>
              <a:fillRect l="0" t="0" r="0" b="0"/>
            </a:stretch>
          </a:blipFill>
        </p:spPr>
      </p:sp>
      <p:sp>
        <p:nvSpPr>
          <p:cNvPr name="Freeform 9" id="9"/>
          <p:cNvSpPr/>
          <p:nvPr/>
        </p:nvSpPr>
        <p:spPr>
          <a:xfrm flipH="false" flipV="false" rot="0">
            <a:off x="14105811" y="2937015"/>
            <a:ext cx="1249186" cy="821633"/>
          </a:xfrm>
          <a:custGeom>
            <a:avLst/>
            <a:gdLst/>
            <a:ahLst/>
            <a:cxnLst/>
            <a:rect r="r" b="b" t="t" l="l"/>
            <a:pathLst>
              <a:path h="821633" w="1249186">
                <a:moveTo>
                  <a:pt x="0" y="0"/>
                </a:moveTo>
                <a:lnTo>
                  <a:pt x="1249186" y="0"/>
                </a:lnTo>
                <a:lnTo>
                  <a:pt x="1249186" y="821633"/>
                </a:lnTo>
                <a:lnTo>
                  <a:pt x="0" y="821633"/>
                </a:lnTo>
                <a:lnTo>
                  <a:pt x="0" y="0"/>
                </a:lnTo>
                <a:close/>
              </a:path>
            </a:pathLst>
          </a:custGeom>
          <a:blipFill>
            <a:blip r:embed="rId6"/>
            <a:stretch>
              <a:fillRect l="0" t="0" r="0" b="0"/>
            </a:stretch>
          </a:blipFill>
        </p:spPr>
      </p:sp>
      <p:sp>
        <p:nvSpPr>
          <p:cNvPr name="TextBox 10" id="10"/>
          <p:cNvSpPr txBox="true"/>
          <p:nvPr/>
        </p:nvSpPr>
        <p:spPr>
          <a:xfrm rot="0">
            <a:off x="3086928" y="4003810"/>
            <a:ext cx="12114143" cy="1708168"/>
          </a:xfrm>
          <a:prstGeom prst="rect">
            <a:avLst/>
          </a:prstGeom>
        </p:spPr>
        <p:txBody>
          <a:bodyPr anchor="t" rtlCol="false" tIns="0" lIns="0" bIns="0" rIns="0">
            <a:spAutoFit/>
          </a:bodyPr>
          <a:lstStyle/>
          <a:p>
            <a:pPr algn="ctr">
              <a:lnSpc>
                <a:spcPts val="13999"/>
              </a:lnSpc>
            </a:pPr>
            <a:r>
              <a:rPr lang="en-US" sz="9999" b="true">
                <a:solidFill>
                  <a:srgbClr val="A84D98"/>
                </a:solidFill>
                <a:latin typeface="Open Sans Bold"/>
                <a:ea typeface="Open Sans Bold"/>
                <a:cs typeface="Open Sans Bold"/>
                <a:sym typeface="Open Sans Bold"/>
              </a:rPr>
              <a:t>Workshop Three</a:t>
            </a:r>
          </a:p>
        </p:txBody>
      </p:sp>
      <p:sp>
        <p:nvSpPr>
          <p:cNvPr name="TextBox 11" id="11"/>
          <p:cNvSpPr txBox="true"/>
          <p:nvPr/>
        </p:nvSpPr>
        <p:spPr>
          <a:xfrm rot="0">
            <a:off x="2556841" y="5645302"/>
            <a:ext cx="13389665" cy="613411"/>
          </a:xfrm>
          <a:prstGeom prst="rect">
            <a:avLst/>
          </a:prstGeom>
        </p:spPr>
        <p:txBody>
          <a:bodyPr anchor="t" rtlCol="false" tIns="0" lIns="0" bIns="0" rIns="0">
            <a:spAutoFit/>
          </a:bodyPr>
          <a:lstStyle/>
          <a:p>
            <a:pPr algn="ctr">
              <a:lnSpc>
                <a:spcPts val="5039"/>
              </a:lnSpc>
            </a:pPr>
            <a:r>
              <a:rPr lang="en-US" sz="3599" b="true">
                <a:solidFill>
                  <a:srgbClr val="A84D98"/>
                </a:solidFill>
                <a:latin typeface="Open Sans Bold"/>
                <a:ea typeface="Open Sans Bold"/>
                <a:cs typeface="Open Sans Bold"/>
                <a:sym typeface="Open Sans Bold"/>
              </a:rPr>
              <a:t>Please take your seats for the afternoon workshops</a:t>
            </a:r>
          </a:p>
        </p:txBody>
      </p:sp>
      <p:sp>
        <p:nvSpPr>
          <p:cNvPr name="TextBox 12" id="12"/>
          <p:cNvSpPr txBox="true"/>
          <p:nvPr/>
        </p:nvSpPr>
        <p:spPr>
          <a:xfrm rot="0">
            <a:off x="15442021" y="8630583"/>
            <a:ext cx="1336030" cy="596900"/>
          </a:xfrm>
          <a:prstGeom prst="rect">
            <a:avLst/>
          </a:prstGeom>
        </p:spPr>
        <p:txBody>
          <a:bodyPr anchor="t" rtlCol="false" tIns="0" lIns="0" bIns="0" rIns="0">
            <a:spAutoFit/>
          </a:bodyPr>
          <a:lstStyle/>
          <a:p>
            <a:pPr algn="ctr">
              <a:lnSpc>
                <a:spcPts val="4900"/>
              </a:lnSpc>
            </a:pPr>
            <a:r>
              <a:rPr lang="en-US" sz="3500" b="true">
                <a:solidFill>
                  <a:srgbClr val="FFFFFF"/>
                </a:solidFill>
                <a:latin typeface="Open Sans Bold"/>
                <a:ea typeface="Open Sans Bold"/>
                <a:cs typeface="Open Sans Bold"/>
                <a:sym typeface="Open Sans Bold"/>
              </a:rPr>
              <a:t>#CT24</a:t>
            </a:r>
          </a:p>
        </p:txBody>
      </p:sp>
    </p:spTree>
  </p:cSld>
  <p:clrMapOvr>
    <a:masterClrMapping/>
  </p:clrMapOvr>
</p:sld>
</file>

<file path=ppt/slides/slide1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76713" y="0"/>
            <a:ext cx="18973187" cy="16751294"/>
          </a:xfrm>
          <a:custGeom>
            <a:avLst/>
            <a:gdLst/>
            <a:ahLst/>
            <a:cxnLst/>
            <a:rect r="r" b="b" t="t" l="l"/>
            <a:pathLst>
              <a:path h="16751294" w="18973187">
                <a:moveTo>
                  <a:pt x="0" y="0"/>
                </a:moveTo>
                <a:lnTo>
                  <a:pt x="18973187" y="0"/>
                </a:lnTo>
                <a:lnTo>
                  <a:pt x="18973187" y="16751294"/>
                </a:lnTo>
                <a:lnTo>
                  <a:pt x="0" y="16751294"/>
                </a:lnTo>
                <a:lnTo>
                  <a:pt x="0" y="0"/>
                </a:lnTo>
                <a:close/>
              </a:path>
            </a:pathLst>
          </a:custGeom>
          <a:blipFill>
            <a:blip r:embed="rId2"/>
            <a:stretch>
              <a:fillRect l="-16216" t="0" r="-16216" b="0"/>
            </a:stretch>
          </a:blipFill>
        </p:spPr>
      </p:sp>
      <p:grpSp>
        <p:nvGrpSpPr>
          <p:cNvPr name="Group 3" id="3"/>
          <p:cNvGrpSpPr/>
          <p:nvPr/>
        </p:nvGrpSpPr>
        <p:grpSpPr>
          <a:xfrm rot="0">
            <a:off x="10579683" y="1028700"/>
            <a:ext cx="14440942" cy="13586515"/>
            <a:chOff x="0" y="0"/>
            <a:chExt cx="19254590" cy="18115354"/>
          </a:xfrm>
        </p:grpSpPr>
        <p:grpSp>
          <p:nvGrpSpPr>
            <p:cNvPr name="Group 4" id="4"/>
            <p:cNvGrpSpPr/>
            <p:nvPr/>
          </p:nvGrpSpPr>
          <p:grpSpPr>
            <a:xfrm rot="2448500">
              <a:off x="4506115" y="413941"/>
              <a:ext cx="6198237" cy="16095682"/>
              <a:chOff x="0" y="0"/>
              <a:chExt cx="1224343" cy="3179394"/>
            </a:xfrm>
          </p:grpSpPr>
          <p:sp>
            <p:nvSpPr>
              <p:cNvPr name="Freeform 5" id="5"/>
              <p:cNvSpPr/>
              <p:nvPr/>
            </p:nvSpPr>
            <p:spPr>
              <a:xfrm flipH="false" flipV="false" rot="0">
                <a:off x="0" y="0"/>
                <a:ext cx="1224343" cy="3179394"/>
              </a:xfrm>
              <a:custGeom>
                <a:avLst/>
                <a:gdLst/>
                <a:ahLst/>
                <a:cxnLst/>
                <a:rect r="r" b="b" t="t" l="l"/>
                <a:pathLst>
                  <a:path h="3179394" w="1224343">
                    <a:moveTo>
                      <a:pt x="0" y="0"/>
                    </a:moveTo>
                    <a:lnTo>
                      <a:pt x="1224343" y="0"/>
                    </a:lnTo>
                    <a:lnTo>
                      <a:pt x="1224343" y="3179394"/>
                    </a:lnTo>
                    <a:lnTo>
                      <a:pt x="0" y="3179394"/>
                    </a:lnTo>
                    <a:close/>
                  </a:path>
                </a:pathLst>
              </a:custGeom>
              <a:solidFill>
                <a:srgbClr val="60519D"/>
              </a:solidFill>
            </p:spPr>
          </p:sp>
          <p:sp>
            <p:nvSpPr>
              <p:cNvPr name="TextBox 6" id="6"/>
              <p:cNvSpPr txBox="true"/>
              <p:nvPr/>
            </p:nvSpPr>
            <p:spPr>
              <a:xfrm>
                <a:off x="0" y="-38100"/>
                <a:ext cx="1224343" cy="3217494"/>
              </a:xfrm>
              <a:prstGeom prst="rect">
                <a:avLst/>
              </a:prstGeom>
            </p:spPr>
            <p:txBody>
              <a:bodyPr anchor="ctr" rtlCol="false" tIns="50800" lIns="50800" bIns="50800" rIns="50800"/>
              <a:lstStyle/>
              <a:p>
                <a:pPr algn="ctr">
                  <a:lnSpc>
                    <a:spcPts val="3499"/>
                  </a:lnSpc>
                </a:pPr>
              </a:p>
            </p:txBody>
          </p:sp>
        </p:grpSp>
        <p:grpSp>
          <p:nvGrpSpPr>
            <p:cNvPr name="Group 7" id="7"/>
            <p:cNvGrpSpPr/>
            <p:nvPr/>
          </p:nvGrpSpPr>
          <p:grpSpPr>
            <a:xfrm rot="2448500">
              <a:off x="5585377" y="664834"/>
              <a:ext cx="8021854" cy="16095682"/>
              <a:chOff x="0" y="0"/>
              <a:chExt cx="1584564" cy="3179394"/>
            </a:xfrm>
          </p:grpSpPr>
          <p:sp>
            <p:nvSpPr>
              <p:cNvPr name="Freeform 8" id="8"/>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A84D98"/>
              </a:solidFill>
            </p:spPr>
          </p:sp>
          <p:sp>
            <p:nvSpPr>
              <p:cNvPr name="TextBox 9" id="9"/>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0" id="10"/>
            <p:cNvGrpSpPr/>
            <p:nvPr/>
          </p:nvGrpSpPr>
          <p:grpSpPr>
            <a:xfrm rot="2448500">
              <a:off x="6266829" y="1009836"/>
              <a:ext cx="8021854" cy="16095682"/>
              <a:chOff x="0" y="0"/>
              <a:chExt cx="1584564" cy="3179394"/>
            </a:xfrm>
          </p:grpSpPr>
          <p:sp>
            <p:nvSpPr>
              <p:cNvPr name="Freeform 11" id="11"/>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30A2A1"/>
              </a:solidFill>
            </p:spPr>
          </p:sp>
          <p:sp>
            <p:nvSpPr>
              <p:cNvPr name="TextBox 12" id="12"/>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3" id="13"/>
            <p:cNvGrpSpPr/>
            <p:nvPr/>
          </p:nvGrpSpPr>
          <p:grpSpPr>
            <a:xfrm rot="2448500">
              <a:off x="6948281" y="1354838"/>
              <a:ext cx="8021854" cy="16095682"/>
              <a:chOff x="0" y="0"/>
              <a:chExt cx="1584564" cy="3179394"/>
            </a:xfrm>
          </p:grpSpPr>
          <p:sp>
            <p:nvSpPr>
              <p:cNvPr name="Freeform 14" id="14"/>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279CD8"/>
              </a:solidFill>
            </p:spPr>
          </p:sp>
          <p:sp>
            <p:nvSpPr>
              <p:cNvPr name="TextBox 15" id="15"/>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sp>
        <p:nvSpPr>
          <p:cNvPr name="Freeform 16" id="16"/>
          <p:cNvSpPr/>
          <p:nvPr/>
        </p:nvSpPr>
        <p:spPr>
          <a:xfrm flipH="false" flipV="false" rot="0">
            <a:off x="1028700" y="1053356"/>
            <a:ext cx="2271238" cy="1796651"/>
          </a:xfrm>
          <a:custGeom>
            <a:avLst/>
            <a:gdLst/>
            <a:ahLst/>
            <a:cxnLst/>
            <a:rect r="r" b="b" t="t" l="l"/>
            <a:pathLst>
              <a:path h="1796651" w="2271238">
                <a:moveTo>
                  <a:pt x="0" y="0"/>
                </a:moveTo>
                <a:lnTo>
                  <a:pt x="2271238" y="0"/>
                </a:lnTo>
                <a:lnTo>
                  <a:pt x="2271238" y="1796651"/>
                </a:lnTo>
                <a:lnTo>
                  <a:pt x="0" y="1796651"/>
                </a:lnTo>
                <a:lnTo>
                  <a:pt x="0" y="0"/>
                </a:lnTo>
                <a:close/>
              </a:path>
            </a:pathLst>
          </a:custGeom>
          <a:blipFill>
            <a:blip r:embed="rId3"/>
            <a:stretch>
              <a:fillRect l="0" t="0" r="0" b="0"/>
            </a:stretch>
          </a:blipFill>
        </p:spPr>
      </p:sp>
      <p:sp>
        <p:nvSpPr>
          <p:cNvPr name="TextBox 17" id="17"/>
          <p:cNvSpPr txBox="true"/>
          <p:nvPr/>
        </p:nvSpPr>
        <p:spPr>
          <a:xfrm rot="0">
            <a:off x="1028700" y="3097657"/>
            <a:ext cx="9035763" cy="1177290"/>
          </a:xfrm>
          <a:prstGeom prst="rect">
            <a:avLst/>
          </a:prstGeom>
        </p:spPr>
        <p:txBody>
          <a:bodyPr anchor="t" rtlCol="false" tIns="0" lIns="0" bIns="0" rIns="0">
            <a:spAutoFit/>
          </a:bodyPr>
          <a:lstStyle/>
          <a:p>
            <a:pPr algn="l">
              <a:lnSpc>
                <a:spcPts val="9659"/>
              </a:lnSpc>
            </a:pPr>
            <a:r>
              <a:rPr lang="en-US" sz="6899" spc="-379" b="true">
                <a:solidFill>
                  <a:srgbClr val="FFFFFF"/>
                </a:solidFill>
                <a:latin typeface="Open Sans Bold"/>
                <a:ea typeface="Open Sans Bold"/>
                <a:cs typeface="Open Sans Bold"/>
                <a:sym typeface="Open Sans Bold"/>
              </a:rPr>
              <a:t>Workshop Three:</a:t>
            </a:r>
          </a:p>
        </p:txBody>
      </p:sp>
      <p:sp>
        <p:nvSpPr>
          <p:cNvPr name="TextBox 18" id="18"/>
          <p:cNvSpPr txBox="true"/>
          <p:nvPr/>
        </p:nvSpPr>
        <p:spPr>
          <a:xfrm rot="0">
            <a:off x="1028700" y="5968417"/>
            <a:ext cx="7809937" cy="863600"/>
          </a:xfrm>
          <a:prstGeom prst="rect">
            <a:avLst/>
          </a:prstGeom>
        </p:spPr>
        <p:txBody>
          <a:bodyPr anchor="t" rtlCol="false" tIns="0" lIns="0" bIns="0" rIns="0">
            <a:spAutoFit/>
          </a:bodyPr>
          <a:lstStyle/>
          <a:p>
            <a:pPr algn="l">
              <a:lnSpc>
                <a:spcPts val="7000"/>
              </a:lnSpc>
            </a:pPr>
            <a:r>
              <a:rPr lang="en-US" b="true" sz="5000" spc="-275">
                <a:solidFill>
                  <a:srgbClr val="FFFFFF"/>
                </a:solidFill>
                <a:latin typeface="Open Sans Bold"/>
                <a:ea typeface="Open Sans Bold"/>
                <a:cs typeface="Open Sans Bold"/>
                <a:sym typeface="Open Sans Bold"/>
              </a:rPr>
              <a:t>DAVID KELLY</a:t>
            </a:r>
          </a:p>
        </p:txBody>
      </p:sp>
      <p:sp>
        <p:nvSpPr>
          <p:cNvPr name="TextBox 19" id="19"/>
          <p:cNvSpPr txBox="true"/>
          <p:nvPr/>
        </p:nvSpPr>
        <p:spPr>
          <a:xfrm rot="0">
            <a:off x="1028700" y="6746292"/>
            <a:ext cx="6600676" cy="688974"/>
          </a:xfrm>
          <a:prstGeom prst="rect">
            <a:avLst/>
          </a:prstGeom>
        </p:spPr>
        <p:txBody>
          <a:bodyPr anchor="t" rtlCol="false" tIns="0" lIns="0" bIns="0" rIns="0">
            <a:spAutoFit/>
          </a:bodyPr>
          <a:lstStyle/>
          <a:p>
            <a:pPr algn="l">
              <a:lnSpc>
                <a:spcPts val="5600"/>
              </a:lnSpc>
            </a:pPr>
            <a:r>
              <a:rPr lang="en-US" b="true" sz="4000" spc="-220">
                <a:solidFill>
                  <a:srgbClr val="FFFFFF"/>
                </a:solidFill>
                <a:latin typeface="Open Sans Bold"/>
                <a:ea typeface="Open Sans Bold"/>
                <a:cs typeface="Open Sans Bold"/>
                <a:sym typeface="Open Sans Bold"/>
              </a:rPr>
              <a:t>SCOTLAND DIRECTOR, CTA</a:t>
            </a:r>
          </a:p>
        </p:txBody>
      </p:sp>
      <p:sp>
        <p:nvSpPr>
          <p:cNvPr name="TextBox 20" id="20"/>
          <p:cNvSpPr txBox="true"/>
          <p:nvPr/>
        </p:nvSpPr>
        <p:spPr>
          <a:xfrm rot="0">
            <a:off x="1028700" y="3889452"/>
            <a:ext cx="8770719" cy="1193800"/>
          </a:xfrm>
          <a:prstGeom prst="rect">
            <a:avLst/>
          </a:prstGeom>
        </p:spPr>
        <p:txBody>
          <a:bodyPr anchor="t" rtlCol="false" tIns="0" lIns="0" bIns="0" rIns="0">
            <a:spAutoFit/>
          </a:bodyPr>
          <a:lstStyle/>
          <a:p>
            <a:pPr algn="l">
              <a:lnSpc>
                <a:spcPts val="9799"/>
              </a:lnSpc>
            </a:pPr>
            <a:r>
              <a:rPr lang="en-US" sz="6999" spc="-384" b="true">
                <a:solidFill>
                  <a:srgbClr val="FFFFFF"/>
                </a:solidFill>
                <a:latin typeface="Open Sans Bold"/>
                <a:ea typeface="Open Sans Bold"/>
                <a:cs typeface="Open Sans Bold"/>
                <a:sym typeface="Open Sans Bold"/>
              </a:rPr>
              <a:t>Vehicle Solutions</a:t>
            </a:r>
          </a:p>
        </p:txBody>
      </p:sp>
      <p:sp>
        <p:nvSpPr>
          <p:cNvPr name="TextBox 21" id="21"/>
          <p:cNvSpPr txBox="true"/>
          <p:nvPr/>
        </p:nvSpPr>
        <p:spPr>
          <a:xfrm rot="0">
            <a:off x="15970266" y="8953828"/>
            <a:ext cx="1336030" cy="596900"/>
          </a:xfrm>
          <a:prstGeom prst="rect">
            <a:avLst/>
          </a:prstGeom>
        </p:spPr>
        <p:txBody>
          <a:bodyPr anchor="t" rtlCol="false" tIns="0" lIns="0" bIns="0" rIns="0">
            <a:spAutoFit/>
          </a:bodyPr>
          <a:lstStyle/>
          <a:p>
            <a:pPr algn="ctr">
              <a:lnSpc>
                <a:spcPts val="4900"/>
              </a:lnSpc>
            </a:pPr>
            <a:r>
              <a:rPr lang="en-US" sz="3500" b="true">
                <a:solidFill>
                  <a:srgbClr val="FFFFFF"/>
                </a:solidFill>
                <a:latin typeface="Open Sans Bold"/>
                <a:ea typeface="Open Sans Bold"/>
                <a:cs typeface="Open Sans Bold"/>
                <a:sym typeface="Open Sans Bold"/>
              </a:rPr>
              <a:t>#CT24</a:t>
            </a:r>
          </a:p>
        </p:txBody>
      </p:sp>
      <p:grpSp>
        <p:nvGrpSpPr>
          <p:cNvPr name="Group 22" id="22"/>
          <p:cNvGrpSpPr/>
          <p:nvPr/>
        </p:nvGrpSpPr>
        <p:grpSpPr>
          <a:xfrm rot="5400000">
            <a:off x="4695753" y="377395"/>
            <a:ext cx="47625" cy="10592555"/>
            <a:chOff x="0" y="0"/>
            <a:chExt cx="12543" cy="2789809"/>
          </a:xfrm>
        </p:grpSpPr>
        <p:sp>
          <p:nvSpPr>
            <p:cNvPr name="Freeform 23" id="23"/>
            <p:cNvSpPr/>
            <p:nvPr/>
          </p:nvSpPr>
          <p:spPr>
            <a:xfrm flipH="false" flipV="false" rot="0">
              <a:off x="0" y="0"/>
              <a:ext cx="12543" cy="2789809"/>
            </a:xfrm>
            <a:custGeom>
              <a:avLst/>
              <a:gdLst/>
              <a:ahLst/>
              <a:cxnLst/>
              <a:rect r="r" b="b" t="t" l="l"/>
              <a:pathLst>
                <a:path h="2789809" w="12543">
                  <a:moveTo>
                    <a:pt x="0" y="0"/>
                  </a:moveTo>
                  <a:lnTo>
                    <a:pt x="12543" y="0"/>
                  </a:lnTo>
                  <a:lnTo>
                    <a:pt x="12543" y="2789809"/>
                  </a:lnTo>
                  <a:lnTo>
                    <a:pt x="0" y="2789809"/>
                  </a:lnTo>
                  <a:close/>
                </a:path>
              </a:pathLst>
            </a:custGeom>
            <a:solidFill>
              <a:srgbClr val="A84D98"/>
            </a:solidFill>
          </p:spPr>
        </p:sp>
        <p:sp>
          <p:nvSpPr>
            <p:cNvPr name="TextBox 24" id="24"/>
            <p:cNvSpPr txBox="true"/>
            <p:nvPr/>
          </p:nvSpPr>
          <p:spPr>
            <a:xfrm>
              <a:off x="0" y="-38100"/>
              <a:ext cx="12543" cy="2827909"/>
            </a:xfrm>
            <a:prstGeom prst="rect">
              <a:avLst/>
            </a:prstGeom>
          </p:spPr>
          <p:txBody>
            <a:bodyPr anchor="ctr" rtlCol="false" tIns="50800" lIns="50800" bIns="50800" rIns="50800"/>
            <a:lstStyle/>
            <a:p>
              <a:pPr algn="ctr">
                <a:lnSpc>
                  <a:spcPts val="3499"/>
                </a:lnSpc>
              </a:pPr>
            </a:p>
          </p:txBody>
        </p:sp>
      </p:grpSp>
    </p:spTree>
  </p:cSld>
  <p:clrMapOvr>
    <a:masterClrMapping/>
  </p:clrMapOvr>
</p:sld>
</file>

<file path=ppt/slides/slide1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76713" y="0"/>
            <a:ext cx="18973187" cy="16751294"/>
          </a:xfrm>
          <a:custGeom>
            <a:avLst/>
            <a:gdLst/>
            <a:ahLst/>
            <a:cxnLst/>
            <a:rect r="r" b="b" t="t" l="l"/>
            <a:pathLst>
              <a:path h="16751294" w="18973187">
                <a:moveTo>
                  <a:pt x="0" y="0"/>
                </a:moveTo>
                <a:lnTo>
                  <a:pt x="18973187" y="0"/>
                </a:lnTo>
                <a:lnTo>
                  <a:pt x="18973187" y="16751294"/>
                </a:lnTo>
                <a:lnTo>
                  <a:pt x="0" y="16751294"/>
                </a:lnTo>
                <a:lnTo>
                  <a:pt x="0" y="0"/>
                </a:lnTo>
                <a:close/>
              </a:path>
            </a:pathLst>
          </a:custGeom>
          <a:blipFill>
            <a:blip r:embed="rId2"/>
            <a:stretch>
              <a:fillRect l="-16216" t="0" r="-16216" b="0"/>
            </a:stretch>
          </a:blipFill>
        </p:spPr>
      </p:sp>
      <p:grpSp>
        <p:nvGrpSpPr>
          <p:cNvPr name="Group 3" id="3"/>
          <p:cNvGrpSpPr/>
          <p:nvPr/>
        </p:nvGrpSpPr>
        <p:grpSpPr>
          <a:xfrm rot="0">
            <a:off x="11628298" y="1498564"/>
            <a:ext cx="14440942" cy="13586515"/>
            <a:chOff x="0" y="0"/>
            <a:chExt cx="19254590" cy="18115354"/>
          </a:xfrm>
        </p:grpSpPr>
        <p:grpSp>
          <p:nvGrpSpPr>
            <p:cNvPr name="Group 4" id="4"/>
            <p:cNvGrpSpPr/>
            <p:nvPr/>
          </p:nvGrpSpPr>
          <p:grpSpPr>
            <a:xfrm rot="2448500">
              <a:off x="4506115" y="413941"/>
              <a:ext cx="6198237" cy="16095682"/>
              <a:chOff x="0" y="0"/>
              <a:chExt cx="1224343" cy="3179394"/>
            </a:xfrm>
          </p:grpSpPr>
          <p:sp>
            <p:nvSpPr>
              <p:cNvPr name="Freeform 5" id="5"/>
              <p:cNvSpPr/>
              <p:nvPr/>
            </p:nvSpPr>
            <p:spPr>
              <a:xfrm flipH="false" flipV="false" rot="0">
                <a:off x="0" y="0"/>
                <a:ext cx="1224343" cy="3179394"/>
              </a:xfrm>
              <a:custGeom>
                <a:avLst/>
                <a:gdLst/>
                <a:ahLst/>
                <a:cxnLst/>
                <a:rect r="r" b="b" t="t" l="l"/>
                <a:pathLst>
                  <a:path h="3179394" w="1224343">
                    <a:moveTo>
                      <a:pt x="0" y="0"/>
                    </a:moveTo>
                    <a:lnTo>
                      <a:pt x="1224343" y="0"/>
                    </a:lnTo>
                    <a:lnTo>
                      <a:pt x="1224343" y="3179394"/>
                    </a:lnTo>
                    <a:lnTo>
                      <a:pt x="0" y="3179394"/>
                    </a:lnTo>
                    <a:close/>
                  </a:path>
                </a:pathLst>
              </a:custGeom>
              <a:solidFill>
                <a:srgbClr val="60519D"/>
              </a:solidFill>
            </p:spPr>
          </p:sp>
          <p:sp>
            <p:nvSpPr>
              <p:cNvPr name="TextBox 6" id="6"/>
              <p:cNvSpPr txBox="true"/>
              <p:nvPr/>
            </p:nvSpPr>
            <p:spPr>
              <a:xfrm>
                <a:off x="0" y="-38100"/>
                <a:ext cx="1224343" cy="3217494"/>
              </a:xfrm>
              <a:prstGeom prst="rect">
                <a:avLst/>
              </a:prstGeom>
            </p:spPr>
            <p:txBody>
              <a:bodyPr anchor="ctr" rtlCol="false" tIns="50800" lIns="50800" bIns="50800" rIns="50800"/>
              <a:lstStyle/>
              <a:p>
                <a:pPr algn="ctr">
                  <a:lnSpc>
                    <a:spcPts val="3499"/>
                  </a:lnSpc>
                </a:pPr>
              </a:p>
            </p:txBody>
          </p:sp>
        </p:grpSp>
        <p:grpSp>
          <p:nvGrpSpPr>
            <p:cNvPr name="Group 7" id="7"/>
            <p:cNvGrpSpPr/>
            <p:nvPr/>
          </p:nvGrpSpPr>
          <p:grpSpPr>
            <a:xfrm rot="2448500">
              <a:off x="5585377" y="664834"/>
              <a:ext cx="8021854" cy="16095682"/>
              <a:chOff x="0" y="0"/>
              <a:chExt cx="1584564" cy="3179394"/>
            </a:xfrm>
          </p:grpSpPr>
          <p:sp>
            <p:nvSpPr>
              <p:cNvPr name="Freeform 8" id="8"/>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A84D98"/>
              </a:solidFill>
            </p:spPr>
          </p:sp>
          <p:sp>
            <p:nvSpPr>
              <p:cNvPr name="TextBox 9" id="9"/>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0" id="10"/>
            <p:cNvGrpSpPr/>
            <p:nvPr/>
          </p:nvGrpSpPr>
          <p:grpSpPr>
            <a:xfrm rot="2448500">
              <a:off x="6266829" y="1009836"/>
              <a:ext cx="8021854" cy="16095682"/>
              <a:chOff x="0" y="0"/>
              <a:chExt cx="1584564" cy="3179394"/>
            </a:xfrm>
          </p:grpSpPr>
          <p:sp>
            <p:nvSpPr>
              <p:cNvPr name="Freeform 11" id="11"/>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30A2A1"/>
              </a:solidFill>
            </p:spPr>
          </p:sp>
          <p:sp>
            <p:nvSpPr>
              <p:cNvPr name="TextBox 12" id="12"/>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3" id="13"/>
            <p:cNvGrpSpPr/>
            <p:nvPr/>
          </p:nvGrpSpPr>
          <p:grpSpPr>
            <a:xfrm rot="2448500">
              <a:off x="6948281" y="1354838"/>
              <a:ext cx="8021854" cy="16095682"/>
              <a:chOff x="0" y="0"/>
              <a:chExt cx="1584564" cy="3179394"/>
            </a:xfrm>
          </p:grpSpPr>
          <p:sp>
            <p:nvSpPr>
              <p:cNvPr name="Freeform 14" id="14"/>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279CD8"/>
              </a:solidFill>
            </p:spPr>
          </p:sp>
          <p:sp>
            <p:nvSpPr>
              <p:cNvPr name="TextBox 15" id="15"/>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sp>
        <p:nvSpPr>
          <p:cNvPr name="Freeform 16" id="16"/>
          <p:cNvSpPr/>
          <p:nvPr/>
        </p:nvSpPr>
        <p:spPr>
          <a:xfrm flipH="false" flipV="false" rot="0">
            <a:off x="11771465" y="731365"/>
            <a:ext cx="3649315" cy="2391321"/>
          </a:xfrm>
          <a:custGeom>
            <a:avLst/>
            <a:gdLst/>
            <a:ahLst/>
            <a:cxnLst/>
            <a:rect r="r" b="b" t="t" l="l"/>
            <a:pathLst>
              <a:path h="2391321" w="3649315">
                <a:moveTo>
                  <a:pt x="0" y="0"/>
                </a:moveTo>
                <a:lnTo>
                  <a:pt x="3649315" y="0"/>
                </a:lnTo>
                <a:lnTo>
                  <a:pt x="3649315" y="2391321"/>
                </a:lnTo>
                <a:lnTo>
                  <a:pt x="0" y="2391321"/>
                </a:lnTo>
                <a:lnTo>
                  <a:pt x="0" y="0"/>
                </a:lnTo>
                <a:close/>
              </a:path>
            </a:pathLst>
          </a:custGeom>
          <a:blipFill>
            <a:blip r:embed="rId3"/>
            <a:stretch>
              <a:fillRect l="0" t="0" r="0" b="0"/>
            </a:stretch>
          </a:blipFill>
        </p:spPr>
      </p:sp>
      <p:sp>
        <p:nvSpPr>
          <p:cNvPr name="TextBox 17" id="17"/>
          <p:cNvSpPr txBox="true"/>
          <p:nvPr/>
        </p:nvSpPr>
        <p:spPr>
          <a:xfrm rot="0">
            <a:off x="1028700" y="4548631"/>
            <a:ext cx="11354893" cy="2098673"/>
          </a:xfrm>
          <a:prstGeom prst="rect">
            <a:avLst/>
          </a:prstGeom>
        </p:spPr>
        <p:txBody>
          <a:bodyPr anchor="t" rtlCol="false" tIns="0" lIns="0" bIns="0" rIns="0">
            <a:spAutoFit/>
          </a:bodyPr>
          <a:lstStyle/>
          <a:p>
            <a:pPr algn="l">
              <a:lnSpc>
                <a:spcPts val="5600"/>
              </a:lnSpc>
            </a:pPr>
            <a:r>
              <a:rPr lang="en-US" sz="4000" spc="-220" b="true">
                <a:solidFill>
                  <a:srgbClr val="FFFFFF"/>
                </a:solidFill>
                <a:latin typeface="Open Sans Bold"/>
                <a:ea typeface="Open Sans Bold"/>
                <a:cs typeface="Open Sans Bold"/>
                <a:sym typeface="Open Sans Bold"/>
              </a:rPr>
              <a:t>Dive into best practices for maintaining and purchasing vehicles for community transport services.</a:t>
            </a:r>
          </a:p>
        </p:txBody>
      </p:sp>
      <p:sp>
        <p:nvSpPr>
          <p:cNvPr name="Freeform 18" id="18"/>
          <p:cNvSpPr/>
          <p:nvPr/>
        </p:nvSpPr>
        <p:spPr>
          <a:xfrm flipH="false" flipV="false" rot="0">
            <a:off x="1028700" y="1028700"/>
            <a:ext cx="2271238" cy="1796651"/>
          </a:xfrm>
          <a:custGeom>
            <a:avLst/>
            <a:gdLst/>
            <a:ahLst/>
            <a:cxnLst/>
            <a:rect r="r" b="b" t="t" l="l"/>
            <a:pathLst>
              <a:path h="1796651" w="2271238">
                <a:moveTo>
                  <a:pt x="0" y="0"/>
                </a:moveTo>
                <a:lnTo>
                  <a:pt x="2271238" y="0"/>
                </a:lnTo>
                <a:lnTo>
                  <a:pt x="2271238" y="1796651"/>
                </a:lnTo>
                <a:lnTo>
                  <a:pt x="0" y="1796651"/>
                </a:lnTo>
                <a:lnTo>
                  <a:pt x="0" y="0"/>
                </a:lnTo>
                <a:close/>
              </a:path>
            </a:pathLst>
          </a:custGeom>
          <a:blipFill>
            <a:blip r:embed="rId4"/>
            <a:stretch>
              <a:fillRect l="0" t="0" r="0" b="0"/>
            </a:stretch>
          </a:blipFill>
        </p:spPr>
      </p:sp>
      <p:sp>
        <p:nvSpPr>
          <p:cNvPr name="TextBox 19" id="19"/>
          <p:cNvSpPr txBox="true"/>
          <p:nvPr/>
        </p:nvSpPr>
        <p:spPr>
          <a:xfrm rot="0">
            <a:off x="1028700" y="3138921"/>
            <a:ext cx="9004007" cy="1193800"/>
          </a:xfrm>
          <a:prstGeom prst="rect">
            <a:avLst/>
          </a:prstGeom>
        </p:spPr>
        <p:txBody>
          <a:bodyPr anchor="t" rtlCol="false" tIns="0" lIns="0" bIns="0" rIns="0">
            <a:spAutoFit/>
          </a:bodyPr>
          <a:lstStyle/>
          <a:p>
            <a:pPr algn="l">
              <a:lnSpc>
                <a:spcPts val="9799"/>
              </a:lnSpc>
            </a:pPr>
            <a:r>
              <a:rPr lang="en-US" sz="6999" spc="-384" b="true">
                <a:solidFill>
                  <a:srgbClr val="FFFFFF"/>
                </a:solidFill>
                <a:latin typeface="Open Sans Bold"/>
                <a:ea typeface="Open Sans Bold"/>
                <a:cs typeface="Open Sans Bold"/>
                <a:sym typeface="Open Sans Bold"/>
              </a:rPr>
              <a:t>Workshop Three:</a:t>
            </a:r>
          </a:p>
        </p:txBody>
      </p:sp>
      <p:sp>
        <p:nvSpPr>
          <p:cNvPr name="TextBox 20" id="20"/>
          <p:cNvSpPr txBox="true"/>
          <p:nvPr/>
        </p:nvSpPr>
        <p:spPr>
          <a:xfrm rot="0">
            <a:off x="1028700" y="7428222"/>
            <a:ext cx="7809937" cy="863600"/>
          </a:xfrm>
          <a:prstGeom prst="rect">
            <a:avLst/>
          </a:prstGeom>
        </p:spPr>
        <p:txBody>
          <a:bodyPr anchor="t" rtlCol="false" tIns="0" lIns="0" bIns="0" rIns="0">
            <a:spAutoFit/>
          </a:bodyPr>
          <a:lstStyle/>
          <a:p>
            <a:pPr algn="l">
              <a:lnSpc>
                <a:spcPts val="7000"/>
              </a:lnSpc>
            </a:pPr>
            <a:r>
              <a:rPr lang="en-US" b="true" sz="5000" spc="-275">
                <a:solidFill>
                  <a:srgbClr val="FFFFFF"/>
                </a:solidFill>
                <a:latin typeface="Open Sans Bold"/>
                <a:ea typeface="Open Sans Bold"/>
                <a:cs typeface="Open Sans Bold"/>
                <a:sym typeface="Open Sans Bold"/>
              </a:rPr>
              <a:t>FRED JAMES </a:t>
            </a:r>
          </a:p>
        </p:txBody>
      </p:sp>
      <p:sp>
        <p:nvSpPr>
          <p:cNvPr name="TextBox 21" id="21"/>
          <p:cNvSpPr txBox="true"/>
          <p:nvPr/>
        </p:nvSpPr>
        <p:spPr>
          <a:xfrm rot="0">
            <a:off x="1028700" y="8289922"/>
            <a:ext cx="4281545" cy="688974"/>
          </a:xfrm>
          <a:prstGeom prst="rect">
            <a:avLst/>
          </a:prstGeom>
        </p:spPr>
        <p:txBody>
          <a:bodyPr anchor="t" rtlCol="false" tIns="0" lIns="0" bIns="0" rIns="0">
            <a:spAutoFit/>
          </a:bodyPr>
          <a:lstStyle/>
          <a:p>
            <a:pPr algn="l">
              <a:lnSpc>
                <a:spcPts val="5600"/>
              </a:lnSpc>
            </a:pPr>
            <a:r>
              <a:rPr lang="en-US" b="true" sz="4000" spc="-220">
                <a:solidFill>
                  <a:srgbClr val="FFFFFF"/>
                </a:solidFill>
                <a:latin typeface="Open Sans Bold"/>
                <a:ea typeface="Open Sans Bold"/>
                <a:cs typeface="Open Sans Bold"/>
                <a:sym typeface="Open Sans Bold"/>
              </a:rPr>
              <a:t>MINIBUS OPTIONS</a:t>
            </a:r>
          </a:p>
        </p:txBody>
      </p:sp>
      <p:sp>
        <p:nvSpPr>
          <p:cNvPr name="TextBox 22" id="22"/>
          <p:cNvSpPr txBox="true"/>
          <p:nvPr/>
        </p:nvSpPr>
        <p:spPr>
          <a:xfrm rot="0">
            <a:off x="16005871" y="8991692"/>
            <a:ext cx="1336030" cy="587375"/>
          </a:xfrm>
          <a:prstGeom prst="rect">
            <a:avLst/>
          </a:prstGeom>
        </p:spPr>
        <p:txBody>
          <a:bodyPr anchor="t" rtlCol="false" tIns="0" lIns="0" bIns="0" rIns="0">
            <a:spAutoFit/>
          </a:bodyPr>
          <a:lstStyle/>
          <a:p>
            <a:pPr algn="ctr">
              <a:lnSpc>
                <a:spcPts val="4899"/>
              </a:lnSpc>
            </a:pPr>
            <a:r>
              <a:rPr lang="en-US" sz="3499" b="true">
                <a:solidFill>
                  <a:srgbClr val="FFFFFF"/>
                </a:solidFill>
                <a:latin typeface="Open Sans Bold"/>
                <a:ea typeface="Open Sans Bold"/>
                <a:cs typeface="Open Sans Bold"/>
                <a:sym typeface="Open Sans Bold"/>
              </a:rPr>
              <a:t>#CT24</a:t>
            </a:r>
          </a:p>
        </p:txBody>
      </p:sp>
      <p:grpSp>
        <p:nvGrpSpPr>
          <p:cNvPr name="Group 23" id="23"/>
          <p:cNvGrpSpPr/>
          <p:nvPr/>
        </p:nvGrpSpPr>
        <p:grpSpPr>
          <a:xfrm rot="5400000">
            <a:off x="4675967" y="2039350"/>
            <a:ext cx="87195" cy="10592555"/>
            <a:chOff x="0" y="0"/>
            <a:chExt cx="22965" cy="2789809"/>
          </a:xfrm>
        </p:grpSpPr>
        <p:sp>
          <p:nvSpPr>
            <p:cNvPr name="Freeform 24" id="24"/>
            <p:cNvSpPr/>
            <p:nvPr/>
          </p:nvSpPr>
          <p:spPr>
            <a:xfrm flipH="false" flipV="false" rot="0">
              <a:off x="0" y="0"/>
              <a:ext cx="22965" cy="2789809"/>
            </a:xfrm>
            <a:custGeom>
              <a:avLst/>
              <a:gdLst/>
              <a:ahLst/>
              <a:cxnLst/>
              <a:rect r="r" b="b" t="t" l="l"/>
              <a:pathLst>
                <a:path h="2789809" w="22965">
                  <a:moveTo>
                    <a:pt x="0" y="0"/>
                  </a:moveTo>
                  <a:lnTo>
                    <a:pt x="22965" y="0"/>
                  </a:lnTo>
                  <a:lnTo>
                    <a:pt x="22965" y="2789809"/>
                  </a:lnTo>
                  <a:lnTo>
                    <a:pt x="0" y="2789809"/>
                  </a:lnTo>
                  <a:close/>
                </a:path>
              </a:pathLst>
            </a:custGeom>
            <a:solidFill>
              <a:srgbClr val="A84D98"/>
            </a:solidFill>
          </p:spPr>
        </p:sp>
        <p:sp>
          <p:nvSpPr>
            <p:cNvPr name="TextBox 25" id="25"/>
            <p:cNvSpPr txBox="true"/>
            <p:nvPr/>
          </p:nvSpPr>
          <p:spPr>
            <a:xfrm>
              <a:off x="0" y="-38100"/>
              <a:ext cx="22965" cy="2827909"/>
            </a:xfrm>
            <a:prstGeom prst="rect">
              <a:avLst/>
            </a:prstGeom>
          </p:spPr>
          <p:txBody>
            <a:bodyPr anchor="ctr" rtlCol="false" tIns="50800" lIns="50800" bIns="50800" rIns="50800"/>
            <a:lstStyle/>
            <a:p>
              <a:pPr algn="ctr">
                <a:lnSpc>
                  <a:spcPts val="3499"/>
                </a:lnSpc>
              </a:pPr>
            </a:p>
          </p:txBody>
        </p:sp>
      </p:grpSp>
    </p:spTree>
  </p:cSld>
  <p:clrMapOvr>
    <a:masterClrMapping/>
  </p:clrMapOvr>
</p:sld>
</file>

<file path=ppt/slides/slide125.xml><?xml version="1.0" encoding="utf-8"?>
<p:sld xmlns:p="http://schemas.openxmlformats.org/presentationml/2006/main" xmlns:a="http://schemas.openxmlformats.org/drawingml/2006/main" xmlns:r="http://schemas.openxmlformats.org/officeDocument/2006/relationships">
  <p:cSld>
    <p:bg>
      <p:bgPr>
        <a:solidFill>
          <a:srgbClr val="8CA9AD"/>
        </a:solidFill>
      </p:bgPr>
    </p:bg>
    <p:spTree>
      <p:nvGrpSpPr>
        <p:cNvPr id="1" name=""/>
        <p:cNvGrpSpPr/>
        <p:nvPr/>
      </p:nvGrpSpPr>
      <p:grpSpPr>
        <a:xfrm>
          <a:off x="0" y="0"/>
          <a:ext cx="0" cy="0"/>
          <a:chOff x="0" y="0"/>
          <a:chExt cx="0" cy="0"/>
        </a:xfrm>
      </p:grpSpPr>
      <p:sp>
        <p:nvSpPr>
          <p:cNvPr name="Freeform 2" id="2"/>
          <p:cNvSpPr/>
          <p:nvPr/>
        </p:nvSpPr>
        <p:spPr>
          <a:xfrm flipH="false" flipV="false" rot="0">
            <a:off x="457429" y="359169"/>
            <a:ext cx="17830571" cy="9572625"/>
          </a:xfrm>
          <a:custGeom>
            <a:avLst/>
            <a:gdLst/>
            <a:ahLst/>
            <a:cxnLst/>
            <a:rect r="r" b="b" t="t" l="l"/>
            <a:pathLst>
              <a:path h="9572625" w="17830571">
                <a:moveTo>
                  <a:pt x="0" y="0"/>
                </a:moveTo>
                <a:lnTo>
                  <a:pt x="17830571" y="0"/>
                </a:lnTo>
                <a:lnTo>
                  <a:pt x="17830571" y="9572625"/>
                </a:lnTo>
                <a:lnTo>
                  <a:pt x="0" y="9572625"/>
                </a:lnTo>
                <a:lnTo>
                  <a:pt x="0" y="0"/>
                </a:lnTo>
                <a:close/>
              </a:path>
            </a:pathLst>
          </a:custGeom>
          <a:blipFill>
            <a:blip r:embed="rId2">
              <a:alphaModFix amt="61000"/>
            </a:blip>
            <a:stretch>
              <a:fillRect l="-2062" t="-30257" r="-21603" b="-42479"/>
            </a:stretch>
          </a:blipFill>
        </p:spPr>
      </p:sp>
      <p:sp>
        <p:nvSpPr>
          <p:cNvPr name="Freeform 3" id="3"/>
          <p:cNvSpPr/>
          <p:nvPr/>
        </p:nvSpPr>
        <p:spPr>
          <a:xfrm flipH="false" flipV="false" rot="0">
            <a:off x="10921841" y="-589569"/>
            <a:ext cx="5882049" cy="11505238"/>
          </a:xfrm>
          <a:custGeom>
            <a:avLst/>
            <a:gdLst/>
            <a:ahLst/>
            <a:cxnLst/>
            <a:rect r="r" b="b" t="t" l="l"/>
            <a:pathLst>
              <a:path h="11505238" w="5882049">
                <a:moveTo>
                  <a:pt x="0" y="0"/>
                </a:moveTo>
                <a:lnTo>
                  <a:pt x="5882050" y="0"/>
                </a:lnTo>
                <a:lnTo>
                  <a:pt x="5882050" y="11505238"/>
                </a:lnTo>
                <a:lnTo>
                  <a:pt x="0" y="1150523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1066907" y="2781252"/>
            <a:ext cx="5591175" cy="5591175"/>
          </a:xfrm>
          <a:custGeom>
            <a:avLst/>
            <a:gdLst/>
            <a:ahLst/>
            <a:cxnLst/>
            <a:rect r="r" b="b" t="t" l="l"/>
            <a:pathLst>
              <a:path h="5591175" w="5591175">
                <a:moveTo>
                  <a:pt x="0" y="0"/>
                </a:moveTo>
                <a:lnTo>
                  <a:pt x="5591175" y="0"/>
                </a:lnTo>
                <a:lnTo>
                  <a:pt x="5591175" y="5591175"/>
                </a:lnTo>
                <a:lnTo>
                  <a:pt x="0" y="5591175"/>
                </a:lnTo>
                <a:lnTo>
                  <a:pt x="0" y="0"/>
                </a:lnTo>
                <a:close/>
              </a:path>
            </a:pathLst>
          </a:custGeom>
          <a:blipFill>
            <a:blip r:embed="rId5"/>
            <a:stretch>
              <a:fillRect l="0" t="0" r="0" b="0"/>
            </a:stretch>
          </a:blipFill>
        </p:spPr>
      </p:sp>
      <p:sp>
        <p:nvSpPr>
          <p:cNvPr name="Freeform 5" id="5"/>
          <p:cNvSpPr/>
          <p:nvPr/>
        </p:nvSpPr>
        <p:spPr>
          <a:xfrm flipH="false" flipV="false" rot="0">
            <a:off x="-1995516" y="-4247188"/>
            <a:ext cx="7751807" cy="7741682"/>
          </a:xfrm>
          <a:custGeom>
            <a:avLst/>
            <a:gdLst/>
            <a:ahLst/>
            <a:cxnLst/>
            <a:rect r="r" b="b" t="t" l="l"/>
            <a:pathLst>
              <a:path h="7741682" w="7751807">
                <a:moveTo>
                  <a:pt x="0" y="0"/>
                </a:moveTo>
                <a:lnTo>
                  <a:pt x="7751807" y="0"/>
                </a:lnTo>
                <a:lnTo>
                  <a:pt x="7751807" y="7741682"/>
                </a:lnTo>
                <a:lnTo>
                  <a:pt x="0" y="774168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slides/slide1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65197" y="-63503"/>
            <a:ext cx="16357597" cy="15083190"/>
          </a:xfrm>
          <a:custGeom>
            <a:avLst/>
            <a:gdLst/>
            <a:ahLst/>
            <a:cxnLst/>
            <a:rect r="r" b="b" t="t" l="l"/>
            <a:pathLst>
              <a:path h="15083190" w="16357597">
                <a:moveTo>
                  <a:pt x="0" y="0"/>
                </a:moveTo>
                <a:lnTo>
                  <a:pt x="16357597" y="0"/>
                </a:lnTo>
                <a:lnTo>
                  <a:pt x="16357597" y="15083190"/>
                </a:lnTo>
                <a:lnTo>
                  <a:pt x="0" y="1508319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9393898" y="1481757"/>
            <a:ext cx="7529151" cy="7491946"/>
          </a:xfrm>
          <a:prstGeom prst="rect">
            <a:avLst/>
          </a:prstGeom>
        </p:spPr>
        <p:txBody>
          <a:bodyPr anchor="t" rtlCol="false" tIns="0" lIns="0" bIns="0" rIns="0">
            <a:spAutoFit/>
          </a:bodyPr>
          <a:lstStyle/>
          <a:p>
            <a:pPr algn="l">
              <a:lnSpc>
                <a:spcPts val="6174"/>
              </a:lnSpc>
            </a:pPr>
            <a:r>
              <a:rPr lang="en-US" b="true" sz="4464">
                <a:solidFill>
                  <a:srgbClr val="FEFFFF"/>
                </a:solidFill>
                <a:latin typeface="Montserrat Bold"/>
                <a:ea typeface="Montserrat Bold"/>
                <a:cs typeface="Montserrat Bold"/>
                <a:sym typeface="Montserrat Bold"/>
              </a:rPr>
              <a:t>Covid Semi-conductor shortage Russia conflict Israel conflict GSR2 (General Safety</a:t>
            </a:r>
          </a:p>
          <a:p>
            <a:pPr algn="l">
              <a:lnSpc>
                <a:spcPts val="3616"/>
              </a:lnSpc>
            </a:pPr>
            <a:r>
              <a:rPr lang="en-US" b="true" sz="4464">
                <a:solidFill>
                  <a:srgbClr val="FEFFFF"/>
                </a:solidFill>
                <a:latin typeface="Montserrat Bold"/>
                <a:ea typeface="Montserrat Bold"/>
                <a:cs typeface="Montserrat Bold"/>
                <a:sym typeface="Montserrat Bold"/>
              </a:rPr>
              <a:t>Regulations)</a:t>
            </a:r>
          </a:p>
          <a:p>
            <a:pPr algn="l">
              <a:lnSpc>
                <a:spcPts val="8737"/>
              </a:lnSpc>
            </a:pPr>
            <a:r>
              <a:rPr lang="en-US" b="true" sz="4464">
                <a:solidFill>
                  <a:srgbClr val="FEFFFF"/>
                </a:solidFill>
                <a:latin typeface="Montserrat Bold"/>
                <a:ea typeface="Montserrat Bold"/>
                <a:cs typeface="Montserrat Bold"/>
                <a:sym typeface="Montserrat Bold"/>
              </a:rPr>
              <a:t>CAFE regulations</a:t>
            </a:r>
          </a:p>
          <a:p>
            <a:pPr algn="l">
              <a:lnSpc>
                <a:spcPts val="3616"/>
              </a:lnSpc>
            </a:pPr>
            <a:r>
              <a:rPr lang="en-US" b="true" sz="4464">
                <a:solidFill>
                  <a:srgbClr val="FEFFFF"/>
                </a:solidFill>
                <a:latin typeface="Montserrat Bold"/>
                <a:ea typeface="Montserrat Bold"/>
                <a:cs typeface="Montserrat Bold"/>
                <a:sym typeface="Montserrat Bold"/>
              </a:rPr>
              <a:t>ZEV mandate</a:t>
            </a:r>
          </a:p>
          <a:p>
            <a:pPr algn="l">
              <a:lnSpc>
                <a:spcPts val="8737"/>
              </a:lnSpc>
            </a:pPr>
            <a:r>
              <a:rPr lang="en-US" b="true" sz="4464">
                <a:solidFill>
                  <a:srgbClr val="FEFFFF"/>
                </a:solidFill>
                <a:latin typeface="Montserrat Bold"/>
                <a:ea typeface="Montserrat Bold"/>
                <a:cs typeface="Montserrat Bold"/>
                <a:sym typeface="Montserrat Bold"/>
              </a:rPr>
              <a:t>Increased cost of energy,</a:t>
            </a:r>
          </a:p>
          <a:p>
            <a:pPr algn="l">
              <a:lnSpc>
                <a:spcPts val="2232"/>
              </a:lnSpc>
            </a:pPr>
            <a:r>
              <a:rPr lang="en-US" b="true" sz="4464">
                <a:solidFill>
                  <a:srgbClr val="FEFFFF"/>
                </a:solidFill>
                <a:latin typeface="Montserrat Bold"/>
                <a:ea typeface="Montserrat Bold"/>
                <a:cs typeface="Montserrat Bold"/>
                <a:sym typeface="Montserrat Bold"/>
              </a:rPr>
              <a:t>labour, materials</a:t>
            </a:r>
          </a:p>
        </p:txBody>
      </p:sp>
      <p:sp>
        <p:nvSpPr>
          <p:cNvPr name="TextBox 4" id="4"/>
          <p:cNvSpPr txBox="true"/>
          <p:nvPr/>
        </p:nvSpPr>
        <p:spPr>
          <a:xfrm rot="0">
            <a:off x="1834639" y="2893409"/>
            <a:ext cx="5658688" cy="4434080"/>
          </a:xfrm>
          <a:prstGeom prst="rect">
            <a:avLst/>
          </a:prstGeom>
        </p:spPr>
        <p:txBody>
          <a:bodyPr anchor="t" rtlCol="false" tIns="0" lIns="0" bIns="0" rIns="0">
            <a:spAutoFit/>
          </a:bodyPr>
          <a:lstStyle/>
          <a:p>
            <a:pPr algn="l">
              <a:lnSpc>
                <a:spcPts val="6903"/>
              </a:lnSpc>
            </a:pPr>
            <a:r>
              <a:rPr lang="en-US" b="true" sz="6910">
                <a:solidFill>
                  <a:srgbClr val="001369"/>
                </a:solidFill>
                <a:latin typeface="Montserrat Bold"/>
                <a:ea typeface="Montserrat Bold"/>
                <a:cs typeface="Montserrat Bold"/>
                <a:sym typeface="Montserrat Bold"/>
              </a:rPr>
              <a:t>WHAT HAPPENED TO THE MINIBUS MARKET</a:t>
            </a:r>
          </a:p>
        </p:txBody>
      </p:sp>
    </p:spTree>
  </p:cSld>
  <p:clrMapOvr>
    <a:masterClrMapping/>
  </p:clrMapOvr>
</p:sld>
</file>

<file path=ppt/slides/slide1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6551" y="-63503"/>
            <a:ext cx="17389345" cy="15083190"/>
          </a:xfrm>
          <a:custGeom>
            <a:avLst/>
            <a:gdLst/>
            <a:ahLst/>
            <a:cxnLst/>
            <a:rect r="r" b="b" t="t" l="l"/>
            <a:pathLst>
              <a:path h="15083190" w="17389345">
                <a:moveTo>
                  <a:pt x="0" y="0"/>
                </a:moveTo>
                <a:lnTo>
                  <a:pt x="17389345" y="0"/>
                </a:lnTo>
                <a:lnTo>
                  <a:pt x="17389345" y="15083190"/>
                </a:lnTo>
                <a:lnTo>
                  <a:pt x="0" y="1508319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677562" y="4494905"/>
            <a:ext cx="5851627" cy="1698847"/>
          </a:xfrm>
          <a:prstGeom prst="rect">
            <a:avLst/>
          </a:prstGeom>
        </p:spPr>
        <p:txBody>
          <a:bodyPr anchor="t" rtlCol="false" tIns="0" lIns="0" bIns="0" rIns="0">
            <a:spAutoFit/>
          </a:bodyPr>
          <a:lstStyle/>
          <a:p>
            <a:pPr algn="l">
              <a:lnSpc>
                <a:spcPts val="13987"/>
              </a:lnSpc>
            </a:pPr>
            <a:r>
              <a:rPr lang="en-US" b="true" sz="9991">
                <a:solidFill>
                  <a:srgbClr val="001369"/>
                </a:solidFill>
                <a:latin typeface="Montserrat Bold"/>
                <a:ea typeface="Montserrat Bold"/>
                <a:cs typeface="Montserrat Bold"/>
                <a:sym typeface="Montserrat Bold"/>
              </a:rPr>
              <a:t>PEOPLE</a:t>
            </a:r>
          </a:p>
        </p:txBody>
      </p:sp>
      <p:sp>
        <p:nvSpPr>
          <p:cNvPr name="TextBox 4" id="4"/>
          <p:cNvSpPr txBox="true"/>
          <p:nvPr/>
        </p:nvSpPr>
        <p:spPr>
          <a:xfrm rot="0">
            <a:off x="10409301" y="3286220"/>
            <a:ext cx="6494716" cy="4043905"/>
          </a:xfrm>
          <a:prstGeom prst="rect">
            <a:avLst/>
          </a:prstGeom>
        </p:spPr>
        <p:txBody>
          <a:bodyPr anchor="t" rtlCol="false" tIns="0" lIns="0" bIns="0" rIns="0">
            <a:spAutoFit/>
          </a:bodyPr>
          <a:lstStyle/>
          <a:p>
            <a:pPr algn="l">
              <a:lnSpc>
                <a:spcPts val="8152"/>
              </a:lnSpc>
            </a:pPr>
            <a:r>
              <a:rPr lang="en-US" b="true" sz="4464">
                <a:solidFill>
                  <a:srgbClr val="FEFFFF"/>
                </a:solidFill>
                <a:latin typeface="Montserrat Bold"/>
                <a:ea typeface="Montserrat Bold"/>
                <a:cs typeface="Montserrat Bold"/>
                <a:sym typeface="Montserrat Bold"/>
              </a:rPr>
              <a:t>Who Are They How Many Mobility Level What Are They Taking</a:t>
            </a:r>
          </a:p>
        </p:txBody>
      </p:sp>
    </p:spTree>
  </p:cSld>
  <p:clrMapOvr>
    <a:masterClrMapping/>
  </p:clrMapOvr>
</p:sld>
</file>

<file path=ppt/slides/slide1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3503" y="-63503"/>
            <a:ext cx="17386297" cy="15083190"/>
          </a:xfrm>
          <a:custGeom>
            <a:avLst/>
            <a:gdLst/>
            <a:ahLst/>
            <a:cxnLst/>
            <a:rect r="r" b="b" t="t" l="l"/>
            <a:pathLst>
              <a:path h="15083190" w="17386297">
                <a:moveTo>
                  <a:pt x="0" y="0"/>
                </a:moveTo>
                <a:lnTo>
                  <a:pt x="17386297" y="0"/>
                </a:lnTo>
                <a:lnTo>
                  <a:pt x="17386297" y="15083190"/>
                </a:lnTo>
                <a:lnTo>
                  <a:pt x="0" y="1508319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829533" y="4282450"/>
            <a:ext cx="6368834" cy="2575967"/>
          </a:xfrm>
          <a:prstGeom prst="rect">
            <a:avLst/>
          </a:prstGeom>
        </p:spPr>
        <p:txBody>
          <a:bodyPr anchor="t" rtlCol="false" tIns="0" lIns="0" bIns="0" rIns="0">
            <a:spAutoFit/>
          </a:bodyPr>
          <a:lstStyle/>
          <a:p>
            <a:pPr algn="ctr">
              <a:lnSpc>
                <a:spcPts val="9931"/>
              </a:lnSpc>
            </a:pPr>
            <a:r>
              <a:rPr lang="en-US" b="true" sz="9991">
                <a:solidFill>
                  <a:srgbClr val="001369"/>
                </a:solidFill>
                <a:latin typeface="Montserrat Bold"/>
                <a:ea typeface="Montserrat Bold"/>
                <a:cs typeface="Montserrat Bold"/>
                <a:sym typeface="Montserrat Bold"/>
              </a:rPr>
              <a:t>BASE </a:t>
            </a:r>
            <a:r>
              <a:rPr lang="en-US" b="true" sz="9991">
                <a:solidFill>
                  <a:srgbClr val="FFFFFF"/>
                </a:solidFill>
                <a:latin typeface="Montserrat Bold"/>
                <a:ea typeface="Montserrat Bold"/>
                <a:cs typeface="Montserrat Bold"/>
                <a:sym typeface="Montserrat Bold"/>
              </a:rPr>
              <a:t>VEHICLE</a:t>
            </a:r>
          </a:p>
        </p:txBody>
      </p:sp>
      <p:sp>
        <p:nvSpPr>
          <p:cNvPr name="TextBox 4" id="4"/>
          <p:cNvSpPr txBox="true"/>
          <p:nvPr/>
        </p:nvSpPr>
        <p:spPr>
          <a:xfrm rot="0">
            <a:off x="11527907" y="3779749"/>
            <a:ext cx="4055154" cy="3137268"/>
          </a:xfrm>
          <a:prstGeom prst="rect">
            <a:avLst/>
          </a:prstGeom>
        </p:spPr>
        <p:txBody>
          <a:bodyPr anchor="t" rtlCol="false" tIns="0" lIns="0" bIns="0" rIns="0">
            <a:spAutoFit/>
          </a:bodyPr>
          <a:lstStyle/>
          <a:p>
            <a:pPr algn="l">
              <a:lnSpc>
                <a:spcPts val="8719"/>
              </a:lnSpc>
            </a:pPr>
            <a:r>
              <a:rPr lang="en-US" b="true" sz="4464">
                <a:solidFill>
                  <a:srgbClr val="FFFFFF"/>
                </a:solidFill>
                <a:latin typeface="Montserrat Bold"/>
                <a:ea typeface="Montserrat Bold"/>
                <a:cs typeface="Montserrat Bold"/>
                <a:sym typeface="Montserrat Bold"/>
              </a:rPr>
              <a:t>Size &amp; Weight Engine</a:t>
            </a:r>
          </a:p>
          <a:p>
            <a:pPr algn="l">
              <a:lnSpc>
                <a:spcPts val="7585"/>
              </a:lnSpc>
            </a:pPr>
            <a:r>
              <a:rPr lang="en-US" b="true" sz="4464">
                <a:solidFill>
                  <a:srgbClr val="FFFFFF"/>
                </a:solidFill>
                <a:latin typeface="Montserrat Bold"/>
                <a:ea typeface="Montserrat Bold"/>
                <a:cs typeface="Montserrat Bold"/>
                <a:sym typeface="Montserrat Bold"/>
              </a:rPr>
              <a:t>Options</a:t>
            </a:r>
          </a:p>
        </p:txBody>
      </p:sp>
    </p:spTree>
  </p:cSld>
  <p:clrMapOvr>
    <a:masterClrMapping/>
  </p:clrMapOvr>
</p:sld>
</file>

<file path=ppt/slides/slide1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31014" y="102149"/>
            <a:ext cx="17389345" cy="15083190"/>
          </a:xfrm>
          <a:custGeom>
            <a:avLst/>
            <a:gdLst/>
            <a:ahLst/>
            <a:cxnLst/>
            <a:rect r="r" b="b" t="t" l="l"/>
            <a:pathLst>
              <a:path h="15083190" w="17389345">
                <a:moveTo>
                  <a:pt x="0" y="0"/>
                </a:moveTo>
                <a:lnTo>
                  <a:pt x="17389345" y="0"/>
                </a:lnTo>
                <a:lnTo>
                  <a:pt x="17389345" y="15083190"/>
                </a:lnTo>
                <a:lnTo>
                  <a:pt x="0" y="1508319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2428094" y="4676746"/>
            <a:ext cx="5913406" cy="1698847"/>
          </a:xfrm>
          <a:prstGeom prst="rect">
            <a:avLst/>
          </a:prstGeom>
        </p:spPr>
        <p:txBody>
          <a:bodyPr anchor="t" rtlCol="false" tIns="0" lIns="0" bIns="0" rIns="0">
            <a:spAutoFit/>
          </a:bodyPr>
          <a:lstStyle/>
          <a:p>
            <a:pPr algn="l">
              <a:lnSpc>
                <a:spcPts val="13987"/>
              </a:lnSpc>
            </a:pPr>
            <a:r>
              <a:rPr lang="en-US" b="true" sz="9991">
                <a:solidFill>
                  <a:srgbClr val="001369"/>
                </a:solidFill>
                <a:latin typeface="Montserrat Bold"/>
                <a:ea typeface="Montserrat Bold"/>
                <a:cs typeface="Montserrat Bold"/>
                <a:sym typeface="Montserrat Bold"/>
              </a:rPr>
              <a:t>ACCESS</a:t>
            </a:r>
          </a:p>
        </p:txBody>
      </p:sp>
      <p:sp>
        <p:nvSpPr>
          <p:cNvPr name="TextBox 4" id="4"/>
          <p:cNvSpPr txBox="true"/>
          <p:nvPr/>
        </p:nvSpPr>
        <p:spPr>
          <a:xfrm rot="0">
            <a:off x="11754764" y="4491133"/>
            <a:ext cx="1431198" cy="1968303"/>
          </a:xfrm>
          <a:prstGeom prst="rect">
            <a:avLst/>
          </a:prstGeom>
        </p:spPr>
        <p:txBody>
          <a:bodyPr anchor="t" rtlCol="false" tIns="0" lIns="0" bIns="0" rIns="0">
            <a:spAutoFit/>
          </a:bodyPr>
          <a:lstStyle/>
          <a:p>
            <a:pPr algn="l">
              <a:lnSpc>
                <a:spcPts val="8116"/>
              </a:lnSpc>
            </a:pPr>
            <a:r>
              <a:rPr lang="en-US" b="true" sz="4464">
                <a:solidFill>
                  <a:srgbClr val="FEFFFF"/>
                </a:solidFill>
                <a:latin typeface="Montserrat Bold"/>
                <a:ea typeface="Montserrat Bold"/>
                <a:cs typeface="Montserrat Bold"/>
                <a:sym typeface="Montserrat Bold"/>
              </a:rPr>
              <a:t>Side Rear</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8945878"/>
            <a:ext cx="2924223" cy="1341122"/>
          </a:xfrm>
          <a:custGeom>
            <a:avLst/>
            <a:gdLst/>
            <a:ahLst/>
            <a:cxnLst/>
            <a:rect r="r" b="b" t="t" l="l"/>
            <a:pathLst>
              <a:path h="1341122" w="2924223">
                <a:moveTo>
                  <a:pt x="0" y="0"/>
                </a:moveTo>
                <a:lnTo>
                  <a:pt x="2924223" y="0"/>
                </a:lnTo>
                <a:lnTo>
                  <a:pt x="2924223" y="1341122"/>
                </a:lnTo>
                <a:lnTo>
                  <a:pt x="0" y="1341122"/>
                </a:lnTo>
                <a:lnTo>
                  <a:pt x="0" y="0"/>
                </a:lnTo>
                <a:close/>
              </a:path>
            </a:pathLst>
          </a:custGeom>
          <a:blipFill>
            <a:blip r:embed="rId2"/>
            <a:stretch>
              <a:fillRect l="0" t="-29079" r="0" b="-25000"/>
            </a:stretch>
          </a:blipFill>
        </p:spPr>
      </p:sp>
      <p:sp>
        <p:nvSpPr>
          <p:cNvPr name="AutoShape 3" id="3"/>
          <p:cNvSpPr/>
          <p:nvPr/>
        </p:nvSpPr>
        <p:spPr>
          <a:xfrm rot="11497">
            <a:off x="-28623" y="1892434"/>
            <a:ext cx="17087946" cy="0"/>
          </a:xfrm>
          <a:prstGeom prst="line">
            <a:avLst/>
          </a:prstGeom>
          <a:ln cap="rnd" w="28575">
            <a:solidFill>
              <a:srgbClr val="009739"/>
            </a:solidFill>
            <a:prstDash val="solid"/>
            <a:headEnd type="none" len="sm" w="sm"/>
            <a:tailEnd type="none" len="sm" w="sm"/>
          </a:ln>
        </p:spPr>
      </p:sp>
      <p:sp>
        <p:nvSpPr>
          <p:cNvPr name="TextBox 4" id="4"/>
          <p:cNvSpPr txBox="true"/>
          <p:nvPr/>
        </p:nvSpPr>
        <p:spPr>
          <a:xfrm rot="0">
            <a:off x="1348740" y="2614719"/>
            <a:ext cx="7589520" cy="6943232"/>
          </a:xfrm>
          <a:prstGeom prst="rect">
            <a:avLst/>
          </a:prstGeom>
        </p:spPr>
        <p:txBody>
          <a:bodyPr anchor="t" rtlCol="false" tIns="0" lIns="0" bIns="0" rIns="0">
            <a:spAutoFit/>
          </a:bodyPr>
          <a:lstStyle/>
          <a:p>
            <a:pPr algn="l" marL="665798" indent="-332899" lvl="1">
              <a:lnSpc>
                <a:spcPts val="4967"/>
              </a:lnSpc>
              <a:buFont typeface="Arial"/>
              <a:buChar char="•"/>
            </a:pPr>
            <a:r>
              <a:rPr lang="en-US" sz="3600">
                <a:solidFill>
                  <a:srgbClr val="000000"/>
                </a:solidFill>
                <a:latin typeface="Arimo"/>
                <a:ea typeface="Arimo"/>
                <a:cs typeface="Arimo"/>
                <a:sym typeface="Arimo"/>
              </a:rPr>
              <a:t>Since 2015, significant developments and updates with the </a:t>
            </a:r>
            <a:r>
              <a:rPr lang="en-US" b="true" sz="3600">
                <a:solidFill>
                  <a:srgbClr val="000000"/>
                </a:solidFill>
                <a:latin typeface="Arimo Bold"/>
                <a:ea typeface="Arimo Bold"/>
                <a:cs typeface="Arimo Bold"/>
                <a:sym typeface="Arimo Bold"/>
              </a:rPr>
              <a:t>latest version 2.0 now available</a:t>
            </a:r>
          </a:p>
          <a:p>
            <a:pPr algn="l" marL="665798" indent="-332899" lvl="1">
              <a:lnSpc>
                <a:spcPts val="4967"/>
              </a:lnSpc>
              <a:buFont typeface="Arial"/>
              <a:buChar char="•"/>
            </a:pPr>
            <a:r>
              <a:rPr lang="en-US" sz="3600">
                <a:solidFill>
                  <a:srgbClr val="000000"/>
                </a:solidFill>
                <a:latin typeface="Arimo"/>
                <a:ea typeface="Arimo"/>
                <a:cs typeface="Arimo"/>
                <a:sym typeface="Arimo"/>
              </a:rPr>
              <a:t>Ability to now collate data from members of the scheme nationally</a:t>
            </a:r>
          </a:p>
          <a:p>
            <a:pPr algn="l" marL="665798" indent="-332899" lvl="1">
              <a:lnSpc>
                <a:spcPts val="4967"/>
              </a:lnSpc>
              <a:buFont typeface="Arial"/>
              <a:buChar char="•"/>
            </a:pPr>
            <a:r>
              <a:rPr lang="en-US" sz="3600">
                <a:solidFill>
                  <a:srgbClr val="000000"/>
                </a:solidFill>
                <a:latin typeface="Arimo"/>
                <a:ea typeface="Arimo"/>
                <a:cs typeface="Arimo"/>
                <a:sym typeface="Arimo"/>
              </a:rPr>
              <a:t>PowerBI compiles annual data of members</a:t>
            </a:r>
          </a:p>
        </p:txBody>
      </p:sp>
      <p:sp>
        <p:nvSpPr>
          <p:cNvPr name="TextBox 5" id="5"/>
          <p:cNvSpPr txBox="true"/>
          <p:nvPr/>
        </p:nvSpPr>
        <p:spPr>
          <a:xfrm rot="0">
            <a:off x="1348740" y="1002607"/>
            <a:ext cx="15590520" cy="770199"/>
          </a:xfrm>
          <a:prstGeom prst="rect">
            <a:avLst/>
          </a:prstGeom>
        </p:spPr>
        <p:txBody>
          <a:bodyPr anchor="t" rtlCol="false" tIns="0" lIns="0" bIns="0" rIns="0">
            <a:spAutoFit/>
          </a:bodyPr>
          <a:lstStyle/>
          <a:p>
            <a:pPr algn="l">
              <a:lnSpc>
                <a:spcPts val="6480"/>
              </a:lnSpc>
            </a:pPr>
            <a:r>
              <a:rPr lang="en-US" sz="6000">
                <a:solidFill>
                  <a:srgbClr val="009739"/>
                </a:solidFill>
                <a:latin typeface="Arimo"/>
                <a:ea typeface="Arimo"/>
                <a:cs typeface="Arimo"/>
                <a:sym typeface="Arimo"/>
              </a:rPr>
              <a:t>Community Transport Social Value Toolkit</a:t>
            </a:r>
          </a:p>
        </p:txBody>
      </p:sp>
      <p:sp>
        <p:nvSpPr>
          <p:cNvPr name="TextBox 6" id="6"/>
          <p:cNvSpPr txBox="true"/>
          <p:nvPr/>
        </p:nvSpPr>
        <p:spPr>
          <a:xfrm rot="0">
            <a:off x="9589377" y="2614717"/>
            <a:ext cx="7589520" cy="6943232"/>
          </a:xfrm>
          <a:prstGeom prst="rect">
            <a:avLst/>
          </a:prstGeom>
        </p:spPr>
        <p:txBody>
          <a:bodyPr anchor="t" rtlCol="false" tIns="0" lIns="0" bIns="0" rIns="0">
            <a:spAutoFit/>
          </a:bodyPr>
          <a:lstStyle/>
          <a:p>
            <a:pPr algn="l" marL="665798" indent="-332899" lvl="1">
              <a:lnSpc>
                <a:spcPts val="4967"/>
              </a:lnSpc>
              <a:buFont typeface="Arial"/>
              <a:buChar char="•"/>
            </a:pPr>
            <a:r>
              <a:rPr lang="en-US" sz="3600">
                <a:solidFill>
                  <a:srgbClr val="000000"/>
                </a:solidFill>
                <a:latin typeface="Arimo"/>
                <a:ea typeface="Arimo"/>
                <a:cs typeface="Arimo"/>
                <a:sym typeface="Arimo"/>
              </a:rPr>
              <a:t>Data from all sizes of organisations is </a:t>
            </a:r>
            <a:r>
              <a:rPr lang="en-US" b="true" sz="3600">
                <a:solidFill>
                  <a:srgbClr val="000000"/>
                </a:solidFill>
                <a:latin typeface="Arimo Bold"/>
                <a:ea typeface="Arimo Bold"/>
                <a:cs typeface="Arimo Bold"/>
                <a:sym typeface="Arimo Bold"/>
              </a:rPr>
              <a:t>key to understanding </a:t>
            </a:r>
            <a:r>
              <a:rPr lang="en-US" sz="3600">
                <a:solidFill>
                  <a:srgbClr val="000000"/>
                </a:solidFill>
                <a:latin typeface="Arimo"/>
                <a:ea typeface="Arimo"/>
                <a:cs typeface="Arimo"/>
                <a:sym typeface="Arimo"/>
              </a:rPr>
              <a:t>the impacts of CT services across the UK</a:t>
            </a:r>
          </a:p>
          <a:p>
            <a:pPr algn="l" marL="665798" indent="-332899" lvl="1">
              <a:lnSpc>
                <a:spcPts val="4967"/>
              </a:lnSpc>
              <a:buFont typeface="Arial"/>
              <a:buChar char="•"/>
            </a:pPr>
            <a:r>
              <a:rPr lang="en-US" sz="3600">
                <a:solidFill>
                  <a:srgbClr val="000000"/>
                </a:solidFill>
                <a:latin typeface="Arimo"/>
                <a:ea typeface="Arimo"/>
                <a:cs typeface="Arimo"/>
                <a:sym typeface="Arimo"/>
              </a:rPr>
              <a:t>Results generated can provide clarity and direction to CTs in demonstrating </a:t>
            </a:r>
            <a:r>
              <a:rPr lang="en-US" b="true" sz="3600">
                <a:solidFill>
                  <a:srgbClr val="000000"/>
                </a:solidFill>
                <a:latin typeface="Arimo Bold"/>
                <a:ea typeface="Arimo Bold"/>
                <a:cs typeface="Arimo Bold"/>
                <a:sym typeface="Arimo Bold"/>
              </a:rPr>
              <a:t>the value of their services beyond the economic benefits </a:t>
            </a:r>
            <a:r>
              <a:rPr lang="en-US" sz="3600">
                <a:solidFill>
                  <a:srgbClr val="000000"/>
                </a:solidFill>
                <a:latin typeface="Arimo"/>
                <a:ea typeface="Arimo"/>
                <a:cs typeface="Arimo"/>
                <a:sym typeface="Arimo"/>
              </a:rPr>
              <a:t>aka the social value</a:t>
            </a:r>
          </a:p>
          <a:p>
            <a:pPr algn="l" marL="665798" indent="-332899" lvl="1">
              <a:lnSpc>
                <a:spcPts val="4967"/>
              </a:lnSpc>
            </a:pPr>
          </a:p>
        </p:txBody>
      </p:sp>
      <p:sp>
        <p:nvSpPr>
          <p:cNvPr name="TextBox 7" id="7"/>
          <p:cNvSpPr txBox="true"/>
          <p:nvPr/>
        </p:nvSpPr>
        <p:spPr>
          <a:xfrm rot="0">
            <a:off x="10140940" y="8464270"/>
            <a:ext cx="9571856" cy="481608"/>
          </a:xfrm>
          <a:prstGeom prst="rect">
            <a:avLst/>
          </a:prstGeom>
        </p:spPr>
        <p:txBody>
          <a:bodyPr anchor="t" rtlCol="false" tIns="0" lIns="0" bIns="0" rIns="0">
            <a:spAutoFit/>
          </a:bodyPr>
          <a:lstStyle/>
          <a:p>
            <a:pPr algn="l">
              <a:lnSpc>
                <a:spcPts val="3240"/>
              </a:lnSpc>
            </a:pPr>
            <a:r>
              <a:rPr lang="en-US" sz="2700">
                <a:solidFill>
                  <a:srgbClr val="000000"/>
                </a:solidFill>
                <a:latin typeface="Arimo"/>
                <a:ea typeface="Arimo"/>
                <a:cs typeface="Arimo"/>
                <a:sym typeface="Arimo"/>
              </a:rPr>
              <a:t>To access the toolkit or find out more: </a:t>
            </a:r>
            <a:r>
              <a:rPr lang="en-US" sz="2700" u="sng">
                <a:solidFill>
                  <a:srgbClr val="0563C1"/>
                </a:solidFill>
                <a:latin typeface="Arimo"/>
                <a:ea typeface="Arimo"/>
                <a:cs typeface="Arimo"/>
                <a:sym typeface="Arimo"/>
                <a:hlinkClick r:id="rId3" tooltip="mailto:socialvalue@ectcharity.co.uk"/>
              </a:rPr>
              <a:t>socialvalue@ectcharity.co.uk</a:t>
            </a:r>
            <a:r>
              <a:rPr lang="en-US" sz="2700">
                <a:solidFill>
                  <a:srgbClr val="000000"/>
                </a:solidFill>
                <a:latin typeface="Arimo"/>
                <a:ea typeface="Arimo"/>
                <a:cs typeface="Arimo"/>
                <a:sym typeface="Arimo"/>
              </a:rPr>
              <a:t> </a:t>
            </a:r>
          </a:p>
        </p:txBody>
      </p:sp>
    </p:spTree>
  </p:cSld>
  <p:clrMapOvr>
    <a:masterClrMapping/>
  </p:clrMapOvr>
</p:sld>
</file>

<file path=ppt/slides/slide1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3503" y="-66418"/>
            <a:ext cx="17386297" cy="15086114"/>
          </a:xfrm>
          <a:custGeom>
            <a:avLst/>
            <a:gdLst/>
            <a:ahLst/>
            <a:cxnLst/>
            <a:rect r="r" b="b" t="t" l="l"/>
            <a:pathLst>
              <a:path h="15086114" w="17386297">
                <a:moveTo>
                  <a:pt x="0" y="0"/>
                </a:moveTo>
                <a:lnTo>
                  <a:pt x="17386297" y="0"/>
                </a:lnTo>
                <a:lnTo>
                  <a:pt x="17386297" y="15086114"/>
                </a:lnTo>
                <a:lnTo>
                  <a:pt x="0" y="1508611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2492401" y="4688002"/>
            <a:ext cx="8550250" cy="911949"/>
          </a:xfrm>
          <a:prstGeom prst="rect">
            <a:avLst/>
          </a:prstGeom>
        </p:spPr>
        <p:txBody>
          <a:bodyPr anchor="t" rtlCol="false" tIns="0" lIns="0" bIns="0" rIns="0">
            <a:spAutoFit/>
          </a:bodyPr>
          <a:lstStyle/>
          <a:p>
            <a:pPr algn="l">
              <a:lnSpc>
                <a:spcPts val="7485"/>
              </a:lnSpc>
            </a:pPr>
            <a:r>
              <a:rPr lang="en-US" b="true" sz="5346">
                <a:solidFill>
                  <a:srgbClr val="001369"/>
                </a:solidFill>
                <a:latin typeface="Montserrat Bold"/>
                <a:ea typeface="Montserrat Bold"/>
                <a:cs typeface="Montserrat Bold"/>
                <a:sym typeface="Montserrat Bold"/>
              </a:rPr>
              <a:t>ACCOMMODATION</a:t>
            </a:r>
          </a:p>
        </p:txBody>
      </p:sp>
      <p:sp>
        <p:nvSpPr>
          <p:cNvPr name="TextBox 4" id="4"/>
          <p:cNvSpPr txBox="true"/>
          <p:nvPr/>
        </p:nvSpPr>
        <p:spPr>
          <a:xfrm rot="0">
            <a:off x="11659972" y="3565931"/>
            <a:ext cx="3389614" cy="3003690"/>
          </a:xfrm>
          <a:prstGeom prst="rect">
            <a:avLst/>
          </a:prstGeom>
        </p:spPr>
        <p:txBody>
          <a:bodyPr anchor="t" rtlCol="false" tIns="0" lIns="0" bIns="0" rIns="0">
            <a:spAutoFit/>
          </a:bodyPr>
          <a:lstStyle/>
          <a:p>
            <a:pPr algn="l">
              <a:lnSpc>
                <a:spcPts val="8139"/>
              </a:lnSpc>
            </a:pPr>
            <a:r>
              <a:rPr lang="en-US" b="true" sz="4464">
                <a:solidFill>
                  <a:srgbClr val="FEFFFF"/>
                </a:solidFill>
                <a:latin typeface="Montserrat Bold"/>
                <a:ea typeface="Montserrat Bold"/>
                <a:cs typeface="Montserrat Bold"/>
                <a:sym typeface="Montserrat Bold"/>
              </a:rPr>
              <a:t>Seating Wheelchair Stowage</a:t>
            </a:r>
          </a:p>
        </p:txBody>
      </p:sp>
    </p:spTree>
  </p:cSld>
  <p:clrMapOvr>
    <a:masterClrMapping/>
  </p:clrMapOvr>
</p:sld>
</file>

<file path=ppt/slides/slide1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6551" y="-63503"/>
            <a:ext cx="17389345" cy="15083190"/>
          </a:xfrm>
          <a:custGeom>
            <a:avLst/>
            <a:gdLst/>
            <a:ahLst/>
            <a:cxnLst/>
            <a:rect r="r" b="b" t="t" l="l"/>
            <a:pathLst>
              <a:path h="15083190" w="17389345">
                <a:moveTo>
                  <a:pt x="0" y="0"/>
                </a:moveTo>
                <a:lnTo>
                  <a:pt x="17389345" y="0"/>
                </a:lnTo>
                <a:lnTo>
                  <a:pt x="17389345" y="15083190"/>
                </a:lnTo>
                <a:lnTo>
                  <a:pt x="0" y="1508319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2248719" y="4244997"/>
            <a:ext cx="5972308" cy="1724882"/>
          </a:xfrm>
          <a:prstGeom prst="rect">
            <a:avLst/>
          </a:prstGeom>
        </p:spPr>
        <p:txBody>
          <a:bodyPr anchor="t" rtlCol="false" tIns="0" lIns="0" bIns="0" rIns="0">
            <a:spAutoFit/>
          </a:bodyPr>
          <a:lstStyle/>
          <a:p>
            <a:pPr algn="l">
              <a:lnSpc>
                <a:spcPts val="14127"/>
              </a:lnSpc>
            </a:pPr>
            <a:r>
              <a:rPr lang="en-US" b="true" sz="10091">
                <a:solidFill>
                  <a:srgbClr val="001369"/>
                </a:solidFill>
                <a:latin typeface="Montserrat Bold"/>
                <a:ea typeface="Montserrat Bold"/>
                <a:cs typeface="Montserrat Bold"/>
                <a:sym typeface="Montserrat Bold"/>
              </a:rPr>
              <a:t>EXTRAS</a:t>
            </a:r>
          </a:p>
        </p:txBody>
      </p:sp>
      <p:sp>
        <p:nvSpPr>
          <p:cNvPr name="TextBox 4" id="4"/>
          <p:cNvSpPr txBox="true"/>
          <p:nvPr/>
        </p:nvSpPr>
        <p:spPr>
          <a:xfrm rot="0">
            <a:off x="10857014" y="3623081"/>
            <a:ext cx="6091114" cy="2946540"/>
          </a:xfrm>
          <a:prstGeom prst="rect">
            <a:avLst/>
          </a:prstGeom>
        </p:spPr>
        <p:txBody>
          <a:bodyPr anchor="t" rtlCol="false" tIns="0" lIns="0" bIns="0" rIns="0">
            <a:spAutoFit/>
          </a:bodyPr>
          <a:lstStyle/>
          <a:p>
            <a:pPr algn="l">
              <a:lnSpc>
                <a:spcPts val="7594"/>
              </a:lnSpc>
            </a:pPr>
            <a:r>
              <a:rPr lang="en-US" b="true" sz="4464">
                <a:solidFill>
                  <a:srgbClr val="FEFFFF"/>
                </a:solidFill>
                <a:latin typeface="Montserrat Bold"/>
                <a:ea typeface="Montserrat Bold"/>
                <a:cs typeface="Montserrat Bold"/>
                <a:sym typeface="Montserrat Bold"/>
              </a:rPr>
              <a:t>Comfort Driver Consideration</a:t>
            </a:r>
          </a:p>
          <a:p>
            <a:pPr algn="l">
              <a:lnSpc>
                <a:spcPts val="9751"/>
              </a:lnSpc>
            </a:pPr>
            <a:r>
              <a:rPr lang="en-US" b="true" sz="4464">
                <a:solidFill>
                  <a:srgbClr val="FEFFFF"/>
                </a:solidFill>
                <a:latin typeface="Montserrat Bold"/>
                <a:ea typeface="Montserrat Bold"/>
                <a:cs typeface="Montserrat Bold"/>
                <a:sym typeface="Montserrat Bold"/>
              </a:rPr>
              <a:t>Critical Equipment</a:t>
            </a:r>
          </a:p>
        </p:txBody>
      </p:sp>
    </p:spTree>
  </p:cSld>
  <p:clrMapOvr>
    <a:masterClrMapping/>
  </p:clrMapOvr>
</p:sld>
</file>

<file path=ppt/slides/slide1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65197" y="-653072"/>
            <a:ext cx="16357597" cy="11632244"/>
          </a:xfrm>
          <a:custGeom>
            <a:avLst/>
            <a:gdLst/>
            <a:ahLst/>
            <a:cxnLst/>
            <a:rect r="r" b="b" t="t" l="l"/>
            <a:pathLst>
              <a:path h="11632244" w="16357597">
                <a:moveTo>
                  <a:pt x="0" y="0"/>
                </a:moveTo>
                <a:lnTo>
                  <a:pt x="16357597" y="0"/>
                </a:lnTo>
                <a:lnTo>
                  <a:pt x="16357597" y="11632244"/>
                </a:lnTo>
                <a:lnTo>
                  <a:pt x="0" y="1163224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1066907" y="2781252"/>
            <a:ext cx="5591175" cy="5591175"/>
          </a:xfrm>
          <a:custGeom>
            <a:avLst/>
            <a:gdLst/>
            <a:ahLst/>
            <a:cxnLst/>
            <a:rect r="r" b="b" t="t" l="l"/>
            <a:pathLst>
              <a:path h="5591175" w="5591175">
                <a:moveTo>
                  <a:pt x="0" y="0"/>
                </a:moveTo>
                <a:lnTo>
                  <a:pt x="5591175" y="0"/>
                </a:lnTo>
                <a:lnTo>
                  <a:pt x="5591175" y="5591175"/>
                </a:lnTo>
                <a:lnTo>
                  <a:pt x="0" y="5591175"/>
                </a:lnTo>
                <a:lnTo>
                  <a:pt x="0" y="0"/>
                </a:lnTo>
                <a:close/>
              </a:path>
            </a:pathLst>
          </a:custGeom>
          <a:blipFill>
            <a:blip r:embed="rId4"/>
            <a:stretch>
              <a:fillRect l="0" t="0" r="0" b="0"/>
            </a:stretch>
          </a:blipFill>
        </p:spPr>
      </p:sp>
      <p:sp>
        <p:nvSpPr>
          <p:cNvPr name="Freeform 4" id="4"/>
          <p:cNvSpPr/>
          <p:nvPr/>
        </p:nvSpPr>
        <p:spPr>
          <a:xfrm flipH="false" flipV="false" rot="0">
            <a:off x="-4298385" y="7877251"/>
            <a:ext cx="7755836" cy="7745701"/>
          </a:xfrm>
          <a:custGeom>
            <a:avLst/>
            <a:gdLst/>
            <a:ahLst/>
            <a:cxnLst/>
            <a:rect r="r" b="b" t="t" l="l"/>
            <a:pathLst>
              <a:path h="7745701" w="7755836">
                <a:moveTo>
                  <a:pt x="0" y="0"/>
                </a:moveTo>
                <a:lnTo>
                  <a:pt x="7755836" y="0"/>
                </a:lnTo>
                <a:lnTo>
                  <a:pt x="7755836" y="7745702"/>
                </a:lnTo>
                <a:lnTo>
                  <a:pt x="0" y="774570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0">
            <a:off x="3257312" y="4383415"/>
            <a:ext cx="6004246" cy="3147822"/>
          </a:xfrm>
          <a:prstGeom prst="rect">
            <a:avLst/>
          </a:prstGeom>
        </p:spPr>
        <p:txBody>
          <a:bodyPr anchor="t" rtlCol="false" tIns="0" lIns="0" bIns="0" rIns="0">
            <a:spAutoFit/>
          </a:bodyPr>
          <a:lstStyle/>
          <a:p>
            <a:pPr algn="r">
              <a:lnSpc>
                <a:spcPts val="11549"/>
              </a:lnSpc>
            </a:pPr>
            <a:r>
              <a:rPr lang="en-US" b="true" sz="13799">
                <a:solidFill>
                  <a:srgbClr val="FFFFFF"/>
                </a:solidFill>
                <a:latin typeface="DM Sans Bold"/>
                <a:ea typeface="DM Sans Bold"/>
                <a:cs typeface="DM Sans Bold"/>
                <a:sym typeface="DM Sans Bold"/>
              </a:rPr>
              <a:t>THANK YOU</a:t>
            </a:r>
          </a:p>
        </p:txBody>
      </p:sp>
    </p:spTree>
  </p:cSld>
  <p:clrMapOvr>
    <a:masterClrMapping/>
  </p:clrMapOvr>
</p:sld>
</file>

<file path=ppt/slides/slide1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76713" y="0"/>
            <a:ext cx="18973187" cy="16751294"/>
          </a:xfrm>
          <a:custGeom>
            <a:avLst/>
            <a:gdLst/>
            <a:ahLst/>
            <a:cxnLst/>
            <a:rect r="r" b="b" t="t" l="l"/>
            <a:pathLst>
              <a:path h="16751294" w="18973187">
                <a:moveTo>
                  <a:pt x="0" y="0"/>
                </a:moveTo>
                <a:lnTo>
                  <a:pt x="18973187" y="0"/>
                </a:lnTo>
                <a:lnTo>
                  <a:pt x="18973187" y="16751294"/>
                </a:lnTo>
                <a:lnTo>
                  <a:pt x="0" y="16751294"/>
                </a:lnTo>
                <a:lnTo>
                  <a:pt x="0" y="0"/>
                </a:lnTo>
                <a:close/>
              </a:path>
            </a:pathLst>
          </a:custGeom>
          <a:blipFill>
            <a:blip r:embed="rId2"/>
            <a:stretch>
              <a:fillRect l="-16216" t="0" r="-16216" b="0"/>
            </a:stretch>
          </a:blipFill>
        </p:spPr>
      </p:sp>
      <p:grpSp>
        <p:nvGrpSpPr>
          <p:cNvPr name="Group 3" id="3"/>
          <p:cNvGrpSpPr/>
          <p:nvPr/>
        </p:nvGrpSpPr>
        <p:grpSpPr>
          <a:xfrm rot="0">
            <a:off x="11845935" y="1147411"/>
            <a:ext cx="14440942" cy="13586515"/>
            <a:chOff x="0" y="0"/>
            <a:chExt cx="19254590" cy="18115354"/>
          </a:xfrm>
        </p:grpSpPr>
        <p:grpSp>
          <p:nvGrpSpPr>
            <p:cNvPr name="Group 4" id="4"/>
            <p:cNvGrpSpPr/>
            <p:nvPr/>
          </p:nvGrpSpPr>
          <p:grpSpPr>
            <a:xfrm rot="2448500">
              <a:off x="4506115" y="413941"/>
              <a:ext cx="6198237" cy="16095682"/>
              <a:chOff x="0" y="0"/>
              <a:chExt cx="1224343" cy="3179394"/>
            </a:xfrm>
          </p:grpSpPr>
          <p:sp>
            <p:nvSpPr>
              <p:cNvPr name="Freeform 5" id="5"/>
              <p:cNvSpPr/>
              <p:nvPr/>
            </p:nvSpPr>
            <p:spPr>
              <a:xfrm flipH="false" flipV="false" rot="0">
                <a:off x="0" y="0"/>
                <a:ext cx="1224343" cy="3179394"/>
              </a:xfrm>
              <a:custGeom>
                <a:avLst/>
                <a:gdLst/>
                <a:ahLst/>
                <a:cxnLst/>
                <a:rect r="r" b="b" t="t" l="l"/>
                <a:pathLst>
                  <a:path h="3179394" w="1224343">
                    <a:moveTo>
                      <a:pt x="0" y="0"/>
                    </a:moveTo>
                    <a:lnTo>
                      <a:pt x="1224343" y="0"/>
                    </a:lnTo>
                    <a:lnTo>
                      <a:pt x="1224343" y="3179394"/>
                    </a:lnTo>
                    <a:lnTo>
                      <a:pt x="0" y="3179394"/>
                    </a:lnTo>
                    <a:close/>
                  </a:path>
                </a:pathLst>
              </a:custGeom>
              <a:solidFill>
                <a:srgbClr val="60519D"/>
              </a:solidFill>
            </p:spPr>
          </p:sp>
          <p:sp>
            <p:nvSpPr>
              <p:cNvPr name="TextBox 6" id="6"/>
              <p:cNvSpPr txBox="true"/>
              <p:nvPr/>
            </p:nvSpPr>
            <p:spPr>
              <a:xfrm>
                <a:off x="0" y="-38100"/>
                <a:ext cx="1224343" cy="3217494"/>
              </a:xfrm>
              <a:prstGeom prst="rect">
                <a:avLst/>
              </a:prstGeom>
            </p:spPr>
            <p:txBody>
              <a:bodyPr anchor="ctr" rtlCol="false" tIns="50800" lIns="50800" bIns="50800" rIns="50800"/>
              <a:lstStyle/>
              <a:p>
                <a:pPr algn="ctr">
                  <a:lnSpc>
                    <a:spcPts val="3499"/>
                  </a:lnSpc>
                </a:pPr>
              </a:p>
            </p:txBody>
          </p:sp>
        </p:grpSp>
        <p:grpSp>
          <p:nvGrpSpPr>
            <p:cNvPr name="Group 7" id="7"/>
            <p:cNvGrpSpPr/>
            <p:nvPr/>
          </p:nvGrpSpPr>
          <p:grpSpPr>
            <a:xfrm rot="2448500">
              <a:off x="5585377" y="664834"/>
              <a:ext cx="8021854" cy="16095682"/>
              <a:chOff x="0" y="0"/>
              <a:chExt cx="1584564" cy="3179394"/>
            </a:xfrm>
          </p:grpSpPr>
          <p:sp>
            <p:nvSpPr>
              <p:cNvPr name="Freeform 8" id="8"/>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A84D98"/>
              </a:solidFill>
            </p:spPr>
          </p:sp>
          <p:sp>
            <p:nvSpPr>
              <p:cNvPr name="TextBox 9" id="9"/>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0" id="10"/>
            <p:cNvGrpSpPr/>
            <p:nvPr/>
          </p:nvGrpSpPr>
          <p:grpSpPr>
            <a:xfrm rot="2448500">
              <a:off x="6266829" y="1009836"/>
              <a:ext cx="8021854" cy="16095682"/>
              <a:chOff x="0" y="0"/>
              <a:chExt cx="1584564" cy="3179394"/>
            </a:xfrm>
          </p:grpSpPr>
          <p:sp>
            <p:nvSpPr>
              <p:cNvPr name="Freeform 11" id="11"/>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30A2A1"/>
              </a:solidFill>
            </p:spPr>
          </p:sp>
          <p:sp>
            <p:nvSpPr>
              <p:cNvPr name="TextBox 12" id="12"/>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3" id="13"/>
            <p:cNvGrpSpPr/>
            <p:nvPr/>
          </p:nvGrpSpPr>
          <p:grpSpPr>
            <a:xfrm rot="2448500">
              <a:off x="6948281" y="1354838"/>
              <a:ext cx="8021854" cy="16095682"/>
              <a:chOff x="0" y="0"/>
              <a:chExt cx="1584564" cy="3179394"/>
            </a:xfrm>
          </p:grpSpPr>
          <p:sp>
            <p:nvSpPr>
              <p:cNvPr name="Freeform 14" id="14"/>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279CD8"/>
              </a:solidFill>
            </p:spPr>
          </p:sp>
          <p:sp>
            <p:nvSpPr>
              <p:cNvPr name="TextBox 15" id="15"/>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sp>
        <p:nvSpPr>
          <p:cNvPr name="Freeform 16" id="16"/>
          <p:cNvSpPr/>
          <p:nvPr/>
        </p:nvSpPr>
        <p:spPr>
          <a:xfrm flipH="false" flipV="false" rot="0">
            <a:off x="9292056" y="670604"/>
            <a:ext cx="7761110" cy="2069629"/>
          </a:xfrm>
          <a:custGeom>
            <a:avLst/>
            <a:gdLst/>
            <a:ahLst/>
            <a:cxnLst/>
            <a:rect r="r" b="b" t="t" l="l"/>
            <a:pathLst>
              <a:path h="2069629" w="7761110">
                <a:moveTo>
                  <a:pt x="0" y="0"/>
                </a:moveTo>
                <a:lnTo>
                  <a:pt x="7761110" y="0"/>
                </a:lnTo>
                <a:lnTo>
                  <a:pt x="7761110" y="2069629"/>
                </a:lnTo>
                <a:lnTo>
                  <a:pt x="0" y="2069629"/>
                </a:lnTo>
                <a:lnTo>
                  <a:pt x="0" y="0"/>
                </a:lnTo>
                <a:close/>
              </a:path>
            </a:pathLst>
          </a:custGeom>
          <a:blipFill>
            <a:blip r:embed="rId3"/>
            <a:stretch>
              <a:fillRect l="0" t="0" r="0" b="0"/>
            </a:stretch>
          </a:blipFill>
        </p:spPr>
      </p:sp>
      <p:sp>
        <p:nvSpPr>
          <p:cNvPr name="TextBox 17" id="17"/>
          <p:cNvSpPr txBox="true"/>
          <p:nvPr/>
        </p:nvSpPr>
        <p:spPr>
          <a:xfrm rot="0">
            <a:off x="1112602" y="2949783"/>
            <a:ext cx="8903241" cy="1193800"/>
          </a:xfrm>
          <a:prstGeom prst="rect">
            <a:avLst/>
          </a:prstGeom>
        </p:spPr>
        <p:txBody>
          <a:bodyPr anchor="t" rtlCol="false" tIns="0" lIns="0" bIns="0" rIns="0">
            <a:spAutoFit/>
          </a:bodyPr>
          <a:lstStyle/>
          <a:p>
            <a:pPr algn="l">
              <a:lnSpc>
                <a:spcPts val="9799"/>
              </a:lnSpc>
            </a:pPr>
            <a:r>
              <a:rPr lang="en-US" sz="6999" spc="-384" b="true">
                <a:solidFill>
                  <a:srgbClr val="FFFFFF"/>
                </a:solidFill>
                <a:latin typeface="Open Sans Bold"/>
                <a:ea typeface="Open Sans Bold"/>
                <a:cs typeface="Open Sans Bold"/>
                <a:sym typeface="Open Sans Bold"/>
              </a:rPr>
              <a:t>Workshop Three:</a:t>
            </a:r>
          </a:p>
        </p:txBody>
      </p:sp>
      <p:sp>
        <p:nvSpPr>
          <p:cNvPr name="TextBox 18" id="18"/>
          <p:cNvSpPr txBox="true"/>
          <p:nvPr/>
        </p:nvSpPr>
        <p:spPr>
          <a:xfrm rot="0">
            <a:off x="1112602" y="4303661"/>
            <a:ext cx="11354893" cy="2635249"/>
          </a:xfrm>
          <a:prstGeom prst="rect">
            <a:avLst/>
          </a:prstGeom>
        </p:spPr>
        <p:txBody>
          <a:bodyPr anchor="t" rtlCol="false" tIns="0" lIns="0" bIns="0" rIns="0">
            <a:spAutoFit/>
          </a:bodyPr>
          <a:lstStyle/>
          <a:p>
            <a:pPr algn="l">
              <a:lnSpc>
                <a:spcPts val="7000"/>
              </a:lnSpc>
            </a:pPr>
            <a:r>
              <a:rPr lang="en-US" sz="5000" spc="-275" b="true">
                <a:solidFill>
                  <a:srgbClr val="FFFFFF"/>
                </a:solidFill>
                <a:latin typeface="Open Sans Bold"/>
                <a:ea typeface="Open Sans Bold"/>
                <a:cs typeface="Open Sans Bold"/>
                <a:sym typeface="Open Sans Bold"/>
              </a:rPr>
              <a:t>Dive into best practices for maintaining and purchasing vehicles for community transport services.</a:t>
            </a:r>
          </a:p>
        </p:txBody>
      </p:sp>
      <p:grpSp>
        <p:nvGrpSpPr>
          <p:cNvPr name="Group 19" id="19"/>
          <p:cNvGrpSpPr/>
          <p:nvPr/>
        </p:nvGrpSpPr>
        <p:grpSpPr>
          <a:xfrm rot="5400000">
            <a:off x="4695753" y="2009344"/>
            <a:ext cx="47625" cy="10592555"/>
            <a:chOff x="0" y="0"/>
            <a:chExt cx="12543" cy="2789809"/>
          </a:xfrm>
        </p:grpSpPr>
        <p:sp>
          <p:nvSpPr>
            <p:cNvPr name="Freeform 20" id="20"/>
            <p:cNvSpPr/>
            <p:nvPr/>
          </p:nvSpPr>
          <p:spPr>
            <a:xfrm flipH="false" flipV="false" rot="0">
              <a:off x="0" y="0"/>
              <a:ext cx="12543" cy="2789809"/>
            </a:xfrm>
            <a:custGeom>
              <a:avLst/>
              <a:gdLst/>
              <a:ahLst/>
              <a:cxnLst/>
              <a:rect r="r" b="b" t="t" l="l"/>
              <a:pathLst>
                <a:path h="2789809" w="12543">
                  <a:moveTo>
                    <a:pt x="0" y="0"/>
                  </a:moveTo>
                  <a:lnTo>
                    <a:pt x="12543" y="0"/>
                  </a:lnTo>
                  <a:lnTo>
                    <a:pt x="12543" y="2789809"/>
                  </a:lnTo>
                  <a:lnTo>
                    <a:pt x="0" y="2789809"/>
                  </a:lnTo>
                  <a:close/>
                </a:path>
              </a:pathLst>
            </a:custGeom>
            <a:solidFill>
              <a:srgbClr val="A84D98"/>
            </a:solidFill>
          </p:spPr>
        </p:sp>
        <p:sp>
          <p:nvSpPr>
            <p:cNvPr name="TextBox 21" id="21"/>
            <p:cNvSpPr txBox="true"/>
            <p:nvPr/>
          </p:nvSpPr>
          <p:spPr>
            <a:xfrm>
              <a:off x="0" y="-38100"/>
              <a:ext cx="12543" cy="2827909"/>
            </a:xfrm>
            <a:prstGeom prst="rect">
              <a:avLst/>
            </a:prstGeom>
          </p:spPr>
          <p:txBody>
            <a:bodyPr anchor="ctr" rtlCol="false" tIns="50800" lIns="50800" bIns="50800" rIns="50800"/>
            <a:lstStyle/>
            <a:p>
              <a:pPr algn="ctr">
                <a:lnSpc>
                  <a:spcPts val="3499"/>
                </a:lnSpc>
              </a:pPr>
            </a:p>
          </p:txBody>
        </p:sp>
      </p:grpSp>
      <p:sp>
        <p:nvSpPr>
          <p:cNvPr name="Freeform 22" id="22"/>
          <p:cNvSpPr/>
          <p:nvPr/>
        </p:nvSpPr>
        <p:spPr>
          <a:xfrm flipH="false" flipV="false" rot="0">
            <a:off x="1028700" y="1028700"/>
            <a:ext cx="2271238" cy="1796651"/>
          </a:xfrm>
          <a:custGeom>
            <a:avLst/>
            <a:gdLst/>
            <a:ahLst/>
            <a:cxnLst/>
            <a:rect r="r" b="b" t="t" l="l"/>
            <a:pathLst>
              <a:path h="1796651" w="2271238">
                <a:moveTo>
                  <a:pt x="0" y="0"/>
                </a:moveTo>
                <a:lnTo>
                  <a:pt x="2271238" y="0"/>
                </a:lnTo>
                <a:lnTo>
                  <a:pt x="2271238" y="1796651"/>
                </a:lnTo>
                <a:lnTo>
                  <a:pt x="0" y="1796651"/>
                </a:lnTo>
                <a:lnTo>
                  <a:pt x="0" y="0"/>
                </a:lnTo>
                <a:close/>
              </a:path>
            </a:pathLst>
          </a:custGeom>
          <a:blipFill>
            <a:blip r:embed="rId4"/>
            <a:stretch>
              <a:fillRect l="0" t="0" r="0" b="0"/>
            </a:stretch>
          </a:blipFill>
        </p:spPr>
      </p:sp>
      <p:sp>
        <p:nvSpPr>
          <p:cNvPr name="TextBox 23" id="23"/>
          <p:cNvSpPr txBox="true"/>
          <p:nvPr/>
        </p:nvSpPr>
        <p:spPr>
          <a:xfrm rot="0">
            <a:off x="1112602" y="7337770"/>
            <a:ext cx="7809937" cy="863600"/>
          </a:xfrm>
          <a:prstGeom prst="rect">
            <a:avLst/>
          </a:prstGeom>
        </p:spPr>
        <p:txBody>
          <a:bodyPr anchor="t" rtlCol="false" tIns="0" lIns="0" bIns="0" rIns="0">
            <a:spAutoFit/>
          </a:bodyPr>
          <a:lstStyle/>
          <a:p>
            <a:pPr algn="l">
              <a:lnSpc>
                <a:spcPts val="7000"/>
              </a:lnSpc>
            </a:pPr>
            <a:r>
              <a:rPr lang="en-US" b="true" sz="5000" spc="-275">
                <a:solidFill>
                  <a:srgbClr val="FFFFFF"/>
                </a:solidFill>
                <a:latin typeface="Open Sans Bold"/>
                <a:ea typeface="Open Sans Bold"/>
                <a:cs typeface="Open Sans Bold"/>
                <a:sym typeface="Open Sans Bold"/>
              </a:rPr>
              <a:t>TRISTAN SCAIFE</a:t>
            </a:r>
          </a:p>
        </p:txBody>
      </p:sp>
      <p:sp>
        <p:nvSpPr>
          <p:cNvPr name="TextBox 24" id="24"/>
          <p:cNvSpPr txBox="true"/>
          <p:nvPr/>
        </p:nvSpPr>
        <p:spPr>
          <a:xfrm rot="0">
            <a:off x="1112602" y="8115645"/>
            <a:ext cx="5938067" cy="688974"/>
          </a:xfrm>
          <a:prstGeom prst="rect">
            <a:avLst/>
          </a:prstGeom>
        </p:spPr>
        <p:txBody>
          <a:bodyPr anchor="t" rtlCol="false" tIns="0" lIns="0" bIns="0" rIns="0">
            <a:spAutoFit/>
          </a:bodyPr>
          <a:lstStyle/>
          <a:p>
            <a:pPr algn="l">
              <a:lnSpc>
                <a:spcPts val="5600"/>
              </a:lnSpc>
            </a:pPr>
            <a:r>
              <a:rPr lang="en-US" b="true" sz="4000" spc="-220">
                <a:solidFill>
                  <a:srgbClr val="FFFFFF"/>
                </a:solidFill>
                <a:latin typeface="Open Sans Bold"/>
                <a:ea typeface="Open Sans Bold"/>
                <a:cs typeface="Open Sans Bold"/>
                <a:sym typeface="Open Sans Bold"/>
              </a:rPr>
              <a:t>BUSINESS CHOICE DIRECT </a:t>
            </a:r>
          </a:p>
        </p:txBody>
      </p:sp>
      <p:sp>
        <p:nvSpPr>
          <p:cNvPr name="TextBox 25" id="25"/>
          <p:cNvSpPr txBox="true"/>
          <p:nvPr/>
        </p:nvSpPr>
        <p:spPr>
          <a:xfrm rot="0">
            <a:off x="16021411" y="8994535"/>
            <a:ext cx="1336030" cy="596900"/>
          </a:xfrm>
          <a:prstGeom prst="rect">
            <a:avLst/>
          </a:prstGeom>
        </p:spPr>
        <p:txBody>
          <a:bodyPr anchor="t" rtlCol="false" tIns="0" lIns="0" bIns="0" rIns="0">
            <a:spAutoFit/>
          </a:bodyPr>
          <a:lstStyle/>
          <a:p>
            <a:pPr algn="ctr">
              <a:lnSpc>
                <a:spcPts val="4900"/>
              </a:lnSpc>
            </a:pPr>
            <a:r>
              <a:rPr lang="en-US" sz="3500" b="true">
                <a:solidFill>
                  <a:srgbClr val="FFFFFF"/>
                </a:solidFill>
                <a:latin typeface="Open Sans Bold"/>
                <a:ea typeface="Open Sans Bold"/>
                <a:cs typeface="Open Sans Bold"/>
                <a:sym typeface="Open Sans Bold"/>
              </a:rPr>
              <a:t>#CT24</a:t>
            </a:r>
          </a:p>
        </p:txBody>
      </p:sp>
    </p:spTree>
  </p:cSld>
  <p:clrMapOvr>
    <a:masterClrMapping/>
  </p:clrMapOvr>
</p:sld>
</file>

<file path=ppt/slides/slide1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4376" y="8710863"/>
            <a:ext cx="18576756" cy="1640347"/>
            <a:chOff x="0" y="0"/>
            <a:chExt cx="24769008" cy="2187130"/>
          </a:xfrm>
        </p:grpSpPr>
        <p:sp>
          <p:nvSpPr>
            <p:cNvPr name="Freeform 3" id="3"/>
            <p:cNvSpPr/>
            <p:nvPr/>
          </p:nvSpPr>
          <p:spPr>
            <a:xfrm flipH="false" flipV="false" rot="0">
              <a:off x="0" y="0"/>
              <a:ext cx="24769063" cy="2186305"/>
            </a:xfrm>
            <a:custGeom>
              <a:avLst/>
              <a:gdLst/>
              <a:ahLst/>
              <a:cxnLst/>
              <a:rect r="r" b="b" t="t" l="l"/>
              <a:pathLst>
                <a:path h="2186305" w="24769063">
                  <a:moveTo>
                    <a:pt x="12384532" y="0"/>
                  </a:moveTo>
                  <a:lnTo>
                    <a:pt x="9088755" y="30226"/>
                  </a:lnTo>
                  <a:lnTo>
                    <a:pt x="5546090" y="133223"/>
                  </a:lnTo>
                  <a:lnTo>
                    <a:pt x="2489708" y="288290"/>
                  </a:lnTo>
                  <a:lnTo>
                    <a:pt x="0" y="468249"/>
                  </a:lnTo>
                  <a:lnTo>
                    <a:pt x="0" y="2186305"/>
                  </a:lnTo>
                  <a:lnTo>
                    <a:pt x="24769063" y="2186305"/>
                  </a:lnTo>
                  <a:lnTo>
                    <a:pt x="24768936" y="468249"/>
                  </a:lnTo>
                  <a:lnTo>
                    <a:pt x="22221698" y="284607"/>
                  </a:lnTo>
                  <a:lnTo>
                    <a:pt x="19095974" y="128270"/>
                  </a:lnTo>
                  <a:lnTo>
                    <a:pt x="15492603" y="26797"/>
                  </a:lnTo>
                  <a:lnTo>
                    <a:pt x="12384532" y="0"/>
                  </a:lnTo>
                  <a:close/>
                </a:path>
              </a:pathLst>
            </a:custGeom>
            <a:solidFill>
              <a:srgbClr val="1B4D63"/>
            </a:solidFill>
          </p:spPr>
        </p:sp>
      </p:grpSp>
      <p:sp>
        <p:nvSpPr>
          <p:cNvPr name="TextBox 4" id="4"/>
          <p:cNvSpPr txBox="true"/>
          <p:nvPr/>
        </p:nvSpPr>
        <p:spPr>
          <a:xfrm rot="0">
            <a:off x="1348740" y="9348827"/>
            <a:ext cx="6524725" cy="906632"/>
          </a:xfrm>
          <a:prstGeom prst="rect">
            <a:avLst/>
          </a:prstGeom>
        </p:spPr>
        <p:txBody>
          <a:bodyPr anchor="t" rtlCol="false" tIns="0" lIns="0" bIns="0" rIns="0">
            <a:spAutoFit/>
          </a:bodyPr>
          <a:lstStyle/>
          <a:p>
            <a:pPr algn="l">
              <a:lnSpc>
                <a:spcPts val="3240"/>
              </a:lnSpc>
            </a:pPr>
            <a:r>
              <a:rPr lang="en-US" sz="2700">
                <a:solidFill>
                  <a:srgbClr val="FFFFFF"/>
                </a:solidFill>
                <a:latin typeface="Helvetica"/>
                <a:ea typeface="Helvetica"/>
                <a:cs typeface="Helvetica"/>
                <a:sym typeface="Helvetica"/>
              </a:rPr>
              <a:t>‹#› | </a:t>
            </a:r>
            <a:r>
              <a:rPr lang="en-US" sz="2700" b="true">
                <a:solidFill>
                  <a:srgbClr val="FFFFFF"/>
                </a:solidFill>
                <a:latin typeface="Helvetica Bold"/>
                <a:ea typeface="Helvetica Bold"/>
                <a:cs typeface="Helvetica Bold"/>
                <a:sym typeface="Helvetica Bold"/>
              </a:rPr>
              <a:t>Impound Quote &amp; Buy</a:t>
            </a:r>
          </a:p>
          <a:p>
            <a:pPr algn="l">
              <a:lnSpc>
                <a:spcPts val="3240"/>
              </a:lnSpc>
            </a:pPr>
          </a:p>
        </p:txBody>
      </p:sp>
      <p:sp>
        <p:nvSpPr>
          <p:cNvPr name="Freeform 5" id="5"/>
          <p:cNvSpPr/>
          <p:nvPr/>
        </p:nvSpPr>
        <p:spPr>
          <a:xfrm flipH="false" flipV="false" rot="0">
            <a:off x="-1828800" y="360943"/>
            <a:ext cx="20790568" cy="11694694"/>
          </a:xfrm>
          <a:custGeom>
            <a:avLst/>
            <a:gdLst/>
            <a:ahLst/>
            <a:cxnLst/>
            <a:rect r="r" b="b" t="t" l="l"/>
            <a:pathLst>
              <a:path h="11694694" w="20790568">
                <a:moveTo>
                  <a:pt x="0" y="0"/>
                </a:moveTo>
                <a:lnTo>
                  <a:pt x="20790568" y="0"/>
                </a:lnTo>
                <a:lnTo>
                  <a:pt x="20790568" y="11694695"/>
                </a:lnTo>
                <a:lnTo>
                  <a:pt x="0" y="11694695"/>
                </a:lnTo>
                <a:lnTo>
                  <a:pt x="0" y="0"/>
                </a:lnTo>
                <a:close/>
              </a:path>
            </a:pathLst>
          </a:custGeom>
          <a:blipFill>
            <a:blip r:embed="rId2"/>
            <a:stretch>
              <a:fillRect l="-2" t="0" r="-2" b="0"/>
            </a:stretch>
          </a:blipFill>
        </p:spPr>
      </p:sp>
      <p:grpSp>
        <p:nvGrpSpPr>
          <p:cNvPr name="Group 6" id="6"/>
          <p:cNvGrpSpPr/>
          <p:nvPr/>
        </p:nvGrpSpPr>
        <p:grpSpPr>
          <a:xfrm rot="0">
            <a:off x="-604670" y="8187975"/>
            <a:ext cx="19037048" cy="2002772"/>
            <a:chOff x="0" y="0"/>
            <a:chExt cx="25382730" cy="2670362"/>
          </a:xfrm>
        </p:grpSpPr>
        <p:sp>
          <p:nvSpPr>
            <p:cNvPr name="Freeform 7" id="7"/>
            <p:cNvSpPr/>
            <p:nvPr/>
          </p:nvSpPr>
          <p:spPr>
            <a:xfrm flipH="false" flipV="false" rot="0">
              <a:off x="0" y="0"/>
              <a:ext cx="25382728" cy="2669413"/>
            </a:xfrm>
            <a:custGeom>
              <a:avLst/>
              <a:gdLst/>
              <a:ahLst/>
              <a:cxnLst/>
              <a:rect r="r" b="b" t="t" l="l"/>
              <a:pathLst>
                <a:path h="2669413" w="25382728">
                  <a:moveTo>
                    <a:pt x="12691364" y="0"/>
                  </a:moveTo>
                  <a:lnTo>
                    <a:pt x="9314053" y="36830"/>
                  </a:lnTo>
                  <a:lnTo>
                    <a:pt x="5683504" y="162687"/>
                  </a:lnTo>
                  <a:lnTo>
                    <a:pt x="2551430" y="351917"/>
                  </a:lnTo>
                  <a:lnTo>
                    <a:pt x="0" y="571754"/>
                  </a:lnTo>
                  <a:lnTo>
                    <a:pt x="0" y="2669413"/>
                  </a:lnTo>
                  <a:lnTo>
                    <a:pt x="25382728" y="2669413"/>
                  </a:lnTo>
                  <a:lnTo>
                    <a:pt x="25382601" y="571754"/>
                  </a:lnTo>
                  <a:lnTo>
                    <a:pt x="22772244" y="347599"/>
                  </a:lnTo>
                  <a:lnTo>
                    <a:pt x="19569176" y="156591"/>
                  </a:lnTo>
                  <a:lnTo>
                    <a:pt x="15876524" y="32766"/>
                  </a:lnTo>
                  <a:lnTo>
                    <a:pt x="12691364" y="0"/>
                  </a:lnTo>
                  <a:close/>
                </a:path>
              </a:pathLst>
            </a:custGeom>
            <a:solidFill>
              <a:srgbClr val="52C6D8"/>
            </a:solidFill>
          </p:spPr>
        </p:sp>
      </p:grpSp>
      <p:sp>
        <p:nvSpPr>
          <p:cNvPr name="Freeform 8" id="8"/>
          <p:cNvSpPr/>
          <p:nvPr/>
        </p:nvSpPr>
        <p:spPr>
          <a:xfrm flipH="false" flipV="false" rot="0">
            <a:off x="1666371" y="2221155"/>
            <a:ext cx="2918700" cy="2918700"/>
          </a:xfrm>
          <a:custGeom>
            <a:avLst/>
            <a:gdLst/>
            <a:ahLst/>
            <a:cxnLst/>
            <a:rect r="r" b="b" t="t" l="l"/>
            <a:pathLst>
              <a:path h="2918700" w="2918700">
                <a:moveTo>
                  <a:pt x="0" y="0"/>
                </a:moveTo>
                <a:lnTo>
                  <a:pt x="2918700" y="0"/>
                </a:lnTo>
                <a:lnTo>
                  <a:pt x="2918700" y="2918700"/>
                </a:lnTo>
                <a:lnTo>
                  <a:pt x="0" y="29187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9" id="9"/>
          <p:cNvGrpSpPr/>
          <p:nvPr/>
        </p:nvGrpSpPr>
        <p:grpSpPr>
          <a:xfrm rot="0">
            <a:off x="2286000" y="4291738"/>
            <a:ext cx="1890000" cy="242047"/>
            <a:chOff x="0" y="0"/>
            <a:chExt cx="2520000" cy="322730"/>
          </a:xfrm>
        </p:grpSpPr>
        <p:sp>
          <p:nvSpPr>
            <p:cNvPr name="Freeform 10" id="10"/>
            <p:cNvSpPr/>
            <p:nvPr/>
          </p:nvSpPr>
          <p:spPr>
            <a:xfrm flipH="false" flipV="false" rot="0">
              <a:off x="0" y="0"/>
              <a:ext cx="2520061" cy="322834"/>
            </a:xfrm>
            <a:custGeom>
              <a:avLst/>
              <a:gdLst/>
              <a:ahLst/>
              <a:cxnLst/>
              <a:rect r="r" b="b" t="t" l="l"/>
              <a:pathLst>
                <a:path h="322834" w="2520061">
                  <a:moveTo>
                    <a:pt x="0" y="161417"/>
                  </a:moveTo>
                  <a:cubicBezTo>
                    <a:pt x="0" y="72263"/>
                    <a:pt x="72263" y="0"/>
                    <a:pt x="161417" y="0"/>
                  </a:cubicBezTo>
                  <a:lnTo>
                    <a:pt x="2358644" y="0"/>
                  </a:lnTo>
                  <a:cubicBezTo>
                    <a:pt x="2447798" y="0"/>
                    <a:pt x="2520061" y="72263"/>
                    <a:pt x="2520061" y="161417"/>
                  </a:cubicBezTo>
                  <a:cubicBezTo>
                    <a:pt x="2520061" y="250571"/>
                    <a:pt x="2447798" y="322834"/>
                    <a:pt x="2358644" y="322834"/>
                  </a:cubicBezTo>
                  <a:lnTo>
                    <a:pt x="161417" y="322834"/>
                  </a:lnTo>
                  <a:cubicBezTo>
                    <a:pt x="72263" y="322707"/>
                    <a:pt x="0" y="250444"/>
                    <a:pt x="0" y="161417"/>
                  </a:cubicBezTo>
                  <a:close/>
                </a:path>
              </a:pathLst>
            </a:custGeom>
            <a:solidFill>
              <a:srgbClr val="EF765E"/>
            </a:solidFill>
          </p:spPr>
        </p:sp>
      </p:grpSp>
      <p:grpSp>
        <p:nvGrpSpPr>
          <p:cNvPr name="Group 11" id="11"/>
          <p:cNvGrpSpPr/>
          <p:nvPr/>
        </p:nvGrpSpPr>
        <p:grpSpPr>
          <a:xfrm rot="0">
            <a:off x="-604674" y="8339496"/>
            <a:ext cx="19037052" cy="2019691"/>
            <a:chOff x="0" y="0"/>
            <a:chExt cx="25382736" cy="2692922"/>
          </a:xfrm>
        </p:grpSpPr>
        <p:sp>
          <p:nvSpPr>
            <p:cNvPr name="Freeform 12" id="12"/>
            <p:cNvSpPr/>
            <p:nvPr/>
          </p:nvSpPr>
          <p:spPr>
            <a:xfrm flipH="false" flipV="false" rot="0">
              <a:off x="0" y="0"/>
              <a:ext cx="25382728" cy="2691892"/>
            </a:xfrm>
            <a:custGeom>
              <a:avLst/>
              <a:gdLst/>
              <a:ahLst/>
              <a:cxnLst/>
              <a:rect r="r" b="b" t="t" l="l"/>
              <a:pathLst>
                <a:path h="2691892" w="25382728">
                  <a:moveTo>
                    <a:pt x="12691364" y="0"/>
                  </a:moveTo>
                  <a:lnTo>
                    <a:pt x="9314053" y="37211"/>
                  </a:lnTo>
                  <a:lnTo>
                    <a:pt x="5683631" y="164211"/>
                  </a:lnTo>
                  <a:lnTo>
                    <a:pt x="2551430" y="354965"/>
                  </a:lnTo>
                  <a:lnTo>
                    <a:pt x="0" y="576580"/>
                  </a:lnTo>
                  <a:lnTo>
                    <a:pt x="0" y="2691892"/>
                  </a:lnTo>
                  <a:lnTo>
                    <a:pt x="25382728" y="2691892"/>
                  </a:lnTo>
                  <a:lnTo>
                    <a:pt x="25382601" y="576580"/>
                  </a:lnTo>
                  <a:lnTo>
                    <a:pt x="22772244" y="350520"/>
                  </a:lnTo>
                  <a:lnTo>
                    <a:pt x="19569176" y="157861"/>
                  </a:lnTo>
                  <a:lnTo>
                    <a:pt x="15876524" y="33020"/>
                  </a:lnTo>
                  <a:lnTo>
                    <a:pt x="12691364" y="0"/>
                  </a:lnTo>
                  <a:close/>
                </a:path>
              </a:pathLst>
            </a:custGeom>
            <a:solidFill>
              <a:srgbClr val="1B4D63"/>
            </a:solidFill>
          </p:spPr>
        </p:sp>
      </p:grpSp>
      <p:grpSp>
        <p:nvGrpSpPr>
          <p:cNvPr name="Group 13" id="13"/>
          <p:cNvGrpSpPr/>
          <p:nvPr/>
        </p:nvGrpSpPr>
        <p:grpSpPr>
          <a:xfrm rot="-10800000">
            <a:off x="-156408" y="-1031354"/>
            <a:ext cx="18576756" cy="1954347"/>
            <a:chOff x="0" y="0"/>
            <a:chExt cx="24769008" cy="2605796"/>
          </a:xfrm>
        </p:grpSpPr>
        <p:sp>
          <p:nvSpPr>
            <p:cNvPr name="Freeform 14" id="14"/>
            <p:cNvSpPr/>
            <p:nvPr/>
          </p:nvSpPr>
          <p:spPr>
            <a:xfrm flipH="false" flipV="false" rot="0">
              <a:off x="0" y="0"/>
              <a:ext cx="24769063" cy="2604770"/>
            </a:xfrm>
            <a:custGeom>
              <a:avLst/>
              <a:gdLst/>
              <a:ahLst/>
              <a:cxnLst/>
              <a:rect r="r" b="b" t="t" l="l"/>
              <a:pathLst>
                <a:path h="2604770" w="24769063">
                  <a:moveTo>
                    <a:pt x="12384532" y="0"/>
                  </a:moveTo>
                  <a:lnTo>
                    <a:pt x="9088755" y="35941"/>
                  </a:lnTo>
                  <a:lnTo>
                    <a:pt x="5546090" y="158750"/>
                  </a:lnTo>
                  <a:lnTo>
                    <a:pt x="2489708" y="343408"/>
                  </a:lnTo>
                  <a:lnTo>
                    <a:pt x="0" y="557911"/>
                  </a:lnTo>
                  <a:lnTo>
                    <a:pt x="0" y="2604770"/>
                  </a:lnTo>
                  <a:lnTo>
                    <a:pt x="24769063" y="2604770"/>
                  </a:lnTo>
                  <a:lnTo>
                    <a:pt x="24768936" y="557911"/>
                  </a:lnTo>
                  <a:lnTo>
                    <a:pt x="22221698" y="339217"/>
                  </a:lnTo>
                  <a:lnTo>
                    <a:pt x="19095974" y="152781"/>
                  </a:lnTo>
                  <a:lnTo>
                    <a:pt x="15492602" y="32004"/>
                  </a:lnTo>
                  <a:lnTo>
                    <a:pt x="12384532" y="0"/>
                  </a:lnTo>
                  <a:close/>
                </a:path>
              </a:pathLst>
            </a:custGeom>
            <a:solidFill>
              <a:srgbClr val="52C6D8"/>
            </a:solidFill>
          </p:spPr>
        </p:sp>
      </p:grpSp>
      <p:grpSp>
        <p:nvGrpSpPr>
          <p:cNvPr name="Group 15" id="15"/>
          <p:cNvGrpSpPr/>
          <p:nvPr/>
        </p:nvGrpSpPr>
        <p:grpSpPr>
          <a:xfrm rot="-10800000">
            <a:off x="-156408" y="-1216305"/>
            <a:ext cx="18576756" cy="1970858"/>
            <a:chOff x="0" y="0"/>
            <a:chExt cx="24769008" cy="2627810"/>
          </a:xfrm>
        </p:grpSpPr>
        <p:sp>
          <p:nvSpPr>
            <p:cNvPr name="Freeform 16" id="16"/>
            <p:cNvSpPr/>
            <p:nvPr/>
          </p:nvSpPr>
          <p:spPr>
            <a:xfrm flipH="false" flipV="false" rot="0">
              <a:off x="0" y="0"/>
              <a:ext cx="24769063" cy="2626868"/>
            </a:xfrm>
            <a:custGeom>
              <a:avLst/>
              <a:gdLst/>
              <a:ahLst/>
              <a:cxnLst/>
              <a:rect r="r" b="b" t="t" l="l"/>
              <a:pathLst>
                <a:path h="2626868" w="24769063">
                  <a:moveTo>
                    <a:pt x="12384532" y="0"/>
                  </a:moveTo>
                  <a:lnTo>
                    <a:pt x="9088755" y="36195"/>
                  </a:lnTo>
                  <a:lnTo>
                    <a:pt x="5546090" y="160147"/>
                  </a:lnTo>
                  <a:lnTo>
                    <a:pt x="2489708" y="346329"/>
                  </a:lnTo>
                  <a:lnTo>
                    <a:pt x="0" y="562610"/>
                  </a:lnTo>
                  <a:lnTo>
                    <a:pt x="0" y="2626868"/>
                  </a:lnTo>
                  <a:lnTo>
                    <a:pt x="24769063" y="2626868"/>
                  </a:lnTo>
                  <a:lnTo>
                    <a:pt x="24768811" y="562610"/>
                  </a:lnTo>
                  <a:lnTo>
                    <a:pt x="22221571" y="342011"/>
                  </a:lnTo>
                  <a:lnTo>
                    <a:pt x="19095847" y="154051"/>
                  </a:lnTo>
                  <a:lnTo>
                    <a:pt x="15492476" y="32131"/>
                  </a:lnTo>
                  <a:lnTo>
                    <a:pt x="12384532" y="0"/>
                  </a:lnTo>
                  <a:close/>
                </a:path>
              </a:pathLst>
            </a:custGeom>
            <a:solidFill>
              <a:srgbClr val="1B4D63"/>
            </a:solidFill>
          </p:spPr>
        </p:sp>
      </p:grpSp>
      <p:sp>
        <p:nvSpPr>
          <p:cNvPr name="Freeform 17" id="17"/>
          <p:cNvSpPr/>
          <p:nvPr/>
        </p:nvSpPr>
        <p:spPr>
          <a:xfrm flipH="false" flipV="false" rot="0">
            <a:off x="4698765" y="6429195"/>
            <a:ext cx="1791284" cy="1409353"/>
          </a:xfrm>
          <a:custGeom>
            <a:avLst/>
            <a:gdLst/>
            <a:ahLst/>
            <a:cxnLst/>
            <a:rect r="r" b="b" t="t" l="l"/>
            <a:pathLst>
              <a:path h="1409353" w="1791284">
                <a:moveTo>
                  <a:pt x="0" y="0"/>
                </a:moveTo>
                <a:lnTo>
                  <a:pt x="1791284" y="0"/>
                </a:lnTo>
                <a:lnTo>
                  <a:pt x="1791284" y="1409353"/>
                </a:lnTo>
                <a:lnTo>
                  <a:pt x="0" y="1409353"/>
                </a:lnTo>
                <a:lnTo>
                  <a:pt x="0" y="0"/>
                </a:lnTo>
                <a:close/>
              </a:path>
            </a:pathLst>
          </a:custGeom>
          <a:blipFill>
            <a:blip r:embed="rId5"/>
            <a:stretch>
              <a:fillRect l="0" t="0" r="0" b="0"/>
            </a:stretch>
          </a:blipFill>
        </p:spPr>
      </p:sp>
      <p:sp>
        <p:nvSpPr>
          <p:cNvPr name="Freeform 18" id="18"/>
          <p:cNvSpPr/>
          <p:nvPr/>
        </p:nvSpPr>
        <p:spPr>
          <a:xfrm flipH="false" flipV="false" rot="0">
            <a:off x="7606084" y="6352055"/>
            <a:ext cx="6554765" cy="1747937"/>
          </a:xfrm>
          <a:custGeom>
            <a:avLst/>
            <a:gdLst/>
            <a:ahLst/>
            <a:cxnLst/>
            <a:rect r="r" b="b" t="t" l="l"/>
            <a:pathLst>
              <a:path h="1747937" w="6554765">
                <a:moveTo>
                  <a:pt x="0" y="0"/>
                </a:moveTo>
                <a:lnTo>
                  <a:pt x="6554764" y="0"/>
                </a:lnTo>
                <a:lnTo>
                  <a:pt x="6554764" y="1747937"/>
                </a:lnTo>
                <a:lnTo>
                  <a:pt x="0" y="1747937"/>
                </a:lnTo>
                <a:lnTo>
                  <a:pt x="0" y="0"/>
                </a:lnTo>
                <a:close/>
              </a:path>
            </a:pathLst>
          </a:custGeom>
          <a:blipFill>
            <a:blip r:embed="rId6"/>
            <a:stretch>
              <a:fillRect l="0" t="0" r="0" b="0"/>
            </a:stretch>
          </a:blipFill>
        </p:spPr>
      </p:sp>
      <p:sp>
        <p:nvSpPr>
          <p:cNvPr name="TextBox 19" id="19"/>
          <p:cNvSpPr txBox="true"/>
          <p:nvPr/>
        </p:nvSpPr>
        <p:spPr>
          <a:xfrm rot="0">
            <a:off x="2377440" y="2419011"/>
            <a:ext cx="13533120" cy="1524868"/>
          </a:xfrm>
          <a:prstGeom prst="rect">
            <a:avLst/>
          </a:prstGeom>
        </p:spPr>
        <p:txBody>
          <a:bodyPr anchor="t" rtlCol="false" tIns="0" lIns="0" bIns="0" rIns="0">
            <a:spAutoFit/>
          </a:bodyPr>
          <a:lstStyle/>
          <a:p>
            <a:pPr algn="l">
              <a:lnSpc>
                <a:spcPts val="9720"/>
              </a:lnSpc>
            </a:pPr>
            <a:r>
              <a:rPr lang="en-US" sz="9000" b="true">
                <a:solidFill>
                  <a:srgbClr val="1B4C63"/>
                </a:solidFill>
                <a:latin typeface="Helvetica Bold"/>
                <a:ea typeface="Helvetica Bold"/>
                <a:cs typeface="Helvetica Bold"/>
                <a:sym typeface="Helvetica Bold"/>
              </a:rPr>
              <a:t>Business Choice Direct</a:t>
            </a:r>
          </a:p>
        </p:txBody>
      </p:sp>
      <p:sp>
        <p:nvSpPr>
          <p:cNvPr name="TextBox 20" id="20"/>
          <p:cNvSpPr txBox="true"/>
          <p:nvPr/>
        </p:nvSpPr>
        <p:spPr>
          <a:xfrm rot="0">
            <a:off x="4698765" y="4955461"/>
            <a:ext cx="8890470" cy="785722"/>
          </a:xfrm>
          <a:prstGeom prst="rect">
            <a:avLst/>
          </a:prstGeom>
        </p:spPr>
        <p:txBody>
          <a:bodyPr anchor="t" rtlCol="false" tIns="0" lIns="0" bIns="0" rIns="0">
            <a:spAutoFit/>
          </a:bodyPr>
          <a:lstStyle/>
          <a:p>
            <a:pPr algn="l">
              <a:lnSpc>
                <a:spcPts val="5759"/>
              </a:lnSpc>
            </a:pPr>
            <a:r>
              <a:rPr lang="en-US" sz="4800" spc="44">
                <a:solidFill>
                  <a:srgbClr val="1D1D1B"/>
                </a:solidFill>
                <a:latin typeface="TT Rounds Condensed"/>
                <a:ea typeface="TT Rounds Condensed"/>
                <a:cs typeface="TT Rounds Condensed"/>
                <a:sym typeface="TT Rounds Condensed"/>
              </a:rPr>
              <a:t>Your Voice in the Insurance Market.</a:t>
            </a:r>
          </a:p>
        </p:txBody>
      </p:sp>
    </p:spTree>
  </p:cSld>
  <p:clrMapOvr>
    <a:masterClrMapping/>
  </p:clrMapOvr>
</p:sld>
</file>

<file path=ppt/slides/slide1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4376" y="8710863"/>
            <a:ext cx="18576756" cy="1640347"/>
            <a:chOff x="0" y="0"/>
            <a:chExt cx="24769008" cy="2187130"/>
          </a:xfrm>
        </p:grpSpPr>
        <p:sp>
          <p:nvSpPr>
            <p:cNvPr name="Freeform 3" id="3"/>
            <p:cNvSpPr/>
            <p:nvPr/>
          </p:nvSpPr>
          <p:spPr>
            <a:xfrm flipH="false" flipV="false" rot="0">
              <a:off x="0" y="0"/>
              <a:ext cx="24769063" cy="2186305"/>
            </a:xfrm>
            <a:custGeom>
              <a:avLst/>
              <a:gdLst/>
              <a:ahLst/>
              <a:cxnLst/>
              <a:rect r="r" b="b" t="t" l="l"/>
              <a:pathLst>
                <a:path h="2186305" w="24769063">
                  <a:moveTo>
                    <a:pt x="12384532" y="0"/>
                  </a:moveTo>
                  <a:lnTo>
                    <a:pt x="9088755" y="30226"/>
                  </a:lnTo>
                  <a:lnTo>
                    <a:pt x="5546090" y="133223"/>
                  </a:lnTo>
                  <a:lnTo>
                    <a:pt x="2489708" y="288290"/>
                  </a:lnTo>
                  <a:lnTo>
                    <a:pt x="0" y="468249"/>
                  </a:lnTo>
                  <a:lnTo>
                    <a:pt x="0" y="2186305"/>
                  </a:lnTo>
                  <a:lnTo>
                    <a:pt x="24769063" y="2186305"/>
                  </a:lnTo>
                  <a:lnTo>
                    <a:pt x="24768936" y="468249"/>
                  </a:lnTo>
                  <a:lnTo>
                    <a:pt x="22221698" y="284607"/>
                  </a:lnTo>
                  <a:lnTo>
                    <a:pt x="19095974" y="128270"/>
                  </a:lnTo>
                  <a:lnTo>
                    <a:pt x="15492603" y="26797"/>
                  </a:lnTo>
                  <a:lnTo>
                    <a:pt x="12384532" y="0"/>
                  </a:lnTo>
                  <a:close/>
                </a:path>
              </a:pathLst>
            </a:custGeom>
            <a:solidFill>
              <a:srgbClr val="1B4D63"/>
            </a:solidFill>
          </p:spPr>
        </p:sp>
      </p:grpSp>
      <p:sp>
        <p:nvSpPr>
          <p:cNvPr name="TextBox 4" id="4"/>
          <p:cNvSpPr txBox="true"/>
          <p:nvPr/>
        </p:nvSpPr>
        <p:spPr>
          <a:xfrm rot="0">
            <a:off x="1348740" y="9348827"/>
            <a:ext cx="6524725" cy="906632"/>
          </a:xfrm>
          <a:prstGeom prst="rect">
            <a:avLst/>
          </a:prstGeom>
        </p:spPr>
        <p:txBody>
          <a:bodyPr anchor="t" rtlCol="false" tIns="0" lIns="0" bIns="0" rIns="0">
            <a:spAutoFit/>
          </a:bodyPr>
          <a:lstStyle/>
          <a:p>
            <a:pPr algn="l">
              <a:lnSpc>
                <a:spcPts val="3240"/>
              </a:lnSpc>
            </a:pPr>
            <a:r>
              <a:rPr lang="en-US" sz="2700">
                <a:solidFill>
                  <a:srgbClr val="FFFFFF"/>
                </a:solidFill>
                <a:latin typeface="Helvetica"/>
                <a:ea typeface="Helvetica"/>
                <a:cs typeface="Helvetica"/>
                <a:sym typeface="Helvetica"/>
              </a:rPr>
              <a:t>‹#› | </a:t>
            </a:r>
            <a:r>
              <a:rPr lang="en-US" sz="2700" b="true">
                <a:solidFill>
                  <a:srgbClr val="FFFFFF"/>
                </a:solidFill>
                <a:latin typeface="Helvetica Bold"/>
                <a:ea typeface="Helvetica Bold"/>
                <a:cs typeface="Helvetica Bold"/>
                <a:sym typeface="Helvetica Bold"/>
              </a:rPr>
              <a:t>Impound Quote &amp; Buy</a:t>
            </a:r>
          </a:p>
          <a:p>
            <a:pPr algn="l">
              <a:lnSpc>
                <a:spcPts val="3240"/>
              </a:lnSpc>
            </a:pPr>
          </a:p>
        </p:txBody>
      </p:sp>
      <p:sp>
        <p:nvSpPr>
          <p:cNvPr name="Freeform 5" id="5"/>
          <p:cNvSpPr/>
          <p:nvPr/>
        </p:nvSpPr>
        <p:spPr>
          <a:xfrm flipH="false" flipV="false" rot="0">
            <a:off x="655983" y="458235"/>
            <a:ext cx="2618504" cy="2618504"/>
          </a:xfrm>
          <a:custGeom>
            <a:avLst/>
            <a:gdLst/>
            <a:ahLst/>
            <a:cxnLst/>
            <a:rect r="r" b="b" t="t" l="l"/>
            <a:pathLst>
              <a:path h="2618504" w="2618504">
                <a:moveTo>
                  <a:pt x="0" y="0"/>
                </a:moveTo>
                <a:lnTo>
                  <a:pt x="2618503" y="0"/>
                </a:lnTo>
                <a:lnTo>
                  <a:pt x="2618503" y="2618503"/>
                </a:lnTo>
                <a:lnTo>
                  <a:pt x="0" y="261850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1257300" y="2322399"/>
            <a:ext cx="1890000" cy="242047"/>
            <a:chOff x="0" y="0"/>
            <a:chExt cx="2520000" cy="322730"/>
          </a:xfrm>
        </p:grpSpPr>
        <p:sp>
          <p:nvSpPr>
            <p:cNvPr name="Freeform 7" id="7"/>
            <p:cNvSpPr/>
            <p:nvPr/>
          </p:nvSpPr>
          <p:spPr>
            <a:xfrm flipH="false" flipV="false" rot="0">
              <a:off x="0" y="0"/>
              <a:ext cx="2520061" cy="322834"/>
            </a:xfrm>
            <a:custGeom>
              <a:avLst/>
              <a:gdLst/>
              <a:ahLst/>
              <a:cxnLst/>
              <a:rect r="r" b="b" t="t" l="l"/>
              <a:pathLst>
                <a:path h="322834" w="2520061">
                  <a:moveTo>
                    <a:pt x="0" y="161417"/>
                  </a:moveTo>
                  <a:cubicBezTo>
                    <a:pt x="0" y="72263"/>
                    <a:pt x="72263" y="0"/>
                    <a:pt x="161417" y="0"/>
                  </a:cubicBezTo>
                  <a:lnTo>
                    <a:pt x="2358644" y="0"/>
                  </a:lnTo>
                  <a:cubicBezTo>
                    <a:pt x="2447798" y="0"/>
                    <a:pt x="2520061" y="72263"/>
                    <a:pt x="2520061" y="161417"/>
                  </a:cubicBezTo>
                  <a:cubicBezTo>
                    <a:pt x="2520061" y="250571"/>
                    <a:pt x="2447798" y="322834"/>
                    <a:pt x="2358644" y="322834"/>
                  </a:cubicBezTo>
                  <a:lnTo>
                    <a:pt x="161417" y="322834"/>
                  </a:lnTo>
                  <a:cubicBezTo>
                    <a:pt x="72263" y="322707"/>
                    <a:pt x="0" y="250444"/>
                    <a:pt x="0" y="161417"/>
                  </a:cubicBezTo>
                  <a:close/>
                </a:path>
              </a:pathLst>
            </a:custGeom>
            <a:solidFill>
              <a:srgbClr val="EF765E"/>
            </a:solidFill>
          </p:spPr>
        </p:sp>
      </p:grpSp>
      <p:sp>
        <p:nvSpPr>
          <p:cNvPr name="TextBox 8" id="8"/>
          <p:cNvSpPr txBox="true"/>
          <p:nvPr/>
        </p:nvSpPr>
        <p:spPr>
          <a:xfrm rot="0">
            <a:off x="1147404" y="769187"/>
            <a:ext cx="15993192" cy="1887379"/>
          </a:xfrm>
          <a:prstGeom prst="rect">
            <a:avLst/>
          </a:prstGeom>
        </p:spPr>
        <p:txBody>
          <a:bodyPr anchor="t" rtlCol="false" tIns="0" lIns="0" bIns="0" rIns="0">
            <a:spAutoFit/>
          </a:bodyPr>
          <a:lstStyle/>
          <a:p>
            <a:pPr algn="l">
              <a:lnSpc>
                <a:spcPts val="2592"/>
              </a:lnSpc>
            </a:pPr>
            <a:r>
              <a:rPr lang="en-US" sz="2400" b="true">
                <a:solidFill>
                  <a:srgbClr val="1B4C63"/>
                </a:solidFill>
                <a:latin typeface="Helvetica Bold"/>
                <a:ea typeface="Helvetica Bold"/>
                <a:cs typeface="Helvetica Bold"/>
                <a:sym typeface="Helvetica Bold"/>
              </a:rPr>
              <a:t>Agenda for today.  </a:t>
            </a:r>
          </a:p>
        </p:txBody>
      </p:sp>
      <p:sp>
        <p:nvSpPr>
          <p:cNvPr name="TextBox 9" id="9"/>
          <p:cNvSpPr txBox="true"/>
          <p:nvPr/>
        </p:nvSpPr>
        <p:spPr>
          <a:xfrm rot="0">
            <a:off x="1550076" y="3116852"/>
            <a:ext cx="15590520" cy="6533817"/>
          </a:xfrm>
          <a:prstGeom prst="rect">
            <a:avLst/>
          </a:prstGeom>
        </p:spPr>
        <p:txBody>
          <a:bodyPr anchor="t" rtlCol="false" tIns="0" lIns="0" bIns="0" rIns="0">
            <a:spAutoFit/>
          </a:bodyPr>
          <a:lstStyle/>
          <a:p>
            <a:pPr algn="l">
              <a:lnSpc>
                <a:spcPts val="3240"/>
              </a:lnSpc>
            </a:pPr>
          </a:p>
          <a:p>
            <a:pPr algn="l" marL="542925" indent="-271462" lvl="1">
              <a:lnSpc>
                <a:spcPts val="3240"/>
              </a:lnSpc>
              <a:buFont typeface="Arial"/>
              <a:buChar char="•"/>
            </a:pPr>
            <a:r>
              <a:rPr lang="en-US" sz="3000">
                <a:solidFill>
                  <a:srgbClr val="1D1D1B"/>
                </a:solidFill>
                <a:latin typeface="Arimo"/>
                <a:ea typeface="Arimo"/>
                <a:cs typeface="Arimo"/>
                <a:sym typeface="Arimo"/>
              </a:rPr>
              <a:t>Who are Business Choice Direct (BCD)</a:t>
            </a:r>
          </a:p>
          <a:p>
            <a:pPr algn="l" marL="542925" indent="-271462" lvl="1">
              <a:lnSpc>
                <a:spcPts val="3240"/>
              </a:lnSpc>
              <a:buFont typeface="Arial"/>
              <a:buChar char="•"/>
            </a:pPr>
            <a:r>
              <a:rPr lang="en-US" sz="3000">
                <a:solidFill>
                  <a:srgbClr val="1D1D1B"/>
                </a:solidFill>
                <a:latin typeface="Arimo"/>
                <a:ea typeface="Arimo"/>
                <a:cs typeface="Arimo"/>
                <a:sym typeface="Arimo"/>
              </a:rPr>
              <a:t>Market update – Why are all insurance prices going up?</a:t>
            </a:r>
          </a:p>
          <a:p>
            <a:pPr algn="l" marL="542925" indent="-271462" lvl="1">
              <a:lnSpc>
                <a:spcPts val="3240"/>
              </a:lnSpc>
              <a:buFont typeface="Arial"/>
              <a:buChar char="•"/>
            </a:pPr>
            <a:r>
              <a:rPr lang="en-US" sz="3000">
                <a:solidFill>
                  <a:srgbClr val="1D1D1B"/>
                </a:solidFill>
                <a:latin typeface="Arimo"/>
                <a:ea typeface="Arimo"/>
                <a:cs typeface="Arimo"/>
                <a:sym typeface="Arimo"/>
              </a:rPr>
              <a:t>How BCD will be your voice.</a:t>
            </a:r>
          </a:p>
          <a:p>
            <a:pPr algn="l" marL="542925" indent="-271462" lvl="1">
              <a:lnSpc>
                <a:spcPts val="3240"/>
              </a:lnSpc>
              <a:buFont typeface="Arial"/>
              <a:buChar char="•"/>
            </a:pPr>
            <a:r>
              <a:rPr lang="en-US" sz="3000">
                <a:solidFill>
                  <a:srgbClr val="1D1D1B"/>
                </a:solidFill>
                <a:latin typeface="Arimo"/>
                <a:ea typeface="Arimo"/>
                <a:cs typeface="Arimo"/>
                <a:sym typeface="Arimo"/>
              </a:rPr>
              <a:t>How can you help us, to help you?</a:t>
            </a:r>
          </a:p>
          <a:p>
            <a:pPr algn="l" marL="542925" indent="-271462" lvl="1">
              <a:lnSpc>
                <a:spcPts val="3240"/>
              </a:lnSpc>
            </a:pPr>
          </a:p>
        </p:txBody>
      </p:sp>
      <p:sp>
        <p:nvSpPr>
          <p:cNvPr name="Freeform 10" id="10"/>
          <p:cNvSpPr/>
          <p:nvPr/>
        </p:nvSpPr>
        <p:spPr>
          <a:xfrm flipH="false" flipV="false" rot="0">
            <a:off x="1055964" y="9129036"/>
            <a:ext cx="5429250" cy="1114425"/>
          </a:xfrm>
          <a:custGeom>
            <a:avLst/>
            <a:gdLst/>
            <a:ahLst/>
            <a:cxnLst/>
            <a:rect r="r" b="b" t="t" l="l"/>
            <a:pathLst>
              <a:path h="1114425" w="5429250">
                <a:moveTo>
                  <a:pt x="0" y="0"/>
                </a:moveTo>
                <a:lnTo>
                  <a:pt x="5429250" y="0"/>
                </a:lnTo>
                <a:lnTo>
                  <a:pt x="5429250" y="1114425"/>
                </a:lnTo>
                <a:lnTo>
                  <a:pt x="0" y="1114425"/>
                </a:lnTo>
                <a:lnTo>
                  <a:pt x="0" y="0"/>
                </a:lnTo>
                <a:close/>
              </a:path>
            </a:pathLst>
          </a:custGeom>
          <a:blipFill>
            <a:blip r:embed="rId4"/>
            <a:stretch>
              <a:fillRect l="0" t="0" r="0" b="0"/>
            </a:stretch>
          </a:blipFill>
        </p:spPr>
      </p:sp>
      <p:sp>
        <p:nvSpPr>
          <p:cNvPr name="Freeform 11" id="11"/>
          <p:cNvSpPr/>
          <p:nvPr/>
        </p:nvSpPr>
        <p:spPr>
          <a:xfrm flipH="false" flipV="false" rot="0">
            <a:off x="10919127" y="759661"/>
            <a:ext cx="6554765" cy="1747937"/>
          </a:xfrm>
          <a:custGeom>
            <a:avLst/>
            <a:gdLst/>
            <a:ahLst/>
            <a:cxnLst/>
            <a:rect r="r" b="b" t="t" l="l"/>
            <a:pathLst>
              <a:path h="1747937" w="6554765">
                <a:moveTo>
                  <a:pt x="0" y="0"/>
                </a:moveTo>
                <a:lnTo>
                  <a:pt x="6554765" y="0"/>
                </a:lnTo>
                <a:lnTo>
                  <a:pt x="6554765" y="1747938"/>
                </a:lnTo>
                <a:lnTo>
                  <a:pt x="0" y="1747938"/>
                </a:lnTo>
                <a:lnTo>
                  <a:pt x="0" y="0"/>
                </a:lnTo>
                <a:close/>
              </a:path>
            </a:pathLst>
          </a:custGeom>
          <a:blipFill>
            <a:blip r:embed="rId5"/>
            <a:stretch>
              <a:fillRect l="0" t="0" r="0" b="0"/>
            </a:stretch>
          </a:blipFill>
        </p:spPr>
      </p:sp>
    </p:spTree>
  </p:cSld>
  <p:clrMapOvr>
    <a:masterClrMapping/>
  </p:clrMapOvr>
</p:sld>
</file>

<file path=ppt/slides/slide1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4376" y="8710863"/>
            <a:ext cx="18576756" cy="1640347"/>
            <a:chOff x="0" y="0"/>
            <a:chExt cx="24769008" cy="2187130"/>
          </a:xfrm>
        </p:grpSpPr>
        <p:sp>
          <p:nvSpPr>
            <p:cNvPr name="Freeform 3" id="3"/>
            <p:cNvSpPr/>
            <p:nvPr/>
          </p:nvSpPr>
          <p:spPr>
            <a:xfrm flipH="false" flipV="false" rot="0">
              <a:off x="0" y="0"/>
              <a:ext cx="24769063" cy="2186305"/>
            </a:xfrm>
            <a:custGeom>
              <a:avLst/>
              <a:gdLst/>
              <a:ahLst/>
              <a:cxnLst/>
              <a:rect r="r" b="b" t="t" l="l"/>
              <a:pathLst>
                <a:path h="2186305" w="24769063">
                  <a:moveTo>
                    <a:pt x="12384532" y="0"/>
                  </a:moveTo>
                  <a:lnTo>
                    <a:pt x="9088755" y="30226"/>
                  </a:lnTo>
                  <a:lnTo>
                    <a:pt x="5546090" y="133223"/>
                  </a:lnTo>
                  <a:lnTo>
                    <a:pt x="2489708" y="288290"/>
                  </a:lnTo>
                  <a:lnTo>
                    <a:pt x="0" y="468249"/>
                  </a:lnTo>
                  <a:lnTo>
                    <a:pt x="0" y="2186305"/>
                  </a:lnTo>
                  <a:lnTo>
                    <a:pt x="24769063" y="2186305"/>
                  </a:lnTo>
                  <a:lnTo>
                    <a:pt x="24768936" y="468249"/>
                  </a:lnTo>
                  <a:lnTo>
                    <a:pt x="22221698" y="284607"/>
                  </a:lnTo>
                  <a:lnTo>
                    <a:pt x="19095974" y="128270"/>
                  </a:lnTo>
                  <a:lnTo>
                    <a:pt x="15492603" y="26797"/>
                  </a:lnTo>
                  <a:lnTo>
                    <a:pt x="12384532" y="0"/>
                  </a:lnTo>
                  <a:close/>
                </a:path>
              </a:pathLst>
            </a:custGeom>
            <a:solidFill>
              <a:srgbClr val="1B4D63"/>
            </a:solidFill>
          </p:spPr>
        </p:sp>
      </p:grpSp>
      <p:sp>
        <p:nvSpPr>
          <p:cNvPr name="TextBox 4" id="4"/>
          <p:cNvSpPr txBox="true"/>
          <p:nvPr/>
        </p:nvSpPr>
        <p:spPr>
          <a:xfrm rot="0">
            <a:off x="1348740" y="9348827"/>
            <a:ext cx="6524725" cy="906632"/>
          </a:xfrm>
          <a:prstGeom prst="rect">
            <a:avLst/>
          </a:prstGeom>
        </p:spPr>
        <p:txBody>
          <a:bodyPr anchor="t" rtlCol="false" tIns="0" lIns="0" bIns="0" rIns="0">
            <a:spAutoFit/>
          </a:bodyPr>
          <a:lstStyle/>
          <a:p>
            <a:pPr algn="l">
              <a:lnSpc>
                <a:spcPts val="3240"/>
              </a:lnSpc>
            </a:pPr>
            <a:r>
              <a:rPr lang="en-US" sz="2700">
                <a:solidFill>
                  <a:srgbClr val="FFFFFF"/>
                </a:solidFill>
                <a:latin typeface="Helvetica"/>
                <a:ea typeface="Helvetica"/>
                <a:cs typeface="Helvetica"/>
                <a:sym typeface="Helvetica"/>
              </a:rPr>
              <a:t>‹#› | </a:t>
            </a:r>
            <a:r>
              <a:rPr lang="en-US" sz="2700" b="true">
                <a:solidFill>
                  <a:srgbClr val="FFFFFF"/>
                </a:solidFill>
                <a:latin typeface="Helvetica Bold"/>
                <a:ea typeface="Helvetica Bold"/>
                <a:cs typeface="Helvetica Bold"/>
                <a:sym typeface="Helvetica Bold"/>
              </a:rPr>
              <a:t>Impound Quote &amp; Buy</a:t>
            </a:r>
          </a:p>
          <a:p>
            <a:pPr algn="l">
              <a:lnSpc>
                <a:spcPts val="3240"/>
              </a:lnSpc>
            </a:pPr>
          </a:p>
        </p:txBody>
      </p:sp>
      <p:sp>
        <p:nvSpPr>
          <p:cNvPr name="Freeform 5" id="5"/>
          <p:cNvSpPr/>
          <p:nvPr/>
        </p:nvSpPr>
        <p:spPr>
          <a:xfrm flipH="false" flipV="false" rot="0">
            <a:off x="655983" y="458235"/>
            <a:ext cx="2618504" cy="2618504"/>
          </a:xfrm>
          <a:custGeom>
            <a:avLst/>
            <a:gdLst/>
            <a:ahLst/>
            <a:cxnLst/>
            <a:rect r="r" b="b" t="t" l="l"/>
            <a:pathLst>
              <a:path h="2618504" w="2618504">
                <a:moveTo>
                  <a:pt x="0" y="0"/>
                </a:moveTo>
                <a:lnTo>
                  <a:pt x="2618503" y="0"/>
                </a:lnTo>
                <a:lnTo>
                  <a:pt x="2618503" y="2618503"/>
                </a:lnTo>
                <a:lnTo>
                  <a:pt x="0" y="261850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1257300" y="2322399"/>
            <a:ext cx="1890000" cy="242047"/>
            <a:chOff x="0" y="0"/>
            <a:chExt cx="2520000" cy="322730"/>
          </a:xfrm>
        </p:grpSpPr>
        <p:sp>
          <p:nvSpPr>
            <p:cNvPr name="Freeform 7" id="7"/>
            <p:cNvSpPr/>
            <p:nvPr/>
          </p:nvSpPr>
          <p:spPr>
            <a:xfrm flipH="false" flipV="false" rot="0">
              <a:off x="0" y="0"/>
              <a:ext cx="2520061" cy="322834"/>
            </a:xfrm>
            <a:custGeom>
              <a:avLst/>
              <a:gdLst/>
              <a:ahLst/>
              <a:cxnLst/>
              <a:rect r="r" b="b" t="t" l="l"/>
              <a:pathLst>
                <a:path h="322834" w="2520061">
                  <a:moveTo>
                    <a:pt x="0" y="161417"/>
                  </a:moveTo>
                  <a:cubicBezTo>
                    <a:pt x="0" y="72263"/>
                    <a:pt x="72263" y="0"/>
                    <a:pt x="161417" y="0"/>
                  </a:cubicBezTo>
                  <a:lnTo>
                    <a:pt x="2358644" y="0"/>
                  </a:lnTo>
                  <a:cubicBezTo>
                    <a:pt x="2447798" y="0"/>
                    <a:pt x="2520061" y="72263"/>
                    <a:pt x="2520061" y="161417"/>
                  </a:cubicBezTo>
                  <a:cubicBezTo>
                    <a:pt x="2520061" y="250571"/>
                    <a:pt x="2447798" y="322834"/>
                    <a:pt x="2358644" y="322834"/>
                  </a:cubicBezTo>
                  <a:lnTo>
                    <a:pt x="161417" y="322834"/>
                  </a:lnTo>
                  <a:cubicBezTo>
                    <a:pt x="72263" y="322707"/>
                    <a:pt x="0" y="250444"/>
                    <a:pt x="0" y="161417"/>
                  </a:cubicBezTo>
                  <a:close/>
                </a:path>
              </a:pathLst>
            </a:custGeom>
            <a:solidFill>
              <a:srgbClr val="EF765E"/>
            </a:solidFill>
          </p:spPr>
        </p:sp>
      </p:grpSp>
      <p:sp>
        <p:nvSpPr>
          <p:cNvPr name="TextBox 8" id="8"/>
          <p:cNvSpPr txBox="true"/>
          <p:nvPr/>
        </p:nvSpPr>
        <p:spPr>
          <a:xfrm rot="0">
            <a:off x="1147404" y="769187"/>
            <a:ext cx="15993192" cy="1887379"/>
          </a:xfrm>
          <a:prstGeom prst="rect">
            <a:avLst/>
          </a:prstGeom>
        </p:spPr>
        <p:txBody>
          <a:bodyPr anchor="t" rtlCol="false" tIns="0" lIns="0" bIns="0" rIns="0">
            <a:spAutoFit/>
          </a:bodyPr>
          <a:lstStyle/>
          <a:p>
            <a:pPr algn="l">
              <a:lnSpc>
                <a:spcPts val="2592"/>
              </a:lnSpc>
            </a:pPr>
            <a:r>
              <a:rPr lang="en-US" sz="2400" b="true">
                <a:solidFill>
                  <a:srgbClr val="1B4C63"/>
                </a:solidFill>
                <a:latin typeface="Helvetica Bold"/>
                <a:ea typeface="Helvetica Bold"/>
                <a:cs typeface="Helvetica Bold"/>
                <a:sym typeface="Helvetica Bold"/>
              </a:rPr>
              <a:t>Who are Business Choice Direct?</a:t>
            </a:r>
          </a:p>
        </p:txBody>
      </p:sp>
      <p:sp>
        <p:nvSpPr>
          <p:cNvPr name="TextBox 9" id="9"/>
          <p:cNvSpPr txBox="true"/>
          <p:nvPr/>
        </p:nvSpPr>
        <p:spPr>
          <a:xfrm rot="0">
            <a:off x="814308" y="1689063"/>
            <a:ext cx="14441734" cy="7188513"/>
          </a:xfrm>
          <a:prstGeom prst="rect">
            <a:avLst/>
          </a:prstGeom>
        </p:spPr>
        <p:txBody>
          <a:bodyPr anchor="t" rtlCol="false" tIns="0" lIns="0" bIns="0" rIns="0">
            <a:spAutoFit/>
          </a:bodyPr>
          <a:lstStyle/>
          <a:p>
            <a:pPr algn="l">
              <a:lnSpc>
                <a:spcPts val="2696"/>
              </a:lnSpc>
            </a:pPr>
          </a:p>
          <a:p>
            <a:pPr algn="l">
              <a:lnSpc>
                <a:spcPts val="2696"/>
              </a:lnSpc>
            </a:pPr>
          </a:p>
          <a:p>
            <a:pPr algn="l">
              <a:lnSpc>
                <a:spcPts val="2696"/>
              </a:lnSpc>
            </a:pPr>
          </a:p>
          <a:p>
            <a:pPr algn="l">
              <a:lnSpc>
                <a:spcPts val="2799"/>
              </a:lnSpc>
            </a:pPr>
          </a:p>
          <a:p>
            <a:pPr algn="l">
              <a:lnSpc>
                <a:spcPts val="2799"/>
              </a:lnSpc>
            </a:pPr>
          </a:p>
          <a:p>
            <a:pPr algn="l" marL="380048" indent="-190024" lvl="1">
              <a:lnSpc>
                <a:spcPts val="2799"/>
              </a:lnSpc>
              <a:buAutoNum type="arabicPeriod" startAt="1"/>
            </a:pPr>
            <a:r>
              <a:rPr lang="en-US" b="true" sz="2100">
                <a:solidFill>
                  <a:srgbClr val="000000"/>
                </a:solidFill>
                <a:latin typeface="Arimo Bold"/>
                <a:ea typeface="Arimo Bold"/>
                <a:cs typeface="Arimo Bold"/>
                <a:sym typeface="Arimo Bold"/>
              </a:rPr>
              <a:t>Your official insurance partner for Motor Insurance </a:t>
            </a:r>
            <a:r>
              <a:rPr lang="en-US" sz="2100">
                <a:solidFill>
                  <a:srgbClr val="000000"/>
                </a:solidFill>
                <a:latin typeface="Arimo"/>
                <a:ea typeface="Arimo"/>
                <a:cs typeface="Arimo"/>
                <a:sym typeface="Arimo"/>
              </a:rPr>
              <a:t>– From single vehicles, to fleets, to car clubs……</a:t>
            </a:r>
            <a:r>
              <a:rPr lang="en-US" sz="2100" i="true">
                <a:solidFill>
                  <a:srgbClr val="000000"/>
                </a:solidFill>
                <a:latin typeface="Arimo Italics"/>
                <a:ea typeface="Arimo Italics"/>
                <a:cs typeface="Arimo Italics"/>
                <a:sym typeface="Arimo Italics"/>
              </a:rPr>
              <a:t>Each time you insure, we donate!</a:t>
            </a:r>
          </a:p>
          <a:p>
            <a:pPr algn="l" marL="380048" indent="-190024" lvl="1">
              <a:lnSpc>
                <a:spcPts val="2799"/>
              </a:lnSpc>
            </a:pPr>
          </a:p>
          <a:p>
            <a:pPr algn="l" marL="380048" indent="-190024" lvl="1">
              <a:lnSpc>
                <a:spcPts val="2799"/>
              </a:lnSpc>
              <a:buAutoNum type="arabicPeriod" startAt="1"/>
            </a:pPr>
            <a:r>
              <a:rPr lang="en-US" b="true" sz="2100">
                <a:solidFill>
                  <a:srgbClr val="000000"/>
                </a:solidFill>
                <a:latin typeface="Arimo Bold"/>
                <a:ea typeface="Arimo Bold"/>
                <a:cs typeface="Arimo Bold"/>
                <a:sym typeface="Arimo Bold"/>
              </a:rPr>
              <a:t>Over 10 years experience with 20,000 clients - </a:t>
            </a:r>
            <a:r>
              <a:rPr lang="en-US" sz="2100">
                <a:solidFill>
                  <a:srgbClr val="000000"/>
                </a:solidFill>
                <a:latin typeface="Arimo"/>
                <a:ea typeface="Arimo"/>
                <a:cs typeface="Arimo"/>
                <a:sym typeface="Arimo"/>
              </a:rPr>
              <a:t>The majority of which sit within transport and logistics. Including the partnerships space. </a:t>
            </a:r>
          </a:p>
          <a:p>
            <a:pPr algn="l" marL="380048" indent="-190024" lvl="1">
              <a:lnSpc>
                <a:spcPts val="2799"/>
              </a:lnSpc>
            </a:pPr>
          </a:p>
          <a:p>
            <a:pPr algn="l" marL="380048" indent="-190024" lvl="1">
              <a:lnSpc>
                <a:spcPts val="2799"/>
              </a:lnSpc>
              <a:buAutoNum type="arabicPeriod" startAt="1"/>
            </a:pPr>
            <a:r>
              <a:rPr lang="en-US" b="true" sz="2100">
                <a:solidFill>
                  <a:srgbClr val="000000"/>
                </a:solidFill>
                <a:latin typeface="Arimo Bold"/>
                <a:ea typeface="Arimo Bold"/>
                <a:cs typeface="Arimo Bold"/>
                <a:sym typeface="Arimo Bold"/>
              </a:rPr>
              <a:t>Part of the Benefact group of companies -</a:t>
            </a:r>
            <a:r>
              <a:rPr lang="en-US" sz="2100">
                <a:solidFill>
                  <a:srgbClr val="000000"/>
                </a:solidFill>
                <a:latin typeface="Arimo"/>
                <a:ea typeface="Arimo"/>
                <a:cs typeface="Arimo"/>
                <a:sym typeface="Arimo"/>
              </a:rPr>
              <a:t> where all available profits go to charities and good causes. </a:t>
            </a:r>
          </a:p>
          <a:p>
            <a:pPr algn="l" marL="380048" indent="-190024" lvl="1">
              <a:lnSpc>
                <a:spcPts val="2799"/>
              </a:lnSpc>
            </a:pPr>
          </a:p>
          <a:p>
            <a:pPr algn="l" marL="380048" indent="-190024" lvl="1">
              <a:lnSpc>
                <a:spcPts val="2799"/>
              </a:lnSpc>
              <a:buAutoNum type="arabicPeriod" startAt="1"/>
            </a:pPr>
            <a:r>
              <a:rPr lang="en-US" b="true" sz="2100">
                <a:solidFill>
                  <a:srgbClr val="000000"/>
                </a:solidFill>
                <a:latin typeface="Arimo Bold"/>
                <a:ea typeface="Arimo Bold"/>
                <a:cs typeface="Arimo Bold"/>
                <a:sym typeface="Arimo Bold"/>
              </a:rPr>
              <a:t>Based in Eastleigh Hampshire -</a:t>
            </a:r>
            <a:r>
              <a:rPr lang="en-US" sz="2100">
                <a:solidFill>
                  <a:srgbClr val="000000"/>
                </a:solidFill>
                <a:latin typeface="Arimo"/>
                <a:ea typeface="Arimo"/>
                <a:cs typeface="Arimo"/>
                <a:sym typeface="Arimo"/>
              </a:rPr>
              <a:t> where our team of over 60 people can support you by phone, email, WhatsApp, and face to face.</a:t>
            </a:r>
          </a:p>
          <a:p>
            <a:pPr algn="l" marL="380048" indent="-190024" lvl="1">
              <a:lnSpc>
                <a:spcPts val="2799"/>
              </a:lnSpc>
            </a:pPr>
          </a:p>
          <a:p>
            <a:pPr algn="l" marL="380048" indent="-190024" lvl="1">
              <a:lnSpc>
                <a:spcPts val="2799"/>
              </a:lnSpc>
              <a:buAutoNum type="arabicPeriod" startAt="1"/>
            </a:pPr>
            <a:r>
              <a:rPr lang="en-US" b="true" sz="2100">
                <a:solidFill>
                  <a:srgbClr val="000000"/>
                </a:solidFill>
                <a:latin typeface="Arimo Bold"/>
                <a:ea typeface="Arimo Bold"/>
                <a:cs typeface="Arimo Bold"/>
                <a:sym typeface="Arimo Bold"/>
              </a:rPr>
              <a:t>Access to whole UK insurance market - </a:t>
            </a:r>
            <a:r>
              <a:rPr lang="en-US" sz="2100">
                <a:solidFill>
                  <a:srgbClr val="000000"/>
                </a:solidFill>
                <a:latin typeface="Arimo"/>
                <a:ea typeface="Arimo"/>
                <a:cs typeface="Arimo"/>
                <a:sym typeface="Arimo"/>
              </a:rPr>
              <a:t>including Lloyds of London.</a:t>
            </a:r>
          </a:p>
          <a:p>
            <a:pPr algn="l" marL="380048" indent="-190024" lvl="1">
              <a:lnSpc>
                <a:spcPts val="2799"/>
              </a:lnSpc>
            </a:pPr>
          </a:p>
          <a:p>
            <a:pPr algn="l" marL="380048" indent="-190024" lvl="1">
              <a:lnSpc>
                <a:spcPts val="2799"/>
              </a:lnSpc>
              <a:buAutoNum type="arabicPeriod" startAt="1"/>
            </a:pPr>
            <a:r>
              <a:rPr lang="en-US" b="true" sz="2100">
                <a:solidFill>
                  <a:srgbClr val="000000"/>
                </a:solidFill>
                <a:latin typeface="Arimo Bold"/>
                <a:ea typeface="Arimo Bold"/>
                <a:cs typeface="Arimo Bold"/>
                <a:sym typeface="Arimo Bold"/>
              </a:rPr>
              <a:t>No limits </a:t>
            </a:r>
            <a:r>
              <a:rPr lang="en-US" sz="2100">
                <a:solidFill>
                  <a:srgbClr val="000000"/>
                </a:solidFill>
                <a:latin typeface="Arimo"/>
                <a:ea typeface="Arimo"/>
                <a:cs typeface="Arimo"/>
                <a:sym typeface="Arimo"/>
              </a:rPr>
              <a:t>– Electric vehicles, 1 vehicle or hundreds!</a:t>
            </a:r>
          </a:p>
          <a:p>
            <a:pPr algn="l" marL="380048" indent="-190024" lvl="1">
              <a:lnSpc>
                <a:spcPts val="2799"/>
              </a:lnSpc>
            </a:pPr>
          </a:p>
        </p:txBody>
      </p:sp>
      <p:sp>
        <p:nvSpPr>
          <p:cNvPr name="Freeform 10" id="10"/>
          <p:cNvSpPr/>
          <p:nvPr/>
        </p:nvSpPr>
        <p:spPr>
          <a:xfrm flipH="false" flipV="false" rot="0">
            <a:off x="1055964" y="9129036"/>
            <a:ext cx="5429250" cy="1114425"/>
          </a:xfrm>
          <a:custGeom>
            <a:avLst/>
            <a:gdLst/>
            <a:ahLst/>
            <a:cxnLst/>
            <a:rect r="r" b="b" t="t" l="l"/>
            <a:pathLst>
              <a:path h="1114425" w="5429250">
                <a:moveTo>
                  <a:pt x="0" y="0"/>
                </a:moveTo>
                <a:lnTo>
                  <a:pt x="5429250" y="0"/>
                </a:lnTo>
                <a:lnTo>
                  <a:pt x="5429250" y="1114425"/>
                </a:lnTo>
                <a:lnTo>
                  <a:pt x="0" y="1114425"/>
                </a:lnTo>
                <a:lnTo>
                  <a:pt x="0" y="0"/>
                </a:lnTo>
                <a:close/>
              </a:path>
            </a:pathLst>
          </a:custGeom>
          <a:blipFill>
            <a:blip r:embed="rId4"/>
            <a:stretch>
              <a:fillRect l="0" t="0" r="0" b="0"/>
            </a:stretch>
          </a:blipFill>
        </p:spPr>
      </p:sp>
      <p:sp>
        <p:nvSpPr>
          <p:cNvPr name="Freeform 11" id="11"/>
          <p:cNvSpPr/>
          <p:nvPr/>
        </p:nvSpPr>
        <p:spPr>
          <a:xfrm flipH="false" flipV="false" rot="0">
            <a:off x="12237746" y="759662"/>
            <a:ext cx="5219581" cy="1391888"/>
          </a:xfrm>
          <a:custGeom>
            <a:avLst/>
            <a:gdLst/>
            <a:ahLst/>
            <a:cxnLst/>
            <a:rect r="r" b="b" t="t" l="l"/>
            <a:pathLst>
              <a:path h="1391888" w="5219581">
                <a:moveTo>
                  <a:pt x="0" y="0"/>
                </a:moveTo>
                <a:lnTo>
                  <a:pt x="5219581" y="0"/>
                </a:lnTo>
                <a:lnTo>
                  <a:pt x="5219581" y="1391888"/>
                </a:lnTo>
                <a:lnTo>
                  <a:pt x="0" y="1391888"/>
                </a:lnTo>
                <a:lnTo>
                  <a:pt x="0" y="0"/>
                </a:lnTo>
                <a:close/>
              </a:path>
            </a:pathLst>
          </a:custGeom>
          <a:blipFill>
            <a:blip r:embed="rId5"/>
            <a:stretch>
              <a:fillRect l="0" t="0" r="0" b="0"/>
            </a:stretch>
          </a:blipFill>
        </p:spPr>
      </p:sp>
    </p:spTree>
  </p:cSld>
  <p:clrMapOvr>
    <a:masterClrMapping/>
  </p:clrMapOvr>
</p:sld>
</file>

<file path=ppt/slides/slide1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4376" y="8710863"/>
            <a:ext cx="18576756" cy="1640347"/>
            <a:chOff x="0" y="0"/>
            <a:chExt cx="24769008" cy="2187130"/>
          </a:xfrm>
        </p:grpSpPr>
        <p:sp>
          <p:nvSpPr>
            <p:cNvPr name="Freeform 3" id="3"/>
            <p:cNvSpPr/>
            <p:nvPr/>
          </p:nvSpPr>
          <p:spPr>
            <a:xfrm flipH="false" flipV="false" rot="0">
              <a:off x="0" y="0"/>
              <a:ext cx="24769063" cy="2186305"/>
            </a:xfrm>
            <a:custGeom>
              <a:avLst/>
              <a:gdLst/>
              <a:ahLst/>
              <a:cxnLst/>
              <a:rect r="r" b="b" t="t" l="l"/>
              <a:pathLst>
                <a:path h="2186305" w="24769063">
                  <a:moveTo>
                    <a:pt x="12384532" y="0"/>
                  </a:moveTo>
                  <a:lnTo>
                    <a:pt x="9088755" y="30226"/>
                  </a:lnTo>
                  <a:lnTo>
                    <a:pt x="5546090" y="133223"/>
                  </a:lnTo>
                  <a:lnTo>
                    <a:pt x="2489708" y="288290"/>
                  </a:lnTo>
                  <a:lnTo>
                    <a:pt x="0" y="468249"/>
                  </a:lnTo>
                  <a:lnTo>
                    <a:pt x="0" y="2186305"/>
                  </a:lnTo>
                  <a:lnTo>
                    <a:pt x="24769063" y="2186305"/>
                  </a:lnTo>
                  <a:lnTo>
                    <a:pt x="24768936" y="468249"/>
                  </a:lnTo>
                  <a:lnTo>
                    <a:pt x="22221698" y="284607"/>
                  </a:lnTo>
                  <a:lnTo>
                    <a:pt x="19095974" y="128270"/>
                  </a:lnTo>
                  <a:lnTo>
                    <a:pt x="15492603" y="26797"/>
                  </a:lnTo>
                  <a:lnTo>
                    <a:pt x="12384532" y="0"/>
                  </a:lnTo>
                  <a:close/>
                </a:path>
              </a:pathLst>
            </a:custGeom>
            <a:solidFill>
              <a:srgbClr val="1B4D63"/>
            </a:solidFill>
          </p:spPr>
        </p:sp>
      </p:grpSp>
      <p:sp>
        <p:nvSpPr>
          <p:cNvPr name="TextBox 4" id="4"/>
          <p:cNvSpPr txBox="true"/>
          <p:nvPr/>
        </p:nvSpPr>
        <p:spPr>
          <a:xfrm rot="0">
            <a:off x="1348740" y="9348827"/>
            <a:ext cx="6524725" cy="906632"/>
          </a:xfrm>
          <a:prstGeom prst="rect">
            <a:avLst/>
          </a:prstGeom>
        </p:spPr>
        <p:txBody>
          <a:bodyPr anchor="t" rtlCol="false" tIns="0" lIns="0" bIns="0" rIns="0">
            <a:spAutoFit/>
          </a:bodyPr>
          <a:lstStyle/>
          <a:p>
            <a:pPr algn="l">
              <a:lnSpc>
                <a:spcPts val="3240"/>
              </a:lnSpc>
            </a:pPr>
            <a:r>
              <a:rPr lang="en-US" sz="2700">
                <a:solidFill>
                  <a:srgbClr val="FFFFFF"/>
                </a:solidFill>
                <a:latin typeface="Helvetica"/>
                <a:ea typeface="Helvetica"/>
                <a:cs typeface="Helvetica"/>
                <a:sym typeface="Helvetica"/>
              </a:rPr>
              <a:t>‹#› | </a:t>
            </a:r>
            <a:r>
              <a:rPr lang="en-US" sz="2700" b="true">
                <a:solidFill>
                  <a:srgbClr val="FFFFFF"/>
                </a:solidFill>
                <a:latin typeface="Helvetica Bold"/>
                <a:ea typeface="Helvetica Bold"/>
                <a:cs typeface="Helvetica Bold"/>
                <a:sym typeface="Helvetica Bold"/>
              </a:rPr>
              <a:t>Impound Quote &amp; Buy</a:t>
            </a:r>
          </a:p>
          <a:p>
            <a:pPr algn="l">
              <a:lnSpc>
                <a:spcPts val="3240"/>
              </a:lnSpc>
            </a:pPr>
          </a:p>
        </p:txBody>
      </p:sp>
      <p:sp>
        <p:nvSpPr>
          <p:cNvPr name="Freeform 5" id="5"/>
          <p:cNvSpPr/>
          <p:nvPr/>
        </p:nvSpPr>
        <p:spPr>
          <a:xfrm flipH="false" flipV="false" rot="0">
            <a:off x="655983" y="458235"/>
            <a:ext cx="2618504" cy="2618504"/>
          </a:xfrm>
          <a:custGeom>
            <a:avLst/>
            <a:gdLst/>
            <a:ahLst/>
            <a:cxnLst/>
            <a:rect r="r" b="b" t="t" l="l"/>
            <a:pathLst>
              <a:path h="2618504" w="2618504">
                <a:moveTo>
                  <a:pt x="0" y="0"/>
                </a:moveTo>
                <a:lnTo>
                  <a:pt x="2618503" y="0"/>
                </a:lnTo>
                <a:lnTo>
                  <a:pt x="2618503" y="2618503"/>
                </a:lnTo>
                <a:lnTo>
                  <a:pt x="0" y="261850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1257300" y="2322399"/>
            <a:ext cx="1890000" cy="242047"/>
            <a:chOff x="0" y="0"/>
            <a:chExt cx="2520000" cy="322730"/>
          </a:xfrm>
        </p:grpSpPr>
        <p:sp>
          <p:nvSpPr>
            <p:cNvPr name="Freeform 7" id="7"/>
            <p:cNvSpPr/>
            <p:nvPr/>
          </p:nvSpPr>
          <p:spPr>
            <a:xfrm flipH="false" flipV="false" rot="0">
              <a:off x="0" y="0"/>
              <a:ext cx="2520061" cy="322834"/>
            </a:xfrm>
            <a:custGeom>
              <a:avLst/>
              <a:gdLst/>
              <a:ahLst/>
              <a:cxnLst/>
              <a:rect r="r" b="b" t="t" l="l"/>
              <a:pathLst>
                <a:path h="322834" w="2520061">
                  <a:moveTo>
                    <a:pt x="0" y="161417"/>
                  </a:moveTo>
                  <a:cubicBezTo>
                    <a:pt x="0" y="72263"/>
                    <a:pt x="72263" y="0"/>
                    <a:pt x="161417" y="0"/>
                  </a:cubicBezTo>
                  <a:lnTo>
                    <a:pt x="2358644" y="0"/>
                  </a:lnTo>
                  <a:cubicBezTo>
                    <a:pt x="2447798" y="0"/>
                    <a:pt x="2520061" y="72263"/>
                    <a:pt x="2520061" y="161417"/>
                  </a:cubicBezTo>
                  <a:cubicBezTo>
                    <a:pt x="2520061" y="250571"/>
                    <a:pt x="2447798" y="322834"/>
                    <a:pt x="2358644" y="322834"/>
                  </a:cubicBezTo>
                  <a:lnTo>
                    <a:pt x="161417" y="322834"/>
                  </a:lnTo>
                  <a:cubicBezTo>
                    <a:pt x="72263" y="322707"/>
                    <a:pt x="0" y="250444"/>
                    <a:pt x="0" y="161417"/>
                  </a:cubicBezTo>
                  <a:close/>
                </a:path>
              </a:pathLst>
            </a:custGeom>
            <a:solidFill>
              <a:srgbClr val="EF765E"/>
            </a:solidFill>
          </p:spPr>
        </p:sp>
      </p:grpSp>
      <p:sp>
        <p:nvSpPr>
          <p:cNvPr name="TextBox 8" id="8"/>
          <p:cNvSpPr txBox="true"/>
          <p:nvPr/>
        </p:nvSpPr>
        <p:spPr>
          <a:xfrm rot="0">
            <a:off x="1147404" y="769187"/>
            <a:ext cx="15993192" cy="1887379"/>
          </a:xfrm>
          <a:prstGeom prst="rect">
            <a:avLst/>
          </a:prstGeom>
        </p:spPr>
        <p:txBody>
          <a:bodyPr anchor="t" rtlCol="false" tIns="0" lIns="0" bIns="0" rIns="0">
            <a:spAutoFit/>
          </a:bodyPr>
          <a:lstStyle/>
          <a:p>
            <a:pPr algn="l">
              <a:lnSpc>
                <a:spcPts val="2592"/>
              </a:lnSpc>
            </a:pPr>
            <a:r>
              <a:rPr lang="en-US" sz="2400" b="true">
                <a:solidFill>
                  <a:srgbClr val="1B4C63"/>
                </a:solidFill>
                <a:latin typeface="Helvetica Bold"/>
                <a:ea typeface="Helvetica Bold"/>
                <a:cs typeface="Helvetica Bold"/>
                <a:sym typeface="Helvetica Bold"/>
              </a:rPr>
              <a:t>Market update. </a:t>
            </a:r>
          </a:p>
        </p:txBody>
      </p:sp>
      <p:sp>
        <p:nvSpPr>
          <p:cNvPr name="Freeform 9" id="9"/>
          <p:cNvSpPr/>
          <p:nvPr/>
        </p:nvSpPr>
        <p:spPr>
          <a:xfrm flipH="false" flipV="false" rot="0">
            <a:off x="1055964" y="9129036"/>
            <a:ext cx="5429250" cy="1114425"/>
          </a:xfrm>
          <a:custGeom>
            <a:avLst/>
            <a:gdLst/>
            <a:ahLst/>
            <a:cxnLst/>
            <a:rect r="r" b="b" t="t" l="l"/>
            <a:pathLst>
              <a:path h="1114425" w="5429250">
                <a:moveTo>
                  <a:pt x="0" y="0"/>
                </a:moveTo>
                <a:lnTo>
                  <a:pt x="5429250" y="0"/>
                </a:lnTo>
                <a:lnTo>
                  <a:pt x="5429250" y="1114425"/>
                </a:lnTo>
                <a:lnTo>
                  <a:pt x="0" y="1114425"/>
                </a:lnTo>
                <a:lnTo>
                  <a:pt x="0" y="0"/>
                </a:lnTo>
                <a:close/>
              </a:path>
            </a:pathLst>
          </a:custGeom>
          <a:blipFill>
            <a:blip r:embed="rId4"/>
            <a:stretch>
              <a:fillRect l="0" t="0" r="0" b="0"/>
            </a:stretch>
          </a:blipFill>
        </p:spPr>
      </p:sp>
      <p:sp>
        <p:nvSpPr>
          <p:cNvPr name="Freeform 10" id="10"/>
          <p:cNvSpPr/>
          <p:nvPr/>
        </p:nvSpPr>
        <p:spPr>
          <a:xfrm flipH="false" flipV="false" rot="0">
            <a:off x="-19050" y="0"/>
            <a:ext cx="18426022" cy="10364637"/>
          </a:xfrm>
          <a:custGeom>
            <a:avLst/>
            <a:gdLst/>
            <a:ahLst/>
            <a:cxnLst/>
            <a:rect r="r" b="b" t="t" l="l"/>
            <a:pathLst>
              <a:path h="10364637" w="18426022">
                <a:moveTo>
                  <a:pt x="0" y="0"/>
                </a:moveTo>
                <a:lnTo>
                  <a:pt x="18426022" y="0"/>
                </a:lnTo>
                <a:lnTo>
                  <a:pt x="18426022" y="10364637"/>
                </a:lnTo>
                <a:lnTo>
                  <a:pt x="0" y="10364637"/>
                </a:lnTo>
                <a:lnTo>
                  <a:pt x="0" y="0"/>
                </a:lnTo>
                <a:close/>
              </a:path>
            </a:pathLst>
          </a:custGeom>
          <a:blipFill>
            <a:blip r:embed="rId5"/>
            <a:stretch>
              <a:fillRect l="0" t="-5646" r="0" b="-5646"/>
            </a:stretch>
          </a:blipFill>
        </p:spPr>
      </p:sp>
    </p:spTree>
  </p:cSld>
  <p:clrMapOvr>
    <a:masterClrMapping/>
  </p:clrMapOvr>
</p:sld>
</file>

<file path=ppt/slides/slide1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4376" y="8710863"/>
            <a:ext cx="18576756" cy="1640347"/>
            <a:chOff x="0" y="0"/>
            <a:chExt cx="24769008" cy="2187130"/>
          </a:xfrm>
        </p:grpSpPr>
        <p:sp>
          <p:nvSpPr>
            <p:cNvPr name="Freeform 3" id="3"/>
            <p:cNvSpPr/>
            <p:nvPr/>
          </p:nvSpPr>
          <p:spPr>
            <a:xfrm flipH="false" flipV="false" rot="0">
              <a:off x="0" y="0"/>
              <a:ext cx="24769063" cy="2186305"/>
            </a:xfrm>
            <a:custGeom>
              <a:avLst/>
              <a:gdLst/>
              <a:ahLst/>
              <a:cxnLst/>
              <a:rect r="r" b="b" t="t" l="l"/>
              <a:pathLst>
                <a:path h="2186305" w="24769063">
                  <a:moveTo>
                    <a:pt x="12384532" y="0"/>
                  </a:moveTo>
                  <a:lnTo>
                    <a:pt x="9088755" y="30226"/>
                  </a:lnTo>
                  <a:lnTo>
                    <a:pt x="5546090" y="133223"/>
                  </a:lnTo>
                  <a:lnTo>
                    <a:pt x="2489708" y="288290"/>
                  </a:lnTo>
                  <a:lnTo>
                    <a:pt x="0" y="468249"/>
                  </a:lnTo>
                  <a:lnTo>
                    <a:pt x="0" y="2186305"/>
                  </a:lnTo>
                  <a:lnTo>
                    <a:pt x="24769063" y="2186305"/>
                  </a:lnTo>
                  <a:lnTo>
                    <a:pt x="24768936" y="468249"/>
                  </a:lnTo>
                  <a:lnTo>
                    <a:pt x="22221698" y="284607"/>
                  </a:lnTo>
                  <a:lnTo>
                    <a:pt x="19095974" y="128270"/>
                  </a:lnTo>
                  <a:lnTo>
                    <a:pt x="15492603" y="26797"/>
                  </a:lnTo>
                  <a:lnTo>
                    <a:pt x="12384532" y="0"/>
                  </a:lnTo>
                  <a:close/>
                </a:path>
              </a:pathLst>
            </a:custGeom>
            <a:solidFill>
              <a:srgbClr val="1B4D63"/>
            </a:solidFill>
          </p:spPr>
        </p:sp>
      </p:grpSp>
      <p:sp>
        <p:nvSpPr>
          <p:cNvPr name="TextBox 4" id="4"/>
          <p:cNvSpPr txBox="true"/>
          <p:nvPr/>
        </p:nvSpPr>
        <p:spPr>
          <a:xfrm rot="0">
            <a:off x="1348740" y="9348827"/>
            <a:ext cx="6524725" cy="906632"/>
          </a:xfrm>
          <a:prstGeom prst="rect">
            <a:avLst/>
          </a:prstGeom>
        </p:spPr>
        <p:txBody>
          <a:bodyPr anchor="t" rtlCol="false" tIns="0" lIns="0" bIns="0" rIns="0">
            <a:spAutoFit/>
          </a:bodyPr>
          <a:lstStyle/>
          <a:p>
            <a:pPr algn="l">
              <a:lnSpc>
                <a:spcPts val="3240"/>
              </a:lnSpc>
            </a:pPr>
            <a:r>
              <a:rPr lang="en-US" sz="2700">
                <a:solidFill>
                  <a:srgbClr val="FFFFFF"/>
                </a:solidFill>
                <a:latin typeface="Helvetica"/>
                <a:ea typeface="Helvetica"/>
                <a:cs typeface="Helvetica"/>
                <a:sym typeface="Helvetica"/>
              </a:rPr>
              <a:t>‹#› | </a:t>
            </a:r>
            <a:r>
              <a:rPr lang="en-US" sz="2700" b="true">
                <a:solidFill>
                  <a:srgbClr val="FFFFFF"/>
                </a:solidFill>
                <a:latin typeface="Helvetica Bold"/>
                <a:ea typeface="Helvetica Bold"/>
                <a:cs typeface="Helvetica Bold"/>
                <a:sym typeface="Helvetica Bold"/>
              </a:rPr>
              <a:t>Impound Quote &amp; Buy</a:t>
            </a:r>
          </a:p>
          <a:p>
            <a:pPr algn="l">
              <a:lnSpc>
                <a:spcPts val="3240"/>
              </a:lnSpc>
            </a:pPr>
          </a:p>
        </p:txBody>
      </p:sp>
      <p:sp>
        <p:nvSpPr>
          <p:cNvPr name="Freeform 5" id="5"/>
          <p:cNvSpPr/>
          <p:nvPr/>
        </p:nvSpPr>
        <p:spPr>
          <a:xfrm flipH="false" flipV="false" rot="0">
            <a:off x="655983" y="458235"/>
            <a:ext cx="2618504" cy="2618504"/>
          </a:xfrm>
          <a:custGeom>
            <a:avLst/>
            <a:gdLst/>
            <a:ahLst/>
            <a:cxnLst/>
            <a:rect r="r" b="b" t="t" l="l"/>
            <a:pathLst>
              <a:path h="2618504" w="2618504">
                <a:moveTo>
                  <a:pt x="0" y="0"/>
                </a:moveTo>
                <a:lnTo>
                  <a:pt x="2618503" y="0"/>
                </a:lnTo>
                <a:lnTo>
                  <a:pt x="2618503" y="2618503"/>
                </a:lnTo>
                <a:lnTo>
                  <a:pt x="0" y="261850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1257300" y="2322399"/>
            <a:ext cx="1890000" cy="242047"/>
            <a:chOff x="0" y="0"/>
            <a:chExt cx="2520000" cy="322730"/>
          </a:xfrm>
        </p:grpSpPr>
        <p:sp>
          <p:nvSpPr>
            <p:cNvPr name="Freeform 7" id="7"/>
            <p:cNvSpPr/>
            <p:nvPr/>
          </p:nvSpPr>
          <p:spPr>
            <a:xfrm flipH="false" flipV="false" rot="0">
              <a:off x="0" y="0"/>
              <a:ext cx="2520061" cy="322834"/>
            </a:xfrm>
            <a:custGeom>
              <a:avLst/>
              <a:gdLst/>
              <a:ahLst/>
              <a:cxnLst/>
              <a:rect r="r" b="b" t="t" l="l"/>
              <a:pathLst>
                <a:path h="322834" w="2520061">
                  <a:moveTo>
                    <a:pt x="0" y="161417"/>
                  </a:moveTo>
                  <a:cubicBezTo>
                    <a:pt x="0" y="72263"/>
                    <a:pt x="72263" y="0"/>
                    <a:pt x="161417" y="0"/>
                  </a:cubicBezTo>
                  <a:lnTo>
                    <a:pt x="2358644" y="0"/>
                  </a:lnTo>
                  <a:cubicBezTo>
                    <a:pt x="2447798" y="0"/>
                    <a:pt x="2520061" y="72263"/>
                    <a:pt x="2520061" y="161417"/>
                  </a:cubicBezTo>
                  <a:cubicBezTo>
                    <a:pt x="2520061" y="250571"/>
                    <a:pt x="2447798" y="322834"/>
                    <a:pt x="2358644" y="322834"/>
                  </a:cubicBezTo>
                  <a:lnTo>
                    <a:pt x="161417" y="322834"/>
                  </a:lnTo>
                  <a:cubicBezTo>
                    <a:pt x="72263" y="322707"/>
                    <a:pt x="0" y="250444"/>
                    <a:pt x="0" y="161417"/>
                  </a:cubicBezTo>
                  <a:close/>
                </a:path>
              </a:pathLst>
            </a:custGeom>
            <a:solidFill>
              <a:srgbClr val="EF765E"/>
            </a:solidFill>
          </p:spPr>
        </p:sp>
      </p:grpSp>
      <p:sp>
        <p:nvSpPr>
          <p:cNvPr name="TextBox 8" id="8"/>
          <p:cNvSpPr txBox="true"/>
          <p:nvPr/>
        </p:nvSpPr>
        <p:spPr>
          <a:xfrm rot="0">
            <a:off x="1351122" y="602932"/>
            <a:ext cx="15590520" cy="1887379"/>
          </a:xfrm>
          <a:prstGeom prst="rect">
            <a:avLst/>
          </a:prstGeom>
        </p:spPr>
        <p:txBody>
          <a:bodyPr anchor="t" rtlCol="false" tIns="0" lIns="0" bIns="0" rIns="0">
            <a:spAutoFit/>
          </a:bodyPr>
          <a:lstStyle/>
          <a:p>
            <a:pPr algn="l">
              <a:lnSpc>
                <a:spcPts val="2592"/>
              </a:lnSpc>
            </a:pPr>
            <a:r>
              <a:rPr lang="en-US" sz="2400" b="true">
                <a:solidFill>
                  <a:srgbClr val="1B4C63"/>
                </a:solidFill>
                <a:latin typeface="Helvetica Bold"/>
                <a:ea typeface="Helvetica Bold"/>
                <a:cs typeface="Helvetica Bold"/>
                <a:sym typeface="Helvetica Bold"/>
              </a:rPr>
              <a:t>Market update – Cause and Effect. </a:t>
            </a:r>
          </a:p>
        </p:txBody>
      </p:sp>
      <p:sp>
        <p:nvSpPr>
          <p:cNvPr name="TextBox 9" id="9"/>
          <p:cNvSpPr txBox="true"/>
          <p:nvPr/>
        </p:nvSpPr>
        <p:spPr>
          <a:xfrm rot="0">
            <a:off x="1351122" y="2576990"/>
            <a:ext cx="7553800" cy="1134903"/>
          </a:xfrm>
          <a:prstGeom prst="rect">
            <a:avLst/>
          </a:prstGeom>
        </p:spPr>
        <p:txBody>
          <a:bodyPr anchor="t" rtlCol="false" tIns="0" lIns="0" bIns="0" rIns="0">
            <a:spAutoFit/>
          </a:bodyPr>
          <a:lstStyle/>
          <a:p>
            <a:pPr algn="ctr">
              <a:lnSpc>
                <a:spcPts val="3888"/>
              </a:lnSpc>
            </a:pPr>
            <a:r>
              <a:rPr lang="en-US" sz="3600" b="true">
                <a:solidFill>
                  <a:srgbClr val="414140"/>
                </a:solidFill>
                <a:latin typeface="Helvetica Bold"/>
                <a:ea typeface="Helvetica Bold"/>
                <a:cs typeface="Helvetica Bold"/>
                <a:sym typeface="Helvetica Bold"/>
              </a:rPr>
              <a:t>Cause</a:t>
            </a:r>
          </a:p>
        </p:txBody>
      </p:sp>
      <p:sp>
        <p:nvSpPr>
          <p:cNvPr name="TextBox 10" id="10"/>
          <p:cNvSpPr txBox="true"/>
          <p:nvPr/>
        </p:nvSpPr>
        <p:spPr>
          <a:xfrm rot="0">
            <a:off x="1351122" y="3812858"/>
            <a:ext cx="7553800" cy="5425917"/>
          </a:xfrm>
          <a:prstGeom prst="rect">
            <a:avLst/>
          </a:prstGeom>
        </p:spPr>
        <p:txBody>
          <a:bodyPr anchor="t" rtlCol="false" tIns="0" lIns="0" bIns="0" rIns="0">
            <a:spAutoFit/>
          </a:bodyPr>
          <a:lstStyle/>
          <a:p>
            <a:pPr algn="l" marL="380048" indent="-190024" lvl="1">
              <a:lnSpc>
                <a:spcPts val="2268"/>
              </a:lnSpc>
              <a:buFont typeface="Arial"/>
              <a:buChar char="•"/>
            </a:pPr>
            <a:r>
              <a:rPr lang="en-US" sz="2100">
                <a:solidFill>
                  <a:srgbClr val="414140"/>
                </a:solidFill>
                <a:latin typeface="Helvetica"/>
                <a:ea typeface="Helvetica"/>
                <a:cs typeface="Helvetica"/>
                <a:sym typeface="Helvetica"/>
              </a:rPr>
              <a:t>Vehicle &amp; part supply issues.</a:t>
            </a:r>
          </a:p>
          <a:p>
            <a:pPr algn="l" marL="380048" indent="-190024" lvl="1">
              <a:lnSpc>
                <a:spcPts val="2268"/>
              </a:lnSpc>
              <a:buFont typeface="Arial"/>
              <a:buChar char="•"/>
            </a:pPr>
            <a:r>
              <a:rPr lang="en-US" sz="2100">
                <a:solidFill>
                  <a:srgbClr val="414140"/>
                </a:solidFill>
                <a:latin typeface="Helvetica"/>
                <a:ea typeface="Helvetica"/>
                <a:cs typeface="Helvetica"/>
                <a:sym typeface="Helvetica"/>
              </a:rPr>
              <a:t>Cost of labour. </a:t>
            </a:r>
          </a:p>
          <a:p>
            <a:pPr algn="l" marL="380048" indent="-190024" lvl="1">
              <a:lnSpc>
                <a:spcPts val="2268"/>
              </a:lnSpc>
              <a:buFont typeface="Arial"/>
              <a:buChar char="•"/>
            </a:pPr>
            <a:r>
              <a:rPr lang="en-US" sz="2100">
                <a:solidFill>
                  <a:srgbClr val="414140"/>
                </a:solidFill>
                <a:latin typeface="Helvetica"/>
                <a:ea typeface="Helvetica"/>
                <a:cs typeface="Helvetica"/>
                <a:sym typeface="Helvetica"/>
              </a:rPr>
              <a:t>Pirates.</a:t>
            </a:r>
          </a:p>
          <a:p>
            <a:pPr algn="l" marL="380048" indent="-190024" lvl="1">
              <a:lnSpc>
                <a:spcPts val="2268"/>
              </a:lnSpc>
              <a:buFont typeface="Arial"/>
              <a:buChar char="•"/>
            </a:pPr>
            <a:r>
              <a:rPr lang="en-US" sz="2100">
                <a:solidFill>
                  <a:srgbClr val="414140"/>
                </a:solidFill>
                <a:latin typeface="Helvetica"/>
                <a:ea typeface="Helvetica"/>
                <a:cs typeface="Helvetica"/>
                <a:sym typeface="Helvetica"/>
              </a:rPr>
              <a:t>Most motor insurers losing money for 17 of the last 20 years. </a:t>
            </a:r>
          </a:p>
          <a:p>
            <a:pPr algn="l" marL="380048" indent="-190024" lvl="1">
              <a:lnSpc>
                <a:spcPts val="2268"/>
              </a:lnSpc>
              <a:buFont typeface="Arial"/>
              <a:buChar char="•"/>
            </a:pPr>
            <a:r>
              <a:rPr lang="en-US" sz="2100">
                <a:solidFill>
                  <a:srgbClr val="414140"/>
                </a:solidFill>
                <a:latin typeface="Helvetica"/>
                <a:ea typeface="Helvetica"/>
                <a:cs typeface="Helvetica"/>
                <a:sym typeface="Helvetica"/>
              </a:rPr>
              <a:t>Electric vehicles.</a:t>
            </a:r>
          </a:p>
        </p:txBody>
      </p:sp>
      <p:sp>
        <p:nvSpPr>
          <p:cNvPr name="TextBox 11" id="11"/>
          <p:cNvSpPr txBox="true"/>
          <p:nvPr/>
        </p:nvSpPr>
        <p:spPr>
          <a:xfrm rot="0">
            <a:off x="9349740" y="2576990"/>
            <a:ext cx="7591902" cy="1134903"/>
          </a:xfrm>
          <a:prstGeom prst="rect">
            <a:avLst/>
          </a:prstGeom>
        </p:spPr>
        <p:txBody>
          <a:bodyPr anchor="t" rtlCol="false" tIns="0" lIns="0" bIns="0" rIns="0">
            <a:spAutoFit/>
          </a:bodyPr>
          <a:lstStyle/>
          <a:p>
            <a:pPr algn="ctr">
              <a:lnSpc>
                <a:spcPts val="3888"/>
              </a:lnSpc>
            </a:pPr>
            <a:r>
              <a:rPr lang="en-US" sz="3600" b="true">
                <a:solidFill>
                  <a:srgbClr val="414140"/>
                </a:solidFill>
                <a:latin typeface="Helvetica Bold"/>
                <a:ea typeface="Helvetica Bold"/>
                <a:cs typeface="Helvetica Bold"/>
                <a:sym typeface="Helvetica Bold"/>
              </a:rPr>
              <a:t>Effect</a:t>
            </a:r>
          </a:p>
        </p:txBody>
      </p:sp>
      <p:sp>
        <p:nvSpPr>
          <p:cNvPr name="TextBox 12" id="12"/>
          <p:cNvSpPr txBox="true"/>
          <p:nvPr/>
        </p:nvSpPr>
        <p:spPr>
          <a:xfrm rot="0">
            <a:off x="9349740" y="3812858"/>
            <a:ext cx="7591902" cy="5425917"/>
          </a:xfrm>
          <a:prstGeom prst="rect">
            <a:avLst/>
          </a:prstGeom>
        </p:spPr>
        <p:txBody>
          <a:bodyPr anchor="t" rtlCol="false" tIns="0" lIns="0" bIns="0" rIns="0">
            <a:spAutoFit/>
          </a:bodyPr>
          <a:lstStyle/>
          <a:p>
            <a:pPr algn="l" marL="380048" indent="-190024" lvl="1">
              <a:lnSpc>
                <a:spcPts val="2268"/>
              </a:lnSpc>
              <a:buFont typeface="Arial"/>
              <a:buChar char="•"/>
            </a:pPr>
            <a:r>
              <a:rPr lang="en-US" sz="2100">
                <a:solidFill>
                  <a:srgbClr val="414140"/>
                </a:solidFill>
                <a:latin typeface="Helvetica"/>
                <a:ea typeface="Helvetica"/>
                <a:cs typeface="Helvetica"/>
                <a:sym typeface="Helvetica"/>
              </a:rPr>
              <a:t>Investors withdrawing from insurers.</a:t>
            </a:r>
          </a:p>
          <a:p>
            <a:pPr algn="l" marL="380048" indent="-190024" lvl="1">
              <a:lnSpc>
                <a:spcPts val="2268"/>
              </a:lnSpc>
              <a:buFont typeface="Arial"/>
              <a:buChar char="•"/>
            </a:pPr>
            <a:r>
              <a:rPr lang="en-US" sz="2100">
                <a:solidFill>
                  <a:srgbClr val="414140"/>
                </a:solidFill>
                <a:latin typeface="Helvetica"/>
                <a:ea typeface="Helvetica"/>
                <a:cs typeface="Helvetica"/>
                <a:sym typeface="Helvetica"/>
              </a:rPr>
              <a:t>Products being withdrawn from the market.</a:t>
            </a:r>
          </a:p>
          <a:p>
            <a:pPr algn="l" marL="380048" indent="-190024" lvl="1">
              <a:lnSpc>
                <a:spcPts val="2268"/>
              </a:lnSpc>
              <a:buFont typeface="Arial"/>
              <a:buChar char="•"/>
            </a:pPr>
            <a:r>
              <a:rPr lang="en-US" sz="2100">
                <a:solidFill>
                  <a:srgbClr val="414140"/>
                </a:solidFill>
                <a:latin typeface="Helvetica"/>
                <a:ea typeface="Helvetica"/>
                <a:cs typeface="Helvetica"/>
                <a:sym typeface="Helvetica"/>
              </a:rPr>
              <a:t>Specialist insurers ceasing trading.</a:t>
            </a:r>
          </a:p>
          <a:p>
            <a:pPr algn="l" marL="380048" indent="-190024" lvl="1">
              <a:lnSpc>
                <a:spcPts val="2268"/>
              </a:lnSpc>
              <a:buFont typeface="Arial"/>
              <a:buChar char="•"/>
            </a:pPr>
            <a:r>
              <a:rPr lang="en-US" sz="2100">
                <a:solidFill>
                  <a:srgbClr val="414140"/>
                </a:solidFill>
                <a:latin typeface="Helvetica"/>
                <a:ea typeface="Helvetica"/>
                <a:cs typeface="Helvetica"/>
                <a:sym typeface="Helvetica"/>
              </a:rPr>
              <a:t>Options for customers reducing. </a:t>
            </a:r>
          </a:p>
          <a:p>
            <a:pPr algn="l" marL="380048" indent="-190024" lvl="1">
              <a:lnSpc>
                <a:spcPts val="2268"/>
              </a:lnSpc>
              <a:buFont typeface="Arial"/>
              <a:buChar char="•"/>
            </a:pPr>
            <a:r>
              <a:rPr lang="en-US" sz="2100">
                <a:solidFill>
                  <a:srgbClr val="414140"/>
                </a:solidFill>
                <a:latin typeface="Helvetica"/>
                <a:ea typeface="Helvetica"/>
                <a:cs typeface="Helvetica"/>
                <a:sym typeface="Helvetica"/>
              </a:rPr>
              <a:t>Some smaller brokers losing insurance agencies. </a:t>
            </a:r>
          </a:p>
          <a:p>
            <a:pPr algn="l" marL="380048" indent="-190024" lvl="1">
              <a:lnSpc>
                <a:spcPts val="2268"/>
              </a:lnSpc>
            </a:pPr>
          </a:p>
          <a:p>
            <a:pPr algn="l" marL="380048" indent="-190024" lvl="1">
              <a:lnSpc>
                <a:spcPts val="2268"/>
              </a:lnSpc>
            </a:pPr>
            <a:r>
              <a:rPr lang="en-US" sz="2100">
                <a:solidFill>
                  <a:srgbClr val="414140"/>
                </a:solidFill>
                <a:latin typeface="Helvetica"/>
                <a:ea typeface="Helvetica"/>
                <a:cs typeface="Helvetica"/>
                <a:sym typeface="Helvetica"/>
              </a:rPr>
              <a:t>= Higher premiums for all or</a:t>
            </a:r>
          </a:p>
          <a:p>
            <a:pPr algn="l" marL="380048" indent="-190024" lvl="1">
              <a:lnSpc>
                <a:spcPts val="2268"/>
              </a:lnSpc>
            </a:pPr>
            <a:r>
              <a:rPr lang="en-US" sz="2100">
                <a:solidFill>
                  <a:srgbClr val="414140"/>
                </a:solidFill>
                <a:latin typeface="Helvetica"/>
                <a:ea typeface="Helvetica"/>
                <a:cs typeface="Helvetica"/>
                <a:sym typeface="Helvetica"/>
              </a:rPr>
              <a:t>= No insurance available. (Car Clubs mainly effected)</a:t>
            </a:r>
          </a:p>
          <a:p>
            <a:pPr algn="l" marL="380048" indent="-190024" lvl="1">
              <a:lnSpc>
                <a:spcPts val="2268"/>
              </a:lnSpc>
            </a:pPr>
          </a:p>
        </p:txBody>
      </p:sp>
      <p:sp>
        <p:nvSpPr>
          <p:cNvPr name="Freeform 13" id="13"/>
          <p:cNvSpPr/>
          <p:nvPr/>
        </p:nvSpPr>
        <p:spPr>
          <a:xfrm flipH="false" flipV="false" rot="0">
            <a:off x="1055964" y="9129036"/>
            <a:ext cx="5429250" cy="1114425"/>
          </a:xfrm>
          <a:custGeom>
            <a:avLst/>
            <a:gdLst/>
            <a:ahLst/>
            <a:cxnLst/>
            <a:rect r="r" b="b" t="t" l="l"/>
            <a:pathLst>
              <a:path h="1114425" w="5429250">
                <a:moveTo>
                  <a:pt x="0" y="0"/>
                </a:moveTo>
                <a:lnTo>
                  <a:pt x="5429250" y="0"/>
                </a:lnTo>
                <a:lnTo>
                  <a:pt x="5429250" y="1114425"/>
                </a:lnTo>
                <a:lnTo>
                  <a:pt x="0" y="1114425"/>
                </a:lnTo>
                <a:lnTo>
                  <a:pt x="0" y="0"/>
                </a:lnTo>
                <a:close/>
              </a:path>
            </a:pathLst>
          </a:custGeom>
          <a:blipFill>
            <a:blip r:embed="rId4"/>
            <a:stretch>
              <a:fillRect l="0" t="0" r="0" b="0"/>
            </a:stretch>
          </a:blipFill>
        </p:spPr>
      </p:sp>
      <p:grpSp>
        <p:nvGrpSpPr>
          <p:cNvPr name="Group 14" id="14"/>
          <p:cNvGrpSpPr/>
          <p:nvPr/>
        </p:nvGrpSpPr>
        <p:grpSpPr>
          <a:xfrm rot="0">
            <a:off x="6643938" y="6384130"/>
            <a:ext cx="1390650" cy="1390650"/>
            <a:chOff x="0" y="0"/>
            <a:chExt cx="1854200" cy="1854200"/>
          </a:xfrm>
        </p:grpSpPr>
        <p:sp>
          <p:nvSpPr>
            <p:cNvPr name="Freeform 15" id="15"/>
            <p:cNvSpPr/>
            <p:nvPr/>
          </p:nvSpPr>
          <p:spPr>
            <a:xfrm flipH="false" flipV="false" rot="0">
              <a:off x="255143" y="389382"/>
              <a:ext cx="1343914" cy="1505458"/>
            </a:xfrm>
            <a:custGeom>
              <a:avLst/>
              <a:gdLst/>
              <a:ahLst/>
              <a:cxnLst/>
              <a:rect r="r" b="b" t="t" l="l"/>
              <a:pathLst>
                <a:path h="1505458" w="1343914">
                  <a:moveTo>
                    <a:pt x="0" y="0"/>
                  </a:moveTo>
                  <a:lnTo>
                    <a:pt x="1343914" y="0"/>
                  </a:lnTo>
                  <a:lnTo>
                    <a:pt x="1343914" y="430149"/>
                  </a:lnTo>
                  <a:lnTo>
                    <a:pt x="0" y="430149"/>
                  </a:lnTo>
                  <a:close/>
                  <a:moveTo>
                    <a:pt x="0" y="1075309"/>
                  </a:moveTo>
                  <a:lnTo>
                    <a:pt x="1343914" y="1075309"/>
                  </a:lnTo>
                  <a:lnTo>
                    <a:pt x="1343914" y="1505458"/>
                  </a:lnTo>
                  <a:lnTo>
                    <a:pt x="0" y="1505458"/>
                  </a:lnTo>
                  <a:close/>
                </a:path>
              </a:pathLst>
            </a:custGeom>
            <a:solidFill>
              <a:srgbClr val="61C3D9"/>
            </a:solidFill>
          </p:spPr>
        </p:sp>
        <p:sp>
          <p:nvSpPr>
            <p:cNvPr name="Freeform 16" id="16"/>
            <p:cNvSpPr/>
            <p:nvPr/>
          </p:nvSpPr>
          <p:spPr>
            <a:xfrm flipH="false" flipV="false" rot="0">
              <a:off x="242443" y="376682"/>
              <a:ext cx="1369314" cy="1100709"/>
            </a:xfrm>
            <a:custGeom>
              <a:avLst/>
              <a:gdLst/>
              <a:ahLst/>
              <a:cxnLst/>
              <a:rect r="r" b="b" t="t" l="l"/>
              <a:pathLst>
                <a:path h="1100709" w="1369314">
                  <a:moveTo>
                    <a:pt x="12700" y="0"/>
                  </a:moveTo>
                  <a:lnTo>
                    <a:pt x="1356614" y="0"/>
                  </a:lnTo>
                  <a:cubicBezTo>
                    <a:pt x="1363599" y="0"/>
                    <a:pt x="1369314" y="5715"/>
                    <a:pt x="1369314" y="12700"/>
                  </a:cubicBezTo>
                  <a:lnTo>
                    <a:pt x="1369314" y="442849"/>
                  </a:lnTo>
                  <a:cubicBezTo>
                    <a:pt x="1369314" y="449834"/>
                    <a:pt x="1363599" y="455549"/>
                    <a:pt x="1356614" y="455549"/>
                  </a:cubicBezTo>
                  <a:lnTo>
                    <a:pt x="12700" y="455549"/>
                  </a:lnTo>
                  <a:cubicBezTo>
                    <a:pt x="5715" y="455549"/>
                    <a:pt x="0" y="449834"/>
                    <a:pt x="0" y="442849"/>
                  </a:cubicBezTo>
                  <a:lnTo>
                    <a:pt x="0" y="12700"/>
                  </a:lnTo>
                  <a:cubicBezTo>
                    <a:pt x="0" y="5715"/>
                    <a:pt x="5715" y="0"/>
                    <a:pt x="12700" y="0"/>
                  </a:cubicBezTo>
                  <a:moveTo>
                    <a:pt x="12700" y="25400"/>
                  </a:moveTo>
                  <a:lnTo>
                    <a:pt x="12700" y="12700"/>
                  </a:lnTo>
                  <a:lnTo>
                    <a:pt x="25400" y="12700"/>
                  </a:lnTo>
                  <a:lnTo>
                    <a:pt x="25400" y="442849"/>
                  </a:lnTo>
                  <a:lnTo>
                    <a:pt x="12700" y="442849"/>
                  </a:lnTo>
                  <a:lnTo>
                    <a:pt x="12700" y="430149"/>
                  </a:lnTo>
                  <a:lnTo>
                    <a:pt x="1356614" y="430149"/>
                  </a:lnTo>
                  <a:lnTo>
                    <a:pt x="1356614" y="442849"/>
                  </a:lnTo>
                  <a:lnTo>
                    <a:pt x="1343914" y="442849"/>
                  </a:lnTo>
                  <a:lnTo>
                    <a:pt x="1343914" y="12700"/>
                  </a:lnTo>
                  <a:lnTo>
                    <a:pt x="1356614" y="12700"/>
                  </a:lnTo>
                  <a:lnTo>
                    <a:pt x="1356614" y="25400"/>
                  </a:lnTo>
                  <a:lnTo>
                    <a:pt x="12700" y="25400"/>
                  </a:lnTo>
                  <a:close/>
                  <a:moveTo>
                    <a:pt x="12700" y="645160"/>
                  </a:moveTo>
                  <a:lnTo>
                    <a:pt x="1356614" y="645160"/>
                  </a:lnTo>
                  <a:cubicBezTo>
                    <a:pt x="1363599" y="645160"/>
                    <a:pt x="1369314" y="650875"/>
                    <a:pt x="1369314" y="657860"/>
                  </a:cubicBezTo>
                  <a:lnTo>
                    <a:pt x="1369314" y="1088009"/>
                  </a:lnTo>
                  <a:cubicBezTo>
                    <a:pt x="1369314" y="1094994"/>
                    <a:pt x="1363599" y="1100709"/>
                    <a:pt x="1356614" y="1100709"/>
                  </a:cubicBezTo>
                  <a:lnTo>
                    <a:pt x="12700" y="1100709"/>
                  </a:lnTo>
                  <a:cubicBezTo>
                    <a:pt x="5715" y="1100709"/>
                    <a:pt x="0" y="1094994"/>
                    <a:pt x="0" y="1088009"/>
                  </a:cubicBezTo>
                  <a:lnTo>
                    <a:pt x="0" y="657987"/>
                  </a:lnTo>
                  <a:cubicBezTo>
                    <a:pt x="0" y="651002"/>
                    <a:pt x="5715" y="645287"/>
                    <a:pt x="12700" y="645287"/>
                  </a:cubicBezTo>
                  <a:moveTo>
                    <a:pt x="12700" y="670687"/>
                  </a:moveTo>
                  <a:lnTo>
                    <a:pt x="12700" y="657987"/>
                  </a:lnTo>
                  <a:lnTo>
                    <a:pt x="25400" y="657987"/>
                  </a:lnTo>
                  <a:lnTo>
                    <a:pt x="25400" y="1088136"/>
                  </a:lnTo>
                  <a:lnTo>
                    <a:pt x="12700" y="1088136"/>
                  </a:lnTo>
                  <a:lnTo>
                    <a:pt x="12700" y="1075436"/>
                  </a:lnTo>
                  <a:lnTo>
                    <a:pt x="1356614" y="1075436"/>
                  </a:lnTo>
                  <a:lnTo>
                    <a:pt x="1356614" y="1088136"/>
                  </a:lnTo>
                  <a:lnTo>
                    <a:pt x="1343914" y="1088136"/>
                  </a:lnTo>
                  <a:lnTo>
                    <a:pt x="1343914" y="657987"/>
                  </a:lnTo>
                  <a:lnTo>
                    <a:pt x="1356614" y="657987"/>
                  </a:lnTo>
                  <a:lnTo>
                    <a:pt x="1356614" y="670687"/>
                  </a:lnTo>
                  <a:lnTo>
                    <a:pt x="12700" y="670687"/>
                  </a:lnTo>
                  <a:close/>
                </a:path>
              </a:pathLst>
            </a:custGeom>
            <a:solidFill>
              <a:srgbClr val="24515B"/>
            </a:solidFill>
          </p:spPr>
        </p:sp>
      </p:grpSp>
      <p:sp>
        <p:nvSpPr>
          <p:cNvPr name="Freeform 17" id="17"/>
          <p:cNvSpPr/>
          <p:nvPr/>
        </p:nvSpPr>
        <p:spPr>
          <a:xfrm flipH="false" flipV="false" rot="0">
            <a:off x="3336738" y="6419306"/>
            <a:ext cx="1791284" cy="1409353"/>
          </a:xfrm>
          <a:custGeom>
            <a:avLst/>
            <a:gdLst/>
            <a:ahLst/>
            <a:cxnLst/>
            <a:rect r="r" b="b" t="t" l="l"/>
            <a:pathLst>
              <a:path h="1409353" w="1791284">
                <a:moveTo>
                  <a:pt x="0" y="0"/>
                </a:moveTo>
                <a:lnTo>
                  <a:pt x="1791284" y="0"/>
                </a:lnTo>
                <a:lnTo>
                  <a:pt x="1791284" y="1409353"/>
                </a:lnTo>
                <a:lnTo>
                  <a:pt x="0" y="1409353"/>
                </a:lnTo>
                <a:lnTo>
                  <a:pt x="0" y="0"/>
                </a:lnTo>
                <a:close/>
              </a:path>
            </a:pathLst>
          </a:custGeom>
          <a:blipFill>
            <a:blip r:embed="rId5"/>
            <a:stretch>
              <a:fillRect l="0" t="0" r="0" b="0"/>
            </a:stretch>
          </a:blipFill>
        </p:spPr>
      </p:sp>
      <p:sp>
        <p:nvSpPr>
          <p:cNvPr name="Freeform 18" id="18"/>
          <p:cNvSpPr/>
          <p:nvPr/>
        </p:nvSpPr>
        <p:spPr>
          <a:xfrm flipH="false" flipV="false" rot="0">
            <a:off x="10587823" y="574462"/>
            <a:ext cx="6554765" cy="1747937"/>
          </a:xfrm>
          <a:custGeom>
            <a:avLst/>
            <a:gdLst/>
            <a:ahLst/>
            <a:cxnLst/>
            <a:rect r="r" b="b" t="t" l="l"/>
            <a:pathLst>
              <a:path h="1747937" w="6554765">
                <a:moveTo>
                  <a:pt x="0" y="0"/>
                </a:moveTo>
                <a:lnTo>
                  <a:pt x="6554765" y="0"/>
                </a:lnTo>
                <a:lnTo>
                  <a:pt x="6554765" y="1747937"/>
                </a:lnTo>
                <a:lnTo>
                  <a:pt x="0" y="1747937"/>
                </a:lnTo>
                <a:lnTo>
                  <a:pt x="0" y="0"/>
                </a:lnTo>
                <a:close/>
              </a:path>
            </a:pathLst>
          </a:custGeom>
          <a:blipFill>
            <a:blip r:embed="rId6"/>
            <a:stretch>
              <a:fillRect l="0" t="0" r="0" b="0"/>
            </a:stretch>
          </a:blipFill>
        </p:spPr>
      </p:sp>
    </p:spTree>
  </p:cSld>
  <p:clrMapOvr>
    <a:masterClrMapping/>
  </p:clrMapOvr>
</p:sld>
</file>

<file path=ppt/slides/slide1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4376" y="8710863"/>
            <a:ext cx="18576756" cy="1640347"/>
            <a:chOff x="0" y="0"/>
            <a:chExt cx="24769008" cy="2187130"/>
          </a:xfrm>
        </p:grpSpPr>
        <p:sp>
          <p:nvSpPr>
            <p:cNvPr name="Freeform 3" id="3"/>
            <p:cNvSpPr/>
            <p:nvPr/>
          </p:nvSpPr>
          <p:spPr>
            <a:xfrm flipH="false" flipV="false" rot="0">
              <a:off x="0" y="0"/>
              <a:ext cx="24769063" cy="2186305"/>
            </a:xfrm>
            <a:custGeom>
              <a:avLst/>
              <a:gdLst/>
              <a:ahLst/>
              <a:cxnLst/>
              <a:rect r="r" b="b" t="t" l="l"/>
              <a:pathLst>
                <a:path h="2186305" w="24769063">
                  <a:moveTo>
                    <a:pt x="12384532" y="0"/>
                  </a:moveTo>
                  <a:lnTo>
                    <a:pt x="9088755" y="30226"/>
                  </a:lnTo>
                  <a:lnTo>
                    <a:pt x="5546090" y="133223"/>
                  </a:lnTo>
                  <a:lnTo>
                    <a:pt x="2489708" y="288290"/>
                  </a:lnTo>
                  <a:lnTo>
                    <a:pt x="0" y="468249"/>
                  </a:lnTo>
                  <a:lnTo>
                    <a:pt x="0" y="2186305"/>
                  </a:lnTo>
                  <a:lnTo>
                    <a:pt x="24769063" y="2186305"/>
                  </a:lnTo>
                  <a:lnTo>
                    <a:pt x="24768936" y="468249"/>
                  </a:lnTo>
                  <a:lnTo>
                    <a:pt x="22221698" y="284607"/>
                  </a:lnTo>
                  <a:lnTo>
                    <a:pt x="19095974" y="128270"/>
                  </a:lnTo>
                  <a:lnTo>
                    <a:pt x="15492603" y="26797"/>
                  </a:lnTo>
                  <a:lnTo>
                    <a:pt x="12384532" y="0"/>
                  </a:lnTo>
                  <a:close/>
                </a:path>
              </a:pathLst>
            </a:custGeom>
            <a:solidFill>
              <a:srgbClr val="1B4D63"/>
            </a:solidFill>
          </p:spPr>
        </p:sp>
      </p:grpSp>
      <p:sp>
        <p:nvSpPr>
          <p:cNvPr name="TextBox 4" id="4"/>
          <p:cNvSpPr txBox="true"/>
          <p:nvPr/>
        </p:nvSpPr>
        <p:spPr>
          <a:xfrm rot="0">
            <a:off x="1348740" y="9348827"/>
            <a:ext cx="6524725" cy="906632"/>
          </a:xfrm>
          <a:prstGeom prst="rect">
            <a:avLst/>
          </a:prstGeom>
        </p:spPr>
        <p:txBody>
          <a:bodyPr anchor="t" rtlCol="false" tIns="0" lIns="0" bIns="0" rIns="0">
            <a:spAutoFit/>
          </a:bodyPr>
          <a:lstStyle/>
          <a:p>
            <a:pPr algn="l">
              <a:lnSpc>
                <a:spcPts val="3240"/>
              </a:lnSpc>
            </a:pPr>
            <a:r>
              <a:rPr lang="en-US" sz="2700">
                <a:solidFill>
                  <a:srgbClr val="FFFFFF"/>
                </a:solidFill>
                <a:latin typeface="Helvetica"/>
                <a:ea typeface="Helvetica"/>
                <a:cs typeface="Helvetica"/>
                <a:sym typeface="Helvetica"/>
              </a:rPr>
              <a:t>‹#› | </a:t>
            </a:r>
            <a:r>
              <a:rPr lang="en-US" sz="2700" b="true">
                <a:solidFill>
                  <a:srgbClr val="FFFFFF"/>
                </a:solidFill>
                <a:latin typeface="Helvetica Bold"/>
                <a:ea typeface="Helvetica Bold"/>
                <a:cs typeface="Helvetica Bold"/>
                <a:sym typeface="Helvetica Bold"/>
              </a:rPr>
              <a:t>Impound Quote &amp; Buy</a:t>
            </a:r>
          </a:p>
          <a:p>
            <a:pPr algn="l">
              <a:lnSpc>
                <a:spcPts val="3240"/>
              </a:lnSpc>
            </a:pPr>
          </a:p>
        </p:txBody>
      </p:sp>
      <p:sp>
        <p:nvSpPr>
          <p:cNvPr name="Freeform 5" id="5"/>
          <p:cNvSpPr/>
          <p:nvPr/>
        </p:nvSpPr>
        <p:spPr>
          <a:xfrm flipH="false" flipV="false" rot="0">
            <a:off x="655983" y="458235"/>
            <a:ext cx="2618504" cy="2618504"/>
          </a:xfrm>
          <a:custGeom>
            <a:avLst/>
            <a:gdLst/>
            <a:ahLst/>
            <a:cxnLst/>
            <a:rect r="r" b="b" t="t" l="l"/>
            <a:pathLst>
              <a:path h="2618504" w="2618504">
                <a:moveTo>
                  <a:pt x="0" y="0"/>
                </a:moveTo>
                <a:lnTo>
                  <a:pt x="2618503" y="0"/>
                </a:lnTo>
                <a:lnTo>
                  <a:pt x="2618503" y="2618503"/>
                </a:lnTo>
                <a:lnTo>
                  <a:pt x="0" y="261850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1257300" y="2322399"/>
            <a:ext cx="1890000" cy="242047"/>
            <a:chOff x="0" y="0"/>
            <a:chExt cx="2520000" cy="322730"/>
          </a:xfrm>
        </p:grpSpPr>
        <p:sp>
          <p:nvSpPr>
            <p:cNvPr name="Freeform 7" id="7"/>
            <p:cNvSpPr/>
            <p:nvPr/>
          </p:nvSpPr>
          <p:spPr>
            <a:xfrm flipH="false" flipV="false" rot="0">
              <a:off x="0" y="0"/>
              <a:ext cx="2520061" cy="322834"/>
            </a:xfrm>
            <a:custGeom>
              <a:avLst/>
              <a:gdLst/>
              <a:ahLst/>
              <a:cxnLst/>
              <a:rect r="r" b="b" t="t" l="l"/>
              <a:pathLst>
                <a:path h="322834" w="2520061">
                  <a:moveTo>
                    <a:pt x="0" y="161417"/>
                  </a:moveTo>
                  <a:cubicBezTo>
                    <a:pt x="0" y="72263"/>
                    <a:pt x="72263" y="0"/>
                    <a:pt x="161417" y="0"/>
                  </a:cubicBezTo>
                  <a:lnTo>
                    <a:pt x="2358644" y="0"/>
                  </a:lnTo>
                  <a:cubicBezTo>
                    <a:pt x="2447798" y="0"/>
                    <a:pt x="2520061" y="72263"/>
                    <a:pt x="2520061" y="161417"/>
                  </a:cubicBezTo>
                  <a:cubicBezTo>
                    <a:pt x="2520061" y="250571"/>
                    <a:pt x="2447798" y="322834"/>
                    <a:pt x="2358644" y="322834"/>
                  </a:cubicBezTo>
                  <a:lnTo>
                    <a:pt x="161417" y="322834"/>
                  </a:lnTo>
                  <a:cubicBezTo>
                    <a:pt x="72263" y="322707"/>
                    <a:pt x="0" y="250444"/>
                    <a:pt x="0" y="161417"/>
                  </a:cubicBezTo>
                  <a:close/>
                </a:path>
              </a:pathLst>
            </a:custGeom>
            <a:solidFill>
              <a:srgbClr val="EF765E"/>
            </a:solidFill>
          </p:spPr>
        </p:sp>
      </p:grpSp>
      <p:sp>
        <p:nvSpPr>
          <p:cNvPr name="TextBox 8" id="8"/>
          <p:cNvSpPr txBox="true"/>
          <p:nvPr/>
        </p:nvSpPr>
        <p:spPr>
          <a:xfrm rot="0">
            <a:off x="1147404" y="769187"/>
            <a:ext cx="15993192" cy="1887379"/>
          </a:xfrm>
          <a:prstGeom prst="rect">
            <a:avLst/>
          </a:prstGeom>
        </p:spPr>
        <p:txBody>
          <a:bodyPr anchor="t" rtlCol="false" tIns="0" lIns="0" bIns="0" rIns="0">
            <a:spAutoFit/>
          </a:bodyPr>
          <a:lstStyle/>
          <a:p>
            <a:pPr algn="l">
              <a:lnSpc>
                <a:spcPts val="2592"/>
              </a:lnSpc>
            </a:pPr>
            <a:r>
              <a:rPr lang="en-US" sz="2400" b="true">
                <a:solidFill>
                  <a:srgbClr val="1B4C63"/>
                </a:solidFill>
                <a:latin typeface="Helvetica Bold"/>
                <a:ea typeface="Helvetica Bold"/>
                <a:cs typeface="Helvetica Bold"/>
                <a:sym typeface="Helvetica Bold"/>
              </a:rPr>
              <a:t>How can we be your voice?</a:t>
            </a:r>
          </a:p>
        </p:txBody>
      </p:sp>
      <p:sp>
        <p:nvSpPr>
          <p:cNvPr name="TextBox 9" id="9"/>
          <p:cNvSpPr txBox="true"/>
          <p:nvPr/>
        </p:nvSpPr>
        <p:spPr>
          <a:xfrm rot="0">
            <a:off x="1550076" y="3116852"/>
            <a:ext cx="15590520" cy="6533817"/>
          </a:xfrm>
          <a:prstGeom prst="rect">
            <a:avLst/>
          </a:prstGeom>
        </p:spPr>
        <p:txBody>
          <a:bodyPr anchor="t" rtlCol="false" tIns="0" lIns="0" bIns="0" rIns="0">
            <a:spAutoFit/>
          </a:bodyPr>
          <a:lstStyle/>
          <a:p>
            <a:pPr algn="l">
              <a:lnSpc>
                <a:spcPts val="2592"/>
              </a:lnSpc>
            </a:pPr>
          </a:p>
          <a:p>
            <a:pPr algn="l" marL="434340" indent="-217170" lvl="1">
              <a:lnSpc>
                <a:spcPts val="2592"/>
              </a:lnSpc>
              <a:buAutoNum type="arabicPeriod" startAt="1"/>
            </a:pPr>
            <a:r>
              <a:rPr lang="en-US" sz="2400">
                <a:solidFill>
                  <a:srgbClr val="1D1D1B"/>
                </a:solidFill>
                <a:latin typeface="Arimo"/>
                <a:ea typeface="Arimo"/>
                <a:cs typeface="Arimo"/>
                <a:sym typeface="Arimo"/>
              </a:rPr>
              <a:t>Educate the market – On how well CT’s are run and the fact claims are low. </a:t>
            </a:r>
          </a:p>
          <a:p>
            <a:pPr algn="l" marL="434340" indent="-217170" lvl="1">
              <a:lnSpc>
                <a:spcPts val="2592"/>
              </a:lnSpc>
              <a:buAutoNum type="arabicPeriod" startAt="1"/>
            </a:pPr>
            <a:r>
              <a:rPr lang="en-US" sz="2400">
                <a:solidFill>
                  <a:srgbClr val="1D1D1B"/>
                </a:solidFill>
                <a:latin typeface="Arimo"/>
                <a:ea typeface="Arimo"/>
                <a:cs typeface="Arimo"/>
                <a:sym typeface="Arimo"/>
              </a:rPr>
              <a:t>Spread the ‘MIDAS’ Message – Insurers don’t seem to be aware of it and/or what it does to reduce claims. </a:t>
            </a:r>
          </a:p>
          <a:p>
            <a:pPr algn="l" marL="434340" indent="-217170" lvl="1">
              <a:lnSpc>
                <a:spcPts val="2592"/>
              </a:lnSpc>
              <a:buAutoNum type="arabicPeriod" startAt="1"/>
            </a:pPr>
            <a:r>
              <a:rPr lang="en-US" sz="2400">
                <a:solidFill>
                  <a:srgbClr val="1D1D1B"/>
                </a:solidFill>
                <a:latin typeface="Arimo"/>
                <a:ea typeface="Arimo"/>
                <a:cs typeface="Arimo"/>
                <a:sym typeface="Arimo"/>
              </a:rPr>
              <a:t>Leverage the partnership – We’ve already agreed some exclusive discounts for CTA members quoting via BCD.</a:t>
            </a:r>
          </a:p>
          <a:p>
            <a:pPr algn="l" marL="434340" indent="-217170" lvl="1">
              <a:lnSpc>
                <a:spcPts val="2592"/>
              </a:lnSpc>
              <a:buAutoNum type="arabicPeriod" startAt="1"/>
            </a:pPr>
            <a:r>
              <a:rPr lang="en-US" sz="2400">
                <a:solidFill>
                  <a:srgbClr val="1D1D1B"/>
                </a:solidFill>
                <a:latin typeface="Arimo"/>
                <a:ea typeface="Arimo"/>
                <a:cs typeface="Arimo"/>
                <a:sym typeface="Arimo"/>
              </a:rPr>
              <a:t>Increase competition – We need two break up the ‘big two’ </a:t>
            </a:r>
          </a:p>
        </p:txBody>
      </p:sp>
      <p:sp>
        <p:nvSpPr>
          <p:cNvPr name="Freeform 10" id="10"/>
          <p:cNvSpPr/>
          <p:nvPr/>
        </p:nvSpPr>
        <p:spPr>
          <a:xfrm flipH="false" flipV="false" rot="0">
            <a:off x="1055964" y="9129036"/>
            <a:ext cx="5429250" cy="1114425"/>
          </a:xfrm>
          <a:custGeom>
            <a:avLst/>
            <a:gdLst/>
            <a:ahLst/>
            <a:cxnLst/>
            <a:rect r="r" b="b" t="t" l="l"/>
            <a:pathLst>
              <a:path h="1114425" w="5429250">
                <a:moveTo>
                  <a:pt x="0" y="0"/>
                </a:moveTo>
                <a:lnTo>
                  <a:pt x="5429250" y="0"/>
                </a:lnTo>
                <a:lnTo>
                  <a:pt x="5429250" y="1114425"/>
                </a:lnTo>
                <a:lnTo>
                  <a:pt x="0" y="1114425"/>
                </a:lnTo>
                <a:lnTo>
                  <a:pt x="0" y="0"/>
                </a:lnTo>
                <a:close/>
              </a:path>
            </a:pathLst>
          </a:custGeom>
          <a:blipFill>
            <a:blip r:embed="rId4"/>
            <a:stretch>
              <a:fillRect l="0" t="0" r="0" b="0"/>
            </a:stretch>
          </a:blipFill>
        </p:spPr>
      </p:sp>
      <p:sp>
        <p:nvSpPr>
          <p:cNvPr name="Freeform 11" id="11"/>
          <p:cNvSpPr/>
          <p:nvPr/>
        </p:nvSpPr>
        <p:spPr>
          <a:xfrm flipH="false" flipV="false" rot="0">
            <a:off x="1458636" y="6134652"/>
            <a:ext cx="6287044" cy="937341"/>
          </a:xfrm>
          <a:custGeom>
            <a:avLst/>
            <a:gdLst/>
            <a:ahLst/>
            <a:cxnLst/>
            <a:rect r="r" b="b" t="t" l="l"/>
            <a:pathLst>
              <a:path h="937341" w="6287044">
                <a:moveTo>
                  <a:pt x="0" y="0"/>
                </a:moveTo>
                <a:lnTo>
                  <a:pt x="6287044" y="0"/>
                </a:lnTo>
                <a:lnTo>
                  <a:pt x="6287044" y="937341"/>
                </a:lnTo>
                <a:lnTo>
                  <a:pt x="0" y="937341"/>
                </a:lnTo>
                <a:lnTo>
                  <a:pt x="0" y="0"/>
                </a:lnTo>
                <a:close/>
              </a:path>
            </a:pathLst>
          </a:custGeom>
          <a:blipFill>
            <a:blip r:embed="rId5"/>
            <a:stretch>
              <a:fillRect l="0" t="0" r="0" b="0"/>
            </a:stretch>
          </a:blipFill>
        </p:spPr>
      </p:sp>
      <p:sp>
        <p:nvSpPr>
          <p:cNvPr name="Freeform 12" id="12"/>
          <p:cNvSpPr/>
          <p:nvPr/>
        </p:nvSpPr>
        <p:spPr>
          <a:xfrm flipH="false" flipV="false" rot="0">
            <a:off x="9972678" y="6134652"/>
            <a:ext cx="3304270" cy="1033643"/>
          </a:xfrm>
          <a:custGeom>
            <a:avLst/>
            <a:gdLst/>
            <a:ahLst/>
            <a:cxnLst/>
            <a:rect r="r" b="b" t="t" l="l"/>
            <a:pathLst>
              <a:path h="1033643" w="3304270">
                <a:moveTo>
                  <a:pt x="0" y="0"/>
                </a:moveTo>
                <a:lnTo>
                  <a:pt x="3304270" y="0"/>
                </a:lnTo>
                <a:lnTo>
                  <a:pt x="3304270" y="1033642"/>
                </a:lnTo>
                <a:lnTo>
                  <a:pt x="0" y="1033642"/>
                </a:lnTo>
                <a:lnTo>
                  <a:pt x="0" y="0"/>
                </a:lnTo>
                <a:close/>
              </a:path>
            </a:pathLst>
          </a:custGeom>
          <a:blipFill>
            <a:blip r:embed="rId6"/>
            <a:stretch>
              <a:fillRect l="0" t="0" r="0" b="0"/>
            </a:stretch>
          </a:blipFill>
        </p:spPr>
      </p:sp>
      <p:sp>
        <p:nvSpPr>
          <p:cNvPr name="Freeform 13" id="13"/>
          <p:cNvSpPr/>
          <p:nvPr/>
        </p:nvSpPr>
        <p:spPr>
          <a:xfrm flipH="false" flipV="false" rot="0">
            <a:off x="870689" y="3446841"/>
            <a:ext cx="7480827" cy="4381628"/>
          </a:xfrm>
          <a:custGeom>
            <a:avLst/>
            <a:gdLst/>
            <a:ahLst/>
            <a:cxnLst/>
            <a:rect r="r" b="b" t="t" l="l"/>
            <a:pathLst>
              <a:path h="4381628" w="7480827">
                <a:moveTo>
                  <a:pt x="0" y="0"/>
                </a:moveTo>
                <a:lnTo>
                  <a:pt x="7480827" y="0"/>
                </a:lnTo>
                <a:lnTo>
                  <a:pt x="7480827" y="4381628"/>
                </a:lnTo>
                <a:lnTo>
                  <a:pt x="0" y="4381628"/>
                </a:lnTo>
                <a:lnTo>
                  <a:pt x="0" y="0"/>
                </a:lnTo>
                <a:close/>
              </a:path>
            </a:pathLst>
          </a:custGeom>
          <a:blipFill>
            <a:blip r:embed="rId7"/>
            <a:stretch>
              <a:fillRect l="0" t="0" r="0" b="0"/>
            </a:stretch>
          </a:blipFill>
        </p:spPr>
      </p:sp>
      <p:sp>
        <p:nvSpPr>
          <p:cNvPr name="Freeform 14" id="14"/>
          <p:cNvSpPr/>
          <p:nvPr/>
        </p:nvSpPr>
        <p:spPr>
          <a:xfrm flipH="false" flipV="false" rot="0">
            <a:off x="8899208" y="242193"/>
            <a:ext cx="7291284" cy="7439014"/>
          </a:xfrm>
          <a:custGeom>
            <a:avLst/>
            <a:gdLst/>
            <a:ahLst/>
            <a:cxnLst/>
            <a:rect r="r" b="b" t="t" l="l"/>
            <a:pathLst>
              <a:path h="7439014" w="7291284">
                <a:moveTo>
                  <a:pt x="0" y="0"/>
                </a:moveTo>
                <a:lnTo>
                  <a:pt x="7291284" y="0"/>
                </a:lnTo>
                <a:lnTo>
                  <a:pt x="7291284" y="7439014"/>
                </a:lnTo>
                <a:lnTo>
                  <a:pt x="0" y="7439014"/>
                </a:lnTo>
                <a:lnTo>
                  <a:pt x="0" y="0"/>
                </a:lnTo>
                <a:close/>
              </a:path>
            </a:pathLst>
          </a:custGeom>
          <a:blipFill>
            <a:blip r:embed="rId8"/>
            <a:stretch>
              <a:fillRect l="0" t="0" r="-2026" b="0"/>
            </a:stretch>
          </a:blipFill>
        </p:spPr>
      </p:sp>
      <p:sp>
        <p:nvSpPr>
          <p:cNvPr name="Freeform 15" id="15"/>
          <p:cNvSpPr/>
          <p:nvPr/>
        </p:nvSpPr>
        <p:spPr>
          <a:xfrm flipH="false" flipV="false" rot="0">
            <a:off x="839745" y="424410"/>
            <a:ext cx="7506832" cy="2788800"/>
          </a:xfrm>
          <a:custGeom>
            <a:avLst/>
            <a:gdLst/>
            <a:ahLst/>
            <a:cxnLst/>
            <a:rect r="r" b="b" t="t" l="l"/>
            <a:pathLst>
              <a:path h="2788800" w="7506832">
                <a:moveTo>
                  <a:pt x="0" y="0"/>
                </a:moveTo>
                <a:lnTo>
                  <a:pt x="7506832" y="0"/>
                </a:lnTo>
                <a:lnTo>
                  <a:pt x="7506832" y="2788800"/>
                </a:lnTo>
                <a:lnTo>
                  <a:pt x="0" y="2788800"/>
                </a:lnTo>
                <a:lnTo>
                  <a:pt x="0" y="0"/>
                </a:lnTo>
                <a:close/>
              </a:path>
            </a:pathLst>
          </a:custGeom>
          <a:blipFill>
            <a:blip r:embed="rId9"/>
            <a:stretch>
              <a:fillRect l="0" t="0" r="0" b="-8091"/>
            </a:stretch>
          </a:blipFill>
        </p:spPr>
      </p:sp>
      <p:sp>
        <p:nvSpPr>
          <p:cNvPr name="Freeform 16" id="16"/>
          <p:cNvSpPr/>
          <p:nvPr/>
        </p:nvSpPr>
        <p:spPr>
          <a:xfrm flipH="false" flipV="false" rot="0">
            <a:off x="14208599" y="7828469"/>
            <a:ext cx="3963786" cy="1057010"/>
          </a:xfrm>
          <a:custGeom>
            <a:avLst/>
            <a:gdLst/>
            <a:ahLst/>
            <a:cxnLst/>
            <a:rect r="r" b="b" t="t" l="l"/>
            <a:pathLst>
              <a:path h="1057010" w="3963786">
                <a:moveTo>
                  <a:pt x="0" y="0"/>
                </a:moveTo>
                <a:lnTo>
                  <a:pt x="3963786" y="0"/>
                </a:lnTo>
                <a:lnTo>
                  <a:pt x="3963786" y="1057009"/>
                </a:lnTo>
                <a:lnTo>
                  <a:pt x="0" y="1057009"/>
                </a:lnTo>
                <a:lnTo>
                  <a:pt x="0" y="0"/>
                </a:lnTo>
                <a:close/>
              </a:path>
            </a:pathLst>
          </a:custGeom>
          <a:blipFill>
            <a:blip r:embed="rId10"/>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8427720"/>
            <a:ext cx="3564768" cy="1554480"/>
          </a:xfrm>
          <a:custGeom>
            <a:avLst/>
            <a:gdLst/>
            <a:ahLst/>
            <a:cxnLst/>
            <a:rect r="r" b="b" t="t" l="l"/>
            <a:pathLst>
              <a:path h="1554480" w="3564768">
                <a:moveTo>
                  <a:pt x="0" y="0"/>
                </a:moveTo>
                <a:lnTo>
                  <a:pt x="3564768" y="0"/>
                </a:lnTo>
                <a:lnTo>
                  <a:pt x="3564768" y="1554480"/>
                </a:lnTo>
                <a:lnTo>
                  <a:pt x="0" y="1554480"/>
                </a:lnTo>
                <a:lnTo>
                  <a:pt x="0" y="0"/>
                </a:lnTo>
                <a:close/>
              </a:path>
            </a:pathLst>
          </a:custGeom>
          <a:blipFill>
            <a:blip r:embed="rId2"/>
            <a:stretch>
              <a:fillRect l="0" t="-33619" r="0" b="-28431"/>
            </a:stretch>
          </a:blipFill>
        </p:spPr>
      </p:sp>
      <p:sp>
        <p:nvSpPr>
          <p:cNvPr name="Freeform 3" id="3"/>
          <p:cNvSpPr/>
          <p:nvPr/>
        </p:nvSpPr>
        <p:spPr>
          <a:xfrm flipH="false" flipV="false" rot="0">
            <a:off x="-57648" y="0"/>
            <a:ext cx="18403296" cy="10287002"/>
          </a:xfrm>
          <a:custGeom>
            <a:avLst/>
            <a:gdLst/>
            <a:ahLst/>
            <a:cxnLst/>
            <a:rect r="r" b="b" t="t" l="l"/>
            <a:pathLst>
              <a:path h="10287002" w="18403296">
                <a:moveTo>
                  <a:pt x="0" y="0"/>
                </a:moveTo>
                <a:lnTo>
                  <a:pt x="18403296" y="0"/>
                </a:lnTo>
                <a:lnTo>
                  <a:pt x="18403296" y="10287002"/>
                </a:lnTo>
                <a:lnTo>
                  <a:pt x="0" y="10287002"/>
                </a:lnTo>
                <a:lnTo>
                  <a:pt x="0" y="0"/>
                </a:lnTo>
                <a:close/>
              </a:path>
            </a:pathLst>
          </a:custGeom>
          <a:blipFill>
            <a:blip r:embed="rId3"/>
            <a:stretch>
              <a:fillRect l="-26385" t="0" r="241" b="-50425"/>
            </a:stretch>
          </a:blipFill>
        </p:spPr>
      </p:sp>
      <p:sp>
        <p:nvSpPr>
          <p:cNvPr name="Freeform 4" id="4"/>
          <p:cNvSpPr/>
          <p:nvPr/>
        </p:nvSpPr>
        <p:spPr>
          <a:xfrm flipH="false" flipV="false" rot="0">
            <a:off x="1945021" y="8259882"/>
            <a:ext cx="2300976" cy="1080508"/>
          </a:xfrm>
          <a:custGeom>
            <a:avLst/>
            <a:gdLst/>
            <a:ahLst/>
            <a:cxnLst/>
            <a:rect r="r" b="b" t="t" l="l"/>
            <a:pathLst>
              <a:path h="1080508" w="2300976">
                <a:moveTo>
                  <a:pt x="0" y="0"/>
                </a:moveTo>
                <a:lnTo>
                  <a:pt x="2300977" y="0"/>
                </a:lnTo>
                <a:lnTo>
                  <a:pt x="2300977" y="1080508"/>
                </a:lnTo>
                <a:lnTo>
                  <a:pt x="0" y="1080508"/>
                </a:lnTo>
                <a:lnTo>
                  <a:pt x="0" y="0"/>
                </a:lnTo>
                <a:close/>
              </a:path>
            </a:pathLst>
          </a:custGeom>
          <a:blipFill>
            <a:blip r:embed="rId4"/>
            <a:stretch>
              <a:fillRect l="-63840" t="0" r="0" b="-50797"/>
            </a:stretch>
          </a:blipFill>
        </p:spPr>
      </p:sp>
      <p:sp>
        <p:nvSpPr>
          <p:cNvPr name="Freeform 5" id="5"/>
          <p:cNvSpPr/>
          <p:nvPr/>
        </p:nvSpPr>
        <p:spPr>
          <a:xfrm flipH="false" flipV="false" rot="0">
            <a:off x="475846" y="8259882"/>
            <a:ext cx="1468966" cy="1629324"/>
          </a:xfrm>
          <a:custGeom>
            <a:avLst/>
            <a:gdLst/>
            <a:ahLst/>
            <a:cxnLst/>
            <a:rect r="r" b="b" t="t" l="l"/>
            <a:pathLst>
              <a:path h="1629324" w="1468966">
                <a:moveTo>
                  <a:pt x="0" y="0"/>
                </a:moveTo>
                <a:lnTo>
                  <a:pt x="1468967" y="0"/>
                </a:lnTo>
                <a:lnTo>
                  <a:pt x="1468967" y="1629324"/>
                </a:lnTo>
                <a:lnTo>
                  <a:pt x="0" y="1629324"/>
                </a:lnTo>
                <a:lnTo>
                  <a:pt x="0" y="0"/>
                </a:lnTo>
                <a:close/>
              </a:path>
            </a:pathLst>
          </a:custGeom>
          <a:blipFill>
            <a:blip r:embed="rId5"/>
            <a:stretch>
              <a:fillRect l="0" t="0" r="-156633" b="0"/>
            </a:stretch>
          </a:blipFill>
        </p:spPr>
      </p:sp>
    </p:spTree>
  </p:cSld>
  <p:clrMapOvr>
    <a:masterClrMapping/>
  </p:clrMapOvr>
</p:sld>
</file>

<file path=ppt/slides/slide1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4376" y="8710863"/>
            <a:ext cx="18576756" cy="1640347"/>
            <a:chOff x="0" y="0"/>
            <a:chExt cx="24769008" cy="2187130"/>
          </a:xfrm>
        </p:grpSpPr>
        <p:sp>
          <p:nvSpPr>
            <p:cNvPr name="Freeform 3" id="3"/>
            <p:cNvSpPr/>
            <p:nvPr/>
          </p:nvSpPr>
          <p:spPr>
            <a:xfrm flipH="false" flipV="false" rot="0">
              <a:off x="0" y="0"/>
              <a:ext cx="24769063" cy="2186305"/>
            </a:xfrm>
            <a:custGeom>
              <a:avLst/>
              <a:gdLst/>
              <a:ahLst/>
              <a:cxnLst/>
              <a:rect r="r" b="b" t="t" l="l"/>
              <a:pathLst>
                <a:path h="2186305" w="24769063">
                  <a:moveTo>
                    <a:pt x="12384532" y="0"/>
                  </a:moveTo>
                  <a:lnTo>
                    <a:pt x="9088755" y="30226"/>
                  </a:lnTo>
                  <a:lnTo>
                    <a:pt x="5546090" y="133223"/>
                  </a:lnTo>
                  <a:lnTo>
                    <a:pt x="2489708" y="288290"/>
                  </a:lnTo>
                  <a:lnTo>
                    <a:pt x="0" y="468249"/>
                  </a:lnTo>
                  <a:lnTo>
                    <a:pt x="0" y="2186305"/>
                  </a:lnTo>
                  <a:lnTo>
                    <a:pt x="24769063" y="2186305"/>
                  </a:lnTo>
                  <a:lnTo>
                    <a:pt x="24768936" y="468249"/>
                  </a:lnTo>
                  <a:lnTo>
                    <a:pt x="22221698" y="284607"/>
                  </a:lnTo>
                  <a:lnTo>
                    <a:pt x="19095974" y="128270"/>
                  </a:lnTo>
                  <a:lnTo>
                    <a:pt x="15492603" y="26797"/>
                  </a:lnTo>
                  <a:lnTo>
                    <a:pt x="12384532" y="0"/>
                  </a:lnTo>
                  <a:close/>
                </a:path>
              </a:pathLst>
            </a:custGeom>
            <a:solidFill>
              <a:srgbClr val="1B4D63"/>
            </a:solidFill>
          </p:spPr>
        </p:sp>
      </p:grpSp>
      <p:sp>
        <p:nvSpPr>
          <p:cNvPr name="TextBox 4" id="4"/>
          <p:cNvSpPr txBox="true"/>
          <p:nvPr/>
        </p:nvSpPr>
        <p:spPr>
          <a:xfrm rot="0">
            <a:off x="1348740" y="9348827"/>
            <a:ext cx="6524725" cy="906632"/>
          </a:xfrm>
          <a:prstGeom prst="rect">
            <a:avLst/>
          </a:prstGeom>
        </p:spPr>
        <p:txBody>
          <a:bodyPr anchor="t" rtlCol="false" tIns="0" lIns="0" bIns="0" rIns="0">
            <a:spAutoFit/>
          </a:bodyPr>
          <a:lstStyle/>
          <a:p>
            <a:pPr algn="l">
              <a:lnSpc>
                <a:spcPts val="3240"/>
              </a:lnSpc>
            </a:pPr>
            <a:r>
              <a:rPr lang="en-US" sz="2700">
                <a:solidFill>
                  <a:srgbClr val="FFFFFF"/>
                </a:solidFill>
                <a:latin typeface="Helvetica"/>
                <a:ea typeface="Helvetica"/>
                <a:cs typeface="Helvetica"/>
                <a:sym typeface="Helvetica"/>
              </a:rPr>
              <a:t>‹#› | </a:t>
            </a:r>
            <a:r>
              <a:rPr lang="en-US" sz="2700" b="true">
                <a:solidFill>
                  <a:srgbClr val="FFFFFF"/>
                </a:solidFill>
                <a:latin typeface="Helvetica Bold"/>
                <a:ea typeface="Helvetica Bold"/>
                <a:cs typeface="Helvetica Bold"/>
                <a:sym typeface="Helvetica Bold"/>
              </a:rPr>
              <a:t>Impound Quote &amp; Buy</a:t>
            </a:r>
          </a:p>
          <a:p>
            <a:pPr algn="l">
              <a:lnSpc>
                <a:spcPts val="3240"/>
              </a:lnSpc>
            </a:pPr>
          </a:p>
        </p:txBody>
      </p:sp>
      <p:sp>
        <p:nvSpPr>
          <p:cNvPr name="Freeform 5" id="5"/>
          <p:cNvSpPr/>
          <p:nvPr/>
        </p:nvSpPr>
        <p:spPr>
          <a:xfrm flipH="false" flipV="false" rot="0">
            <a:off x="655983" y="458235"/>
            <a:ext cx="2618504" cy="2618504"/>
          </a:xfrm>
          <a:custGeom>
            <a:avLst/>
            <a:gdLst/>
            <a:ahLst/>
            <a:cxnLst/>
            <a:rect r="r" b="b" t="t" l="l"/>
            <a:pathLst>
              <a:path h="2618504" w="2618504">
                <a:moveTo>
                  <a:pt x="0" y="0"/>
                </a:moveTo>
                <a:lnTo>
                  <a:pt x="2618503" y="0"/>
                </a:lnTo>
                <a:lnTo>
                  <a:pt x="2618503" y="2618503"/>
                </a:lnTo>
                <a:lnTo>
                  <a:pt x="0" y="261850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1257300" y="2322399"/>
            <a:ext cx="1890000" cy="242047"/>
            <a:chOff x="0" y="0"/>
            <a:chExt cx="2520000" cy="322730"/>
          </a:xfrm>
        </p:grpSpPr>
        <p:sp>
          <p:nvSpPr>
            <p:cNvPr name="Freeform 7" id="7"/>
            <p:cNvSpPr/>
            <p:nvPr/>
          </p:nvSpPr>
          <p:spPr>
            <a:xfrm flipH="false" flipV="false" rot="0">
              <a:off x="0" y="0"/>
              <a:ext cx="2520061" cy="322834"/>
            </a:xfrm>
            <a:custGeom>
              <a:avLst/>
              <a:gdLst/>
              <a:ahLst/>
              <a:cxnLst/>
              <a:rect r="r" b="b" t="t" l="l"/>
              <a:pathLst>
                <a:path h="322834" w="2520061">
                  <a:moveTo>
                    <a:pt x="0" y="161417"/>
                  </a:moveTo>
                  <a:cubicBezTo>
                    <a:pt x="0" y="72263"/>
                    <a:pt x="72263" y="0"/>
                    <a:pt x="161417" y="0"/>
                  </a:cubicBezTo>
                  <a:lnTo>
                    <a:pt x="2358644" y="0"/>
                  </a:lnTo>
                  <a:cubicBezTo>
                    <a:pt x="2447798" y="0"/>
                    <a:pt x="2520061" y="72263"/>
                    <a:pt x="2520061" y="161417"/>
                  </a:cubicBezTo>
                  <a:cubicBezTo>
                    <a:pt x="2520061" y="250571"/>
                    <a:pt x="2447798" y="322834"/>
                    <a:pt x="2358644" y="322834"/>
                  </a:cubicBezTo>
                  <a:lnTo>
                    <a:pt x="161417" y="322834"/>
                  </a:lnTo>
                  <a:cubicBezTo>
                    <a:pt x="72263" y="322707"/>
                    <a:pt x="0" y="250444"/>
                    <a:pt x="0" y="161417"/>
                  </a:cubicBezTo>
                  <a:close/>
                </a:path>
              </a:pathLst>
            </a:custGeom>
            <a:solidFill>
              <a:srgbClr val="EF765E"/>
            </a:solidFill>
          </p:spPr>
        </p:sp>
      </p:grpSp>
      <p:sp>
        <p:nvSpPr>
          <p:cNvPr name="TextBox 8" id="8"/>
          <p:cNvSpPr txBox="true"/>
          <p:nvPr/>
        </p:nvSpPr>
        <p:spPr>
          <a:xfrm rot="0">
            <a:off x="1147404" y="769187"/>
            <a:ext cx="15993192" cy="1887379"/>
          </a:xfrm>
          <a:prstGeom prst="rect">
            <a:avLst/>
          </a:prstGeom>
        </p:spPr>
        <p:txBody>
          <a:bodyPr anchor="t" rtlCol="false" tIns="0" lIns="0" bIns="0" rIns="0">
            <a:spAutoFit/>
          </a:bodyPr>
          <a:lstStyle/>
          <a:p>
            <a:pPr algn="l">
              <a:lnSpc>
                <a:spcPts val="2592"/>
              </a:lnSpc>
            </a:pPr>
            <a:r>
              <a:rPr lang="en-US" sz="2400" b="true">
                <a:solidFill>
                  <a:srgbClr val="1B4C63"/>
                </a:solidFill>
                <a:latin typeface="Helvetica Bold"/>
                <a:ea typeface="Helvetica Bold"/>
                <a:cs typeface="Helvetica Bold"/>
                <a:sym typeface="Helvetica Bold"/>
              </a:rPr>
              <a:t>How can you help us to help you?</a:t>
            </a:r>
          </a:p>
        </p:txBody>
      </p:sp>
      <p:sp>
        <p:nvSpPr>
          <p:cNvPr name="TextBox 9" id="9"/>
          <p:cNvSpPr txBox="true"/>
          <p:nvPr/>
        </p:nvSpPr>
        <p:spPr>
          <a:xfrm rot="0">
            <a:off x="1550076" y="3107327"/>
            <a:ext cx="15590520" cy="6543342"/>
          </a:xfrm>
          <a:prstGeom prst="rect">
            <a:avLst/>
          </a:prstGeom>
        </p:spPr>
        <p:txBody>
          <a:bodyPr anchor="t" rtlCol="false" tIns="0" lIns="0" bIns="0" rIns="0">
            <a:spAutoFit/>
          </a:bodyPr>
          <a:lstStyle/>
          <a:p>
            <a:pPr algn="l">
              <a:lnSpc>
                <a:spcPts val="2916"/>
              </a:lnSpc>
            </a:pPr>
          </a:p>
          <a:p>
            <a:pPr algn="l" marL="488632" indent="-244316" lvl="1">
              <a:lnSpc>
                <a:spcPts val="2916"/>
              </a:lnSpc>
              <a:buFont typeface="Arial"/>
              <a:buChar char="•"/>
            </a:pPr>
            <a:r>
              <a:rPr lang="en-US" b="true" sz="2700">
                <a:solidFill>
                  <a:srgbClr val="1D1D1B"/>
                </a:solidFill>
                <a:latin typeface="Arimo Bold"/>
                <a:ea typeface="Arimo Bold"/>
                <a:cs typeface="Arimo Bold"/>
                <a:sym typeface="Arimo Bold"/>
              </a:rPr>
              <a:t>Challenge your current broker</a:t>
            </a:r>
            <a:r>
              <a:rPr lang="en-US" sz="2700">
                <a:solidFill>
                  <a:srgbClr val="1D1D1B"/>
                </a:solidFill>
                <a:latin typeface="Arimo"/>
                <a:ea typeface="Arimo"/>
                <a:cs typeface="Arimo"/>
                <a:sym typeface="Arimo"/>
              </a:rPr>
              <a:t>….do they have access to all markets, do they only work exclusively with one?</a:t>
            </a:r>
          </a:p>
          <a:p>
            <a:pPr algn="l" marL="488632" indent="-244316" lvl="1">
              <a:lnSpc>
                <a:spcPts val="2916"/>
              </a:lnSpc>
            </a:pPr>
          </a:p>
          <a:p>
            <a:pPr algn="l" marL="488632" indent="-244316" lvl="1">
              <a:lnSpc>
                <a:spcPts val="2916"/>
              </a:lnSpc>
              <a:buFont typeface="Arial"/>
              <a:buChar char="•"/>
            </a:pPr>
            <a:r>
              <a:rPr lang="en-US" b="true" sz="2700">
                <a:solidFill>
                  <a:srgbClr val="1D1D1B"/>
                </a:solidFill>
                <a:latin typeface="Arimo Bold"/>
                <a:ea typeface="Arimo Bold"/>
                <a:cs typeface="Arimo Bold"/>
                <a:sym typeface="Arimo Bold"/>
              </a:rPr>
              <a:t>Give us a shot</a:t>
            </a:r>
            <a:r>
              <a:rPr lang="en-US" sz="2700">
                <a:solidFill>
                  <a:srgbClr val="1D1D1B"/>
                </a:solidFill>
                <a:latin typeface="Arimo"/>
                <a:ea typeface="Arimo"/>
                <a:cs typeface="Arimo"/>
                <a:sym typeface="Arimo"/>
              </a:rPr>
              <a:t>…..The more policies we see, the more information we have, the better the chance to win the CTA new deals, discounts and products. </a:t>
            </a:r>
          </a:p>
          <a:p>
            <a:pPr algn="l" marL="488632" indent="-244316" lvl="1">
              <a:lnSpc>
                <a:spcPts val="2916"/>
              </a:lnSpc>
            </a:pPr>
          </a:p>
          <a:p>
            <a:pPr algn="l" marL="488632" indent="-244316" lvl="1">
              <a:lnSpc>
                <a:spcPts val="2916"/>
              </a:lnSpc>
              <a:buFont typeface="Arial"/>
              <a:buChar char="•"/>
            </a:pPr>
            <a:r>
              <a:rPr lang="en-US" b="true" sz="2700">
                <a:solidFill>
                  <a:srgbClr val="1D1D1B"/>
                </a:solidFill>
                <a:latin typeface="Arimo Bold"/>
                <a:ea typeface="Arimo Bold"/>
                <a:cs typeface="Arimo Bold"/>
                <a:sym typeface="Arimo Bold"/>
              </a:rPr>
              <a:t>Don’t wait to renewal</a:t>
            </a:r>
            <a:r>
              <a:rPr lang="en-US" sz="2700">
                <a:solidFill>
                  <a:srgbClr val="1D1D1B"/>
                </a:solidFill>
                <a:latin typeface="Arimo"/>
                <a:ea typeface="Arimo"/>
                <a:cs typeface="Arimo"/>
                <a:sym typeface="Arimo"/>
              </a:rPr>
              <a:t>…we can advise you today, sort new policies where needed, and transfer over your existing policy at no cost to you. </a:t>
            </a:r>
          </a:p>
          <a:p>
            <a:pPr algn="ctr" marL="488632" indent="-244316" lvl="1">
              <a:lnSpc>
                <a:spcPts val="2916"/>
              </a:lnSpc>
            </a:pPr>
          </a:p>
          <a:p>
            <a:pPr algn="ctr" marL="488632" indent="-244316" lvl="1">
              <a:lnSpc>
                <a:spcPts val="2916"/>
              </a:lnSpc>
            </a:pPr>
            <a:r>
              <a:rPr lang="en-US" sz="2700">
                <a:solidFill>
                  <a:srgbClr val="1D1D1B"/>
                </a:solidFill>
                <a:latin typeface="Arimo"/>
                <a:ea typeface="Arimo"/>
                <a:cs typeface="Arimo"/>
                <a:sym typeface="Arimo"/>
              </a:rPr>
              <a:t>Each time </a:t>
            </a:r>
            <a:r>
              <a:rPr lang="en-US" b="true" sz="2700">
                <a:solidFill>
                  <a:srgbClr val="1D1D1B"/>
                </a:solidFill>
                <a:latin typeface="Arimo Bold"/>
                <a:ea typeface="Arimo Bold"/>
                <a:cs typeface="Arimo Bold"/>
                <a:sym typeface="Arimo Bold"/>
              </a:rPr>
              <a:t>you</a:t>
            </a:r>
            <a:r>
              <a:rPr lang="en-US" sz="2700">
                <a:solidFill>
                  <a:srgbClr val="1D1D1B"/>
                </a:solidFill>
                <a:latin typeface="Arimo"/>
                <a:ea typeface="Arimo"/>
                <a:cs typeface="Arimo"/>
                <a:sym typeface="Arimo"/>
              </a:rPr>
              <a:t> insure, </a:t>
            </a:r>
            <a:r>
              <a:rPr lang="en-US" b="true" sz="2700">
                <a:solidFill>
                  <a:srgbClr val="1D1D1B"/>
                </a:solidFill>
                <a:latin typeface="Arimo Bold"/>
                <a:ea typeface="Arimo Bold"/>
                <a:cs typeface="Arimo Bold"/>
                <a:sym typeface="Arimo Bold"/>
              </a:rPr>
              <a:t>we</a:t>
            </a:r>
            <a:r>
              <a:rPr lang="en-US" sz="2700">
                <a:solidFill>
                  <a:srgbClr val="1D1D1B"/>
                </a:solidFill>
                <a:latin typeface="Arimo"/>
                <a:ea typeface="Arimo"/>
                <a:cs typeface="Arimo"/>
                <a:sym typeface="Arimo"/>
              </a:rPr>
              <a:t> donate – That’s partnership.</a:t>
            </a:r>
          </a:p>
          <a:p>
            <a:pPr algn="l" marL="488632" indent="-244316" lvl="1">
              <a:lnSpc>
                <a:spcPts val="2916"/>
              </a:lnSpc>
            </a:pPr>
          </a:p>
          <a:p>
            <a:pPr algn="l" marL="488632" indent="-244316" lvl="1">
              <a:lnSpc>
                <a:spcPts val="2916"/>
              </a:lnSpc>
            </a:pPr>
          </a:p>
          <a:p>
            <a:pPr algn="l" marL="488632" indent="-244316" lvl="1">
              <a:lnSpc>
                <a:spcPts val="2916"/>
              </a:lnSpc>
            </a:pPr>
          </a:p>
          <a:p>
            <a:pPr algn="l" marL="488632" indent="-244316" lvl="1">
              <a:lnSpc>
                <a:spcPts val="2916"/>
              </a:lnSpc>
            </a:pPr>
          </a:p>
          <a:p>
            <a:pPr algn="l" marL="488632" indent="-244316" lvl="1">
              <a:lnSpc>
                <a:spcPts val="2916"/>
              </a:lnSpc>
            </a:pPr>
          </a:p>
          <a:p>
            <a:pPr algn="l" marL="488632" indent="-244316" lvl="1">
              <a:lnSpc>
                <a:spcPts val="2916"/>
              </a:lnSpc>
            </a:pPr>
          </a:p>
        </p:txBody>
      </p:sp>
      <p:sp>
        <p:nvSpPr>
          <p:cNvPr name="Freeform 10" id="10"/>
          <p:cNvSpPr/>
          <p:nvPr/>
        </p:nvSpPr>
        <p:spPr>
          <a:xfrm flipH="false" flipV="false" rot="0">
            <a:off x="1055964" y="9129036"/>
            <a:ext cx="5429250" cy="1114425"/>
          </a:xfrm>
          <a:custGeom>
            <a:avLst/>
            <a:gdLst/>
            <a:ahLst/>
            <a:cxnLst/>
            <a:rect r="r" b="b" t="t" l="l"/>
            <a:pathLst>
              <a:path h="1114425" w="5429250">
                <a:moveTo>
                  <a:pt x="0" y="0"/>
                </a:moveTo>
                <a:lnTo>
                  <a:pt x="5429250" y="0"/>
                </a:lnTo>
                <a:lnTo>
                  <a:pt x="5429250" y="1114425"/>
                </a:lnTo>
                <a:lnTo>
                  <a:pt x="0" y="1114425"/>
                </a:lnTo>
                <a:lnTo>
                  <a:pt x="0" y="0"/>
                </a:lnTo>
                <a:close/>
              </a:path>
            </a:pathLst>
          </a:custGeom>
          <a:blipFill>
            <a:blip r:embed="rId4"/>
            <a:stretch>
              <a:fillRect l="0" t="0" r="0" b="0"/>
            </a:stretch>
          </a:blipFill>
        </p:spPr>
      </p:sp>
      <p:sp>
        <p:nvSpPr>
          <p:cNvPr name="Freeform 11" id="11"/>
          <p:cNvSpPr/>
          <p:nvPr/>
        </p:nvSpPr>
        <p:spPr>
          <a:xfrm flipH="false" flipV="false" rot="0">
            <a:off x="10968823" y="574462"/>
            <a:ext cx="6554765" cy="1747937"/>
          </a:xfrm>
          <a:custGeom>
            <a:avLst/>
            <a:gdLst/>
            <a:ahLst/>
            <a:cxnLst/>
            <a:rect r="r" b="b" t="t" l="l"/>
            <a:pathLst>
              <a:path h="1747937" w="6554765">
                <a:moveTo>
                  <a:pt x="0" y="0"/>
                </a:moveTo>
                <a:lnTo>
                  <a:pt x="6554765" y="0"/>
                </a:lnTo>
                <a:lnTo>
                  <a:pt x="6554765" y="1747937"/>
                </a:lnTo>
                <a:lnTo>
                  <a:pt x="0" y="1747937"/>
                </a:lnTo>
                <a:lnTo>
                  <a:pt x="0" y="0"/>
                </a:lnTo>
                <a:close/>
              </a:path>
            </a:pathLst>
          </a:custGeom>
          <a:blipFill>
            <a:blip r:embed="rId5"/>
            <a:stretch>
              <a:fillRect l="0" t="0" r="0" b="0"/>
            </a:stretch>
          </a:blipFill>
        </p:spPr>
      </p:sp>
    </p:spTree>
  </p:cSld>
  <p:clrMapOvr>
    <a:masterClrMapping/>
  </p:clrMapOvr>
</p:sld>
</file>

<file path=ppt/slides/slide1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76713" y="0"/>
            <a:ext cx="18973187" cy="16751294"/>
          </a:xfrm>
          <a:custGeom>
            <a:avLst/>
            <a:gdLst/>
            <a:ahLst/>
            <a:cxnLst/>
            <a:rect r="r" b="b" t="t" l="l"/>
            <a:pathLst>
              <a:path h="16751294" w="18973187">
                <a:moveTo>
                  <a:pt x="0" y="0"/>
                </a:moveTo>
                <a:lnTo>
                  <a:pt x="18973187" y="0"/>
                </a:lnTo>
                <a:lnTo>
                  <a:pt x="18973187" y="16751294"/>
                </a:lnTo>
                <a:lnTo>
                  <a:pt x="0" y="16751294"/>
                </a:lnTo>
                <a:lnTo>
                  <a:pt x="0" y="0"/>
                </a:lnTo>
                <a:close/>
              </a:path>
            </a:pathLst>
          </a:custGeom>
          <a:blipFill>
            <a:blip r:embed="rId2"/>
            <a:stretch>
              <a:fillRect l="-16216" t="0" r="-16216" b="0"/>
            </a:stretch>
          </a:blipFill>
        </p:spPr>
      </p:sp>
      <p:grpSp>
        <p:nvGrpSpPr>
          <p:cNvPr name="Group 3" id="3"/>
          <p:cNvGrpSpPr/>
          <p:nvPr/>
        </p:nvGrpSpPr>
        <p:grpSpPr>
          <a:xfrm rot="0">
            <a:off x="11568942" y="1444189"/>
            <a:ext cx="14440942" cy="13586515"/>
            <a:chOff x="0" y="0"/>
            <a:chExt cx="19254590" cy="18115354"/>
          </a:xfrm>
        </p:grpSpPr>
        <p:grpSp>
          <p:nvGrpSpPr>
            <p:cNvPr name="Group 4" id="4"/>
            <p:cNvGrpSpPr/>
            <p:nvPr/>
          </p:nvGrpSpPr>
          <p:grpSpPr>
            <a:xfrm rot="2448500">
              <a:off x="4506115" y="413941"/>
              <a:ext cx="6198237" cy="16095682"/>
              <a:chOff x="0" y="0"/>
              <a:chExt cx="1224343" cy="3179394"/>
            </a:xfrm>
          </p:grpSpPr>
          <p:sp>
            <p:nvSpPr>
              <p:cNvPr name="Freeform 5" id="5"/>
              <p:cNvSpPr/>
              <p:nvPr/>
            </p:nvSpPr>
            <p:spPr>
              <a:xfrm flipH="false" flipV="false" rot="0">
                <a:off x="0" y="0"/>
                <a:ext cx="1224343" cy="3179394"/>
              </a:xfrm>
              <a:custGeom>
                <a:avLst/>
                <a:gdLst/>
                <a:ahLst/>
                <a:cxnLst/>
                <a:rect r="r" b="b" t="t" l="l"/>
                <a:pathLst>
                  <a:path h="3179394" w="1224343">
                    <a:moveTo>
                      <a:pt x="0" y="0"/>
                    </a:moveTo>
                    <a:lnTo>
                      <a:pt x="1224343" y="0"/>
                    </a:lnTo>
                    <a:lnTo>
                      <a:pt x="1224343" y="3179394"/>
                    </a:lnTo>
                    <a:lnTo>
                      <a:pt x="0" y="3179394"/>
                    </a:lnTo>
                    <a:close/>
                  </a:path>
                </a:pathLst>
              </a:custGeom>
              <a:solidFill>
                <a:srgbClr val="60519D"/>
              </a:solidFill>
            </p:spPr>
          </p:sp>
          <p:sp>
            <p:nvSpPr>
              <p:cNvPr name="TextBox 6" id="6"/>
              <p:cNvSpPr txBox="true"/>
              <p:nvPr/>
            </p:nvSpPr>
            <p:spPr>
              <a:xfrm>
                <a:off x="0" y="-38100"/>
                <a:ext cx="1224343" cy="3217494"/>
              </a:xfrm>
              <a:prstGeom prst="rect">
                <a:avLst/>
              </a:prstGeom>
            </p:spPr>
            <p:txBody>
              <a:bodyPr anchor="ctr" rtlCol="false" tIns="50800" lIns="50800" bIns="50800" rIns="50800"/>
              <a:lstStyle/>
              <a:p>
                <a:pPr algn="ctr">
                  <a:lnSpc>
                    <a:spcPts val="3499"/>
                  </a:lnSpc>
                </a:pPr>
              </a:p>
            </p:txBody>
          </p:sp>
        </p:grpSp>
        <p:grpSp>
          <p:nvGrpSpPr>
            <p:cNvPr name="Group 7" id="7"/>
            <p:cNvGrpSpPr/>
            <p:nvPr/>
          </p:nvGrpSpPr>
          <p:grpSpPr>
            <a:xfrm rot="2448500">
              <a:off x="5585377" y="664834"/>
              <a:ext cx="8021854" cy="16095682"/>
              <a:chOff x="0" y="0"/>
              <a:chExt cx="1584564" cy="3179394"/>
            </a:xfrm>
          </p:grpSpPr>
          <p:sp>
            <p:nvSpPr>
              <p:cNvPr name="Freeform 8" id="8"/>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A84D98"/>
              </a:solidFill>
            </p:spPr>
          </p:sp>
          <p:sp>
            <p:nvSpPr>
              <p:cNvPr name="TextBox 9" id="9"/>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0" id="10"/>
            <p:cNvGrpSpPr/>
            <p:nvPr/>
          </p:nvGrpSpPr>
          <p:grpSpPr>
            <a:xfrm rot="2448500">
              <a:off x="6266829" y="1009836"/>
              <a:ext cx="8021854" cy="16095682"/>
              <a:chOff x="0" y="0"/>
              <a:chExt cx="1584564" cy="3179394"/>
            </a:xfrm>
          </p:grpSpPr>
          <p:sp>
            <p:nvSpPr>
              <p:cNvPr name="Freeform 11" id="11"/>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30A2A1"/>
              </a:solidFill>
            </p:spPr>
          </p:sp>
          <p:sp>
            <p:nvSpPr>
              <p:cNvPr name="TextBox 12" id="12"/>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3" id="13"/>
            <p:cNvGrpSpPr/>
            <p:nvPr/>
          </p:nvGrpSpPr>
          <p:grpSpPr>
            <a:xfrm rot="2448500">
              <a:off x="6948281" y="1354838"/>
              <a:ext cx="8021854" cy="16095682"/>
              <a:chOff x="0" y="0"/>
              <a:chExt cx="1584564" cy="3179394"/>
            </a:xfrm>
          </p:grpSpPr>
          <p:sp>
            <p:nvSpPr>
              <p:cNvPr name="Freeform 14" id="14"/>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279CD8"/>
              </a:solidFill>
            </p:spPr>
          </p:sp>
          <p:sp>
            <p:nvSpPr>
              <p:cNvPr name="TextBox 15" id="15"/>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sp>
        <p:nvSpPr>
          <p:cNvPr name="Freeform 16" id="16"/>
          <p:cNvSpPr/>
          <p:nvPr/>
        </p:nvSpPr>
        <p:spPr>
          <a:xfrm flipH="false" flipV="false" rot="0">
            <a:off x="12366482" y="886510"/>
            <a:ext cx="2884495" cy="1855354"/>
          </a:xfrm>
          <a:custGeom>
            <a:avLst/>
            <a:gdLst/>
            <a:ahLst/>
            <a:cxnLst/>
            <a:rect r="r" b="b" t="t" l="l"/>
            <a:pathLst>
              <a:path h="1855354" w="2884495">
                <a:moveTo>
                  <a:pt x="0" y="0"/>
                </a:moveTo>
                <a:lnTo>
                  <a:pt x="2884495" y="0"/>
                </a:lnTo>
                <a:lnTo>
                  <a:pt x="2884495" y="1855354"/>
                </a:lnTo>
                <a:lnTo>
                  <a:pt x="0" y="1855354"/>
                </a:lnTo>
                <a:lnTo>
                  <a:pt x="0" y="0"/>
                </a:lnTo>
                <a:close/>
              </a:path>
            </a:pathLst>
          </a:custGeom>
          <a:blipFill>
            <a:blip r:embed="rId3"/>
            <a:stretch>
              <a:fillRect l="0" t="0" r="0" b="0"/>
            </a:stretch>
          </a:blipFill>
        </p:spPr>
      </p:sp>
      <p:sp>
        <p:nvSpPr>
          <p:cNvPr name="TextBox 17" id="17"/>
          <p:cNvSpPr txBox="true"/>
          <p:nvPr/>
        </p:nvSpPr>
        <p:spPr>
          <a:xfrm rot="0">
            <a:off x="1028700" y="3002630"/>
            <a:ext cx="8836980" cy="1193800"/>
          </a:xfrm>
          <a:prstGeom prst="rect">
            <a:avLst/>
          </a:prstGeom>
        </p:spPr>
        <p:txBody>
          <a:bodyPr anchor="t" rtlCol="false" tIns="0" lIns="0" bIns="0" rIns="0">
            <a:spAutoFit/>
          </a:bodyPr>
          <a:lstStyle/>
          <a:p>
            <a:pPr algn="l">
              <a:lnSpc>
                <a:spcPts val="9799"/>
              </a:lnSpc>
            </a:pPr>
            <a:r>
              <a:rPr lang="en-US" sz="6999" spc="-384" b="true">
                <a:solidFill>
                  <a:srgbClr val="FFFFFF"/>
                </a:solidFill>
                <a:latin typeface="Open Sans Bold"/>
                <a:ea typeface="Open Sans Bold"/>
                <a:cs typeface="Open Sans Bold"/>
                <a:sym typeface="Open Sans Bold"/>
              </a:rPr>
              <a:t>Workshop Three:</a:t>
            </a:r>
          </a:p>
        </p:txBody>
      </p:sp>
      <p:sp>
        <p:nvSpPr>
          <p:cNvPr name="TextBox 18" id="18"/>
          <p:cNvSpPr txBox="true"/>
          <p:nvPr/>
        </p:nvSpPr>
        <p:spPr>
          <a:xfrm rot="0">
            <a:off x="1028700" y="4091656"/>
            <a:ext cx="11354893" cy="2635249"/>
          </a:xfrm>
          <a:prstGeom prst="rect">
            <a:avLst/>
          </a:prstGeom>
        </p:spPr>
        <p:txBody>
          <a:bodyPr anchor="t" rtlCol="false" tIns="0" lIns="0" bIns="0" rIns="0">
            <a:spAutoFit/>
          </a:bodyPr>
          <a:lstStyle/>
          <a:p>
            <a:pPr algn="l">
              <a:lnSpc>
                <a:spcPts val="7000"/>
              </a:lnSpc>
            </a:pPr>
            <a:r>
              <a:rPr lang="en-US" sz="5000" spc="-275" b="true">
                <a:solidFill>
                  <a:srgbClr val="FFFFFF"/>
                </a:solidFill>
                <a:latin typeface="Open Sans Bold"/>
                <a:ea typeface="Open Sans Bold"/>
                <a:cs typeface="Open Sans Bold"/>
                <a:sym typeface="Open Sans Bold"/>
              </a:rPr>
              <a:t>Dive into best practices for maintaining and purchasing vehicles for community transport services.</a:t>
            </a:r>
          </a:p>
        </p:txBody>
      </p:sp>
      <p:sp>
        <p:nvSpPr>
          <p:cNvPr name="Freeform 19" id="19"/>
          <p:cNvSpPr/>
          <p:nvPr/>
        </p:nvSpPr>
        <p:spPr>
          <a:xfrm flipH="false" flipV="false" rot="0">
            <a:off x="1028700" y="1028700"/>
            <a:ext cx="2271238" cy="1796651"/>
          </a:xfrm>
          <a:custGeom>
            <a:avLst/>
            <a:gdLst/>
            <a:ahLst/>
            <a:cxnLst/>
            <a:rect r="r" b="b" t="t" l="l"/>
            <a:pathLst>
              <a:path h="1796651" w="2271238">
                <a:moveTo>
                  <a:pt x="0" y="0"/>
                </a:moveTo>
                <a:lnTo>
                  <a:pt x="2271238" y="0"/>
                </a:lnTo>
                <a:lnTo>
                  <a:pt x="2271238" y="1796651"/>
                </a:lnTo>
                <a:lnTo>
                  <a:pt x="0" y="1796651"/>
                </a:lnTo>
                <a:lnTo>
                  <a:pt x="0" y="0"/>
                </a:lnTo>
                <a:close/>
              </a:path>
            </a:pathLst>
          </a:custGeom>
          <a:blipFill>
            <a:blip r:embed="rId4"/>
            <a:stretch>
              <a:fillRect l="0" t="0" r="0" b="0"/>
            </a:stretch>
          </a:blipFill>
        </p:spPr>
      </p:sp>
      <p:sp>
        <p:nvSpPr>
          <p:cNvPr name="TextBox 20" id="20"/>
          <p:cNvSpPr txBox="true"/>
          <p:nvPr/>
        </p:nvSpPr>
        <p:spPr>
          <a:xfrm rot="0">
            <a:off x="1028700" y="7604401"/>
            <a:ext cx="7809937" cy="863600"/>
          </a:xfrm>
          <a:prstGeom prst="rect">
            <a:avLst/>
          </a:prstGeom>
        </p:spPr>
        <p:txBody>
          <a:bodyPr anchor="t" rtlCol="false" tIns="0" lIns="0" bIns="0" rIns="0">
            <a:spAutoFit/>
          </a:bodyPr>
          <a:lstStyle/>
          <a:p>
            <a:pPr algn="l">
              <a:lnSpc>
                <a:spcPts val="7000"/>
              </a:lnSpc>
            </a:pPr>
            <a:r>
              <a:rPr lang="en-US" b="true" sz="5000" spc="-275">
                <a:solidFill>
                  <a:srgbClr val="FFFFFF"/>
                </a:solidFill>
                <a:latin typeface="Open Sans Bold"/>
                <a:ea typeface="Open Sans Bold"/>
                <a:cs typeface="Open Sans Bold"/>
                <a:sym typeface="Open Sans Bold"/>
              </a:rPr>
              <a:t>JAMES HOOKER</a:t>
            </a:r>
          </a:p>
        </p:txBody>
      </p:sp>
      <p:sp>
        <p:nvSpPr>
          <p:cNvPr name="TextBox 21" id="21"/>
          <p:cNvSpPr txBox="true"/>
          <p:nvPr/>
        </p:nvSpPr>
        <p:spPr>
          <a:xfrm rot="0">
            <a:off x="1028700" y="8382276"/>
            <a:ext cx="5938067" cy="688974"/>
          </a:xfrm>
          <a:prstGeom prst="rect">
            <a:avLst/>
          </a:prstGeom>
        </p:spPr>
        <p:txBody>
          <a:bodyPr anchor="t" rtlCol="false" tIns="0" lIns="0" bIns="0" rIns="0">
            <a:spAutoFit/>
          </a:bodyPr>
          <a:lstStyle/>
          <a:p>
            <a:pPr algn="l">
              <a:lnSpc>
                <a:spcPts val="5600"/>
              </a:lnSpc>
            </a:pPr>
            <a:r>
              <a:rPr lang="en-US" b="true" sz="4000" spc="-220">
                <a:solidFill>
                  <a:srgbClr val="FFFFFF"/>
                </a:solidFill>
                <a:latin typeface="Open Sans Bold"/>
                <a:ea typeface="Open Sans Bold"/>
                <a:cs typeface="Open Sans Bold"/>
                <a:sym typeface="Open Sans Bold"/>
              </a:rPr>
              <a:t>HARRIS MAXUS</a:t>
            </a:r>
          </a:p>
        </p:txBody>
      </p:sp>
      <p:sp>
        <p:nvSpPr>
          <p:cNvPr name="TextBox 22" id="22"/>
          <p:cNvSpPr txBox="true"/>
          <p:nvPr/>
        </p:nvSpPr>
        <p:spPr>
          <a:xfrm rot="0">
            <a:off x="15867244" y="8881357"/>
            <a:ext cx="1336030" cy="587375"/>
          </a:xfrm>
          <a:prstGeom prst="rect">
            <a:avLst/>
          </a:prstGeom>
        </p:spPr>
        <p:txBody>
          <a:bodyPr anchor="t" rtlCol="false" tIns="0" lIns="0" bIns="0" rIns="0">
            <a:spAutoFit/>
          </a:bodyPr>
          <a:lstStyle/>
          <a:p>
            <a:pPr algn="ctr">
              <a:lnSpc>
                <a:spcPts val="4899"/>
              </a:lnSpc>
            </a:pPr>
            <a:r>
              <a:rPr lang="en-US" sz="3499" b="true">
                <a:solidFill>
                  <a:srgbClr val="FFFFFF"/>
                </a:solidFill>
                <a:latin typeface="Open Sans Bold"/>
                <a:ea typeface="Open Sans Bold"/>
                <a:cs typeface="Open Sans Bold"/>
                <a:sym typeface="Open Sans Bold"/>
              </a:rPr>
              <a:t>#CT24</a:t>
            </a:r>
          </a:p>
        </p:txBody>
      </p:sp>
      <p:grpSp>
        <p:nvGrpSpPr>
          <p:cNvPr name="Group 23" id="23"/>
          <p:cNvGrpSpPr/>
          <p:nvPr/>
        </p:nvGrpSpPr>
        <p:grpSpPr>
          <a:xfrm rot="5400000">
            <a:off x="4695753" y="2009344"/>
            <a:ext cx="47625" cy="10592555"/>
            <a:chOff x="0" y="0"/>
            <a:chExt cx="12543" cy="2789809"/>
          </a:xfrm>
        </p:grpSpPr>
        <p:sp>
          <p:nvSpPr>
            <p:cNvPr name="Freeform 24" id="24"/>
            <p:cNvSpPr/>
            <p:nvPr/>
          </p:nvSpPr>
          <p:spPr>
            <a:xfrm flipH="false" flipV="false" rot="0">
              <a:off x="0" y="0"/>
              <a:ext cx="12543" cy="2789809"/>
            </a:xfrm>
            <a:custGeom>
              <a:avLst/>
              <a:gdLst/>
              <a:ahLst/>
              <a:cxnLst/>
              <a:rect r="r" b="b" t="t" l="l"/>
              <a:pathLst>
                <a:path h="2789809" w="12543">
                  <a:moveTo>
                    <a:pt x="0" y="0"/>
                  </a:moveTo>
                  <a:lnTo>
                    <a:pt x="12543" y="0"/>
                  </a:lnTo>
                  <a:lnTo>
                    <a:pt x="12543" y="2789809"/>
                  </a:lnTo>
                  <a:lnTo>
                    <a:pt x="0" y="2789809"/>
                  </a:lnTo>
                  <a:close/>
                </a:path>
              </a:pathLst>
            </a:custGeom>
            <a:solidFill>
              <a:srgbClr val="A84D98"/>
            </a:solidFill>
          </p:spPr>
        </p:sp>
        <p:sp>
          <p:nvSpPr>
            <p:cNvPr name="TextBox 25" id="25"/>
            <p:cNvSpPr txBox="true"/>
            <p:nvPr/>
          </p:nvSpPr>
          <p:spPr>
            <a:xfrm>
              <a:off x="0" y="-38100"/>
              <a:ext cx="12543" cy="2827909"/>
            </a:xfrm>
            <a:prstGeom prst="rect">
              <a:avLst/>
            </a:prstGeom>
          </p:spPr>
          <p:txBody>
            <a:bodyPr anchor="ctr" rtlCol="false" tIns="50800" lIns="50800" bIns="50800" rIns="50800"/>
            <a:lstStyle/>
            <a:p>
              <a:pPr algn="ctr">
                <a:lnSpc>
                  <a:spcPts val="3499"/>
                </a:lnSpc>
              </a:pPr>
            </a:p>
          </p:txBody>
        </p:sp>
      </p:grpSp>
    </p:spTree>
  </p:cSld>
  <p:clrMapOvr>
    <a:masterClrMapping/>
  </p:clrMapOvr>
</p:sld>
</file>

<file path=ppt/slides/slide1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046" y="0"/>
            <a:ext cx="18281907" cy="10287000"/>
          </a:xfrm>
          <a:custGeom>
            <a:avLst/>
            <a:gdLst/>
            <a:ahLst/>
            <a:cxnLst/>
            <a:rect r="r" b="b" t="t" l="l"/>
            <a:pathLst>
              <a:path h="10287000" w="18281907">
                <a:moveTo>
                  <a:pt x="0" y="0"/>
                </a:moveTo>
                <a:lnTo>
                  <a:pt x="18281908" y="0"/>
                </a:lnTo>
                <a:lnTo>
                  <a:pt x="18281908" y="10287000"/>
                </a:lnTo>
                <a:lnTo>
                  <a:pt x="0" y="10287000"/>
                </a:lnTo>
                <a:lnTo>
                  <a:pt x="0" y="0"/>
                </a:lnTo>
                <a:close/>
              </a:path>
            </a:pathLst>
          </a:custGeom>
          <a:blipFill>
            <a:blip r:embed="rId2"/>
            <a:stretch>
              <a:fillRect l="0" t="-2" r="0" b="-2"/>
            </a:stretch>
          </a:blipFill>
        </p:spPr>
      </p:sp>
      <p:sp>
        <p:nvSpPr>
          <p:cNvPr name="Freeform 3" id="3" descr="（新）圆标+大通联合logo"/>
          <p:cNvSpPr/>
          <p:nvPr/>
        </p:nvSpPr>
        <p:spPr>
          <a:xfrm flipH="false" flipV="false" rot="0">
            <a:off x="446722" y="400050"/>
            <a:ext cx="3068955" cy="811530"/>
          </a:xfrm>
          <a:custGeom>
            <a:avLst/>
            <a:gdLst/>
            <a:ahLst/>
            <a:cxnLst/>
            <a:rect r="r" b="b" t="t" l="l"/>
            <a:pathLst>
              <a:path h="811530" w="3068955">
                <a:moveTo>
                  <a:pt x="0" y="0"/>
                </a:moveTo>
                <a:lnTo>
                  <a:pt x="3068956" y="0"/>
                </a:lnTo>
                <a:lnTo>
                  <a:pt x="3068956" y="811530"/>
                </a:lnTo>
                <a:lnTo>
                  <a:pt x="0" y="811530"/>
                </a:lnTo>
                <a:lnTo>
                  <a:pt x="0" y="0"/>
                </a:lnTo>
                <a:close/>
              </a:path>
            </a:pathLst>
          </a:custGeom>
          <a:blipFill>
            <a:blip r:embed="rId3"/>
            <a:stretch>
              <a:fillRect l="-18" t="0" r="-18" b="0"/>
            </a:stretch>
          </a:blipFill>
        </p:spPr>
      </p:sp>
      <p:sp>
        <p:nvSpPr>
          <p:cNvPr name="TextBox 4" id="4"/>
          <p:cNvSpPr txBox="true"/>
          <p:nvPr/>
        </p:nvSpPr>
        <p:spPr>
          <a:xfrm rot="0">
            <a:off x="6985471" y="5437553"/>
            <a:ext cx="4317058" cy="702915"/>
          </a:xfrm>
          <a:prstGeom prst="rect">
            <a:avLst/>
          </a:prstGeom>
        </p:spPr>
        <p:txBody>
          <a:bodyPr anchor="t" rtlCol="false" tIns="0" lIns="0" bIns="0" rIns="0">
            <a:spAutoFit/>
          </a:bodyPr>
          <a:lstStyle/>
          <a:p>
            <a:pPr algn="ctr">
              <a:lnSpc>
                <a:spcPts val="2520"/>
              </a:lnSpc>
            </a:pPr>
            <a:r>
              <a:rPr lang="en-US" sz="2100">
                <a:solidFill>
                  <a:srgbClr val="0097C0"/>
                </a:solidFill>
                <a:latin typeface="Arimo"/>
                <a:ea typeface="Arimo"/>
                <a:cs typeface="Arimo"/>
                <a:sym typeface="Arimo"/>
              </a:rPr>
              <a:t>R Chamberlain</a:t>
            </a:r>
          </a:p>
          <a:p>
            <a:pPr algn="ctr">
              <a:lnSpc>
                <a:spcPts val="2520"/>
              </a:lnSpc>
            </a:pPr>
            <a:r>
              <a:rPr lang="en-US" sz="2100">
                <a:solidFill>
                  <a:srgbClr val="0097C0"/>
                </a:solidFill>
                <a:latin typeface="Arimo"/>
                <a:ea typeface="Arimo"/>
                <a:cs typeface="Arimo"/>
                <a:sym typeface="Arimo"/>
              </a:rPr>
              <a:t>Nov 24</a:t>
            </a:r>
          </a:p>
        </p:txBody>
      </p:sp>
      <p:sp>
        <p:nvSpPr>
          <p:cNvPr name="Freeform 5" id="5"/>
          <p:cNvSpPr/>
          <p:nvPr/>
        </p:nvSpPr>
        <p:spPr>
          <a:xfrm flipH="false" flipV="false" rot="0">
            <a:off x="14401800" y="171450"/>
            <a:ext cx="3689301" cy="1104030"/>
          </a:xfrm>
          <a:custGeom>
            <a:avLst/>
            <a:gdLst/>
            <a:ahLst/>
            <a:cxnLst/>
            <a:rect r="r" b="b" t="t" l="l"/>
            <a:pathLst>
              <a:path h="1104030" w="3689301">
                <a:moveTo>
                  <a:pt x="0" y="0"/>
                </a:moveTo>
                <a:lnTo>
                  <a:pt x="3689301" y="0"/>
                </a:lnTo>
                <a:lnTo>
                  <a:pt x="3689301" y="1104030"/>
                </a:lnTo>
                <a:lnTo>
                  <a:pt x="0" y="1104030"/>
                </a:lnTo>
                <a:lnTo>
                  <a:pt x="0" y="0"/>
                </a:lnTo>
                <a:close/>
              </a:path>
            </a:pathLst>
          </a:custGeom>
          <a:blipFill>
            <a:blip r:embed="rId4"/>
            <a:stretch>
              <a:fillRect l="0" t="0" r="0" b="0"/>
            </a:stretch>
          </a:blipFill>
        </p:spPr>
      </p:sp>
      <p:sp>
        <p:nvSpPr>
          <p:cNvPr name="TextBox 6" id="6"/>
          <p:cNvSpPr txBox="true"/>
          <p:nvPr/>
        </p:nvSpPr>
        <p:spPr>
          <a:xfrm rot="0">
            <a:off x="10614141" y="7784941"/>
            <a:ext cx="7886212" cy="2284889"/>
          </a:xfrm>
          <a:prstGeom prst="rect">
            <a:avLst/>
          </a:prstGeom>
        </p:spPr>
        <p:txBody>
          <a:bodyPr anchor="t" rtlCol="false" tIns="0" lIns="0" bIns="0" rIns="0">
            <a:spAutoFit/>
          </a:bodyPr>
          <a:lstStyle/>
          <a:p>
            <a:pPr algn="ctr">
              <a:lnSpc>
                <a:spcPts val="7344"/>
              </a:lnSpc>
            </a:pPr>
            <a:r>
              <a:rPr lang="en-US" sz="3600" b="true">
                <a:solidFill>
                  <a:srgbClr val="0097C0"/>
                </a:solidFill>
                <a:latin typeface="Arimo Bold"/>
                <a:ea typeface="Arimo Bold"/>
                <a:cs typeface="Arimo Bold"/>
                <a:sym typeface="Arimo Bold"/>
              </a:rPr>
              <a:t>27th Nov 2024</a:t>
            </a:r>
          </a:p>
        </p:txBody>
      </p:sp>
      <p:sp>
        <p:nvSpPr>
          <p:cNvPr name="TextBox 7" id="7"/>
          <p:cNvSpPr txBox="true"/>
          <p:nvPr/>
        </p:nvSpPr>
        <p:spPr>
          <a:xfrm rot="0">
            <a:off x="43282" y="8244121"/>
            <a:ext cx="7886212" cy="2103914"/>
          </a:xfrm>
          <a:prstGeom prst="rect">
            <a:avLst/>
          </a:prstGeom>
        </p:spPr>
        <p:txBody>
          <a:bodyPr anchor="t" rtlCol="false" tIns="0" lIns="0" bIns="0" rIns="0">
            <a:spAutoFit/>
          </a:bodyPr>
          <a:lstStyle/>
          <a:p>
            <a:pPr algn="ctr">
              <a:lnSpc>
                <a:spcPts val="4553"/>
              </a:lnSpc>
            </a:pPr>
            <a:r>
              <a:rPr lang="en-US" sz="2790" b="true">
                <a:solidFill>
                  <a:srgbClr val="0097C0"/>
                </a:solidFill>
                <a:latin typeface="Arimo Bold"/>
                <a:ea typeface="Arimo Bold"/>
                <a:cs typeface="Arimo Bold"/>
                <a:sym typeface="Arimo Bold"/>
              </a:rPr>
              <a:t>James Hooker</a:t>
            </a:r>
          </a:p>
          <a:p>
            <a:pPr algn="ctr">
              <a:lnSpc>
                <a:spcPts val="4553"/>
              </a:lnSpc>
            </a:pPr>
            <a:r>
              <a:rPr lang="en-US" sz="2790" b="true">
                <a:solidFill>
                  <a:srgbClr val="0097C0"/>
                </a:solidFill>
                <a:latin typeface="Arimo Bold"/>
                <a:ea typeface="Arimo Bold"/>
                <a:cs typeface="Arimo Bold"/>
                <a:sym typeface="Arimo Bold"/>
              </a:rPr>
              <a:t>Public Sector Manager </a:t>
            </a:r>
          </a:p>
          <a:p>
            <a:pPr algn="ctr">
              <a:lnSpc>
                <a:spcPts val="4553"/>
              </a:lnSpc>
            </a:pPr>
            <a:r>
              <a:rPr lang="en-US" sz="2790" b="true">
                <a:solidFill>
                  <a:srgbClr val="0097C0"/>
                </a:solidFill>
                <a:latin typeface="Arimo Bold"/>
                <a:ea typeface="Arimo Bold"/>
                <a:cs typeface="Arimo Bold"/>
                <a:sym typeface="Arimo Bold"/>
              </a:rPr>
              <a:t>SAIC MAXUS</a:t>
            </a:r>
          </a:p>
        </p:txBody>
      </p:sp>
      <p:sp>
        <p:nvSpPr>
          <p:cNvPr name="Freeform 8" id="8" descr="Image result for community transport association"/>
          <p:cNvSpPr/>
          <p:nvPr/>
        </p:nvSpPr>
        <p:spPr>
          <a:xfrm flipH="false" flipV="false" rot="0">
            <a:off x="6741117" y="2128970"/>
            <a:ext cx="5941139" cy="5130000"/>
          </a:xfrm>
          <a:custGeom>
            <a:avLst/>
            <a:gdLst/>
            <a:ahLst/>
            <a:cxnLst/>
            <a:rect r="r" b="b" t="t" l="l"/>
            <a:pathLst>
              <a:path h="5130000" w="5941139">
                <a:moveTo>
                  <a:pt x="0" y="0"/>
                </a:moveTo>
                <a:lnTo>
                  <a:pt x="5941139" y="0"/>
                </a:lnTo>
                <a:lnTo>
                  <a:pt x="5941139" y="5130000"/>
                </a:lnTo>
                <a:lnTo>
                  <a:pt x="0" y="5130000"/>
                </a:lnTo>
                <a:lnTo>
                  <a:pt x="0" y="0"/>
                </a:lnTo>
                <a:close/>
              </a:path>
            </a:pathLst>
          </a:custGeom>
          <a:blipFill>
            <a:blip r:embed="rId5"/>
            <a:stretch>
              <a:fillRect l="0" t="0" r="0" b="0"/>
            </a:stretch>
          </a:blipFill>
        </p:spPr>
      </p:sp>
    </p:spTree>
  </p:cSld>
  <p:clrMapOvr>
    <a:masterClrMapping/>
  </p:clrMapOvr>
</p:sld>
</file>

<file path=ppt/slides/slide1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7185005" y="9561195"/>
            <a:ext cx="926783" cy="475298"/>
          </a:xfrm>
          <a:prstGeom prst="rect">
            <a:avLst/>
          </a:prstGeom>
        </p:spPr>
        <p:txBody>
          <a:bodyPr anchor="t" rtlCol="false" tIns="0" lIns="0" bIns="0" rIns="0">
            <a:spAutoFit/>
          </a:bodyPr>
          <a:lstStyle/>
          <a:p>
            <a:pPr algn="ctr">
              <a:lnSpc>
                <a:spcPts val="3600"/>
              </a:lnSpc>
            </a:pPr>
            <a:r>
              <a:rPr lang="en-US" sz="3000">
                <a:solidFill>
                  <a:srgbClr val="808080"/>
                </a:solidFill>
                <a:latin typeface="Arimo"/>
                <a:ea typeface="Arimo"/>
                <a:cs typeface="Arimo"/>
                <a:sym typeface="Arimo"/>
              </a:rPr>
              <a:t>‹#›</a:t>
            </a:r>
          </a:p>
        </p:txBody>
      </p:sp>
      <p:grpSp>
        <p:nvGrpSpPr>
          <p:cNvPr name="Group 3" id="3"/>
          <p:cNvGrpSpPr/>
          <p:nvPr/>
        </p:nvGrpSpPr>
        <p:grpSpPr>
          <a:xfrm rot="0">
            <a:off x="-1052002" y="2046759"/>
            <a:ext cx="945474" cy="892206"/>
            <a:chOff x="0" y="0"/>
            <a:chExt cx="1260632" cy="1189608"/>
          </a:xfrm>
        </p:grpSpPr>
        <p:sp>
          <p:nvSpPr>
            <p:cNvPr name="Freeform 4" id="4"/>
            <p:cNvSpPr/>
            <p:nvPr/>
          </p:nvSpPr>
          <p:spPr>
            <a:xfrm flipH="false" flipV="false" rot="0">
              <a:off x="0" y="0"/>
              <a:ext cx="1260602" cy="1189609"/>
            </a:xfrm>
            <a:custGeom>
              <a:avLst/>
              <a:gdLst/>
              <a:ahLst/>
              <a:cxnLst/>
              <a:rect r="r" b="b" t="t" l="l"/>
              <a:pathLst>
                <a:path h="1189609" w="1260602">
                  <a:moveTo>
                    <a:pt x="0" y="198247"/>
                  </a:moveTo>
                  <a:cubicBezTo>
                    <a:pt x="0" y="88773"/>
                    <a:pt x="88773" y="0"/>
                    <a:pt x="198247" y="0"/>
                  </a:cubicBezTo>
                  <a:lnTo>
                    <a:pt x="1062355" y="0"/>
                  </a:lnTo>
                  <a:cubicBezTo>
                    <a:pt x="1171829" y="0"/>
                    <a:pt x="1260602" y="88773"/>
                    <a:pt x="1260602" y="198247"/>
                  </a:cubicBezTo>
                  <a:lnTo>
                    <a:pt x="1260602" y="991362"/>
                  </a:lnTo>
                  <a:cubicBezTo>
                    <a:pt x="1260602" y="1100836"/>
                    <a:pt x="1171829" y="1189609"/>
                    <a:pt x="1062355" y="1189609"/>
                  </a:cubicBezTo>
                  <a:lnTo>
                    <a:pt x="198247" y="1189609"/>
                  </a:lnTo>
                  <a:cubicBezTo>
                    <a:pt x="88773" y="1189609"/>
                    <a:pt x="0" y="1100836"/>
                    <a:pt x="0" y="991362"/>
                  </a:cubicBezTo>
                  <a:close/>
                </a:path>
              </a:pathLst>
            </a:custGeom>
            <a:solidFill>
              <a:srgbClr val="0097C0"/>
            </a:solidFill>
          </p:spPr>
        </p:sp>
        <p:sp>
          <p:nvSpPr>
            <p:cNvPr name="TextBox 5" id="5"/>
            <p:cNvSpPr txBox="true"/>
            <p:nvPr/>
          </p:nvSpPr>
          <p:spPr>
            <a:xfrm>
              <a:off x="0" y="-19050"/>
              <a:ext cx="1260632" cy="1208658"/>
            </a:xfrm>
            <a:prstGeom prst="rect">
              <a:avLst/>
            </a:prstGeom>
          </p:spPr>
          <p:txBody>
            <a:bodyPr anchor="ctr" rtlCol="false" tIns="50800" lIns="50800" bIns="50800" rIns="50800"/>
            <a:lstStyle/>
            <a:p>
              <a:pPr algn="ctr">
                <a:lnSpc>
                  <a:spcPts val="2160"/>
                </a:lnSpc>
              </a:pPr>
              <a:r>
                <a:rPr lang="en-US" sz="1800">
                  <a:solidFill>
                    <a:srgbClr val="FFFFFF"/>
                  </a:solidFill>
                  <a:latin typeface="Arimo"/>
                  <a:ea typeface="Arimo"/>
                  <a:cs typeface="Arimo"/>
                  <a:sym typeface="Arimo"/>
                </a:rPr>
                <a:t>R0</a:t>
              </a:r>
            </a:p>
            <a:p>
              <a:pPr algn="ctr">
                <a:lnSpc>
                  <a:spcPts val="2160"/>
                </a:lnSpc>
              </a:pPr>
              <a:r>
                <a:rPr lang="en-US" sz="1800">
                  <a:solidFill>
                    <a:srgbClr val="FFFFFF"/>
                  </a:solidFill>
                  <a:latin typeface="Arimo"/>
                  <a:ea typeface="Arimo"/>
                  <a:cs typeface="Arimo"/>
                  <a:sym typeface="Arimo"/>
                </a:rPr>
                <a:t>G152B192</a:t>
              </a:r>
            </a:p>
          </p:txBody>
        </p:sp>
      </p:grpSp>
      <p:grpSp>
        <p:nvGrpSpPr>
          <p:cNvPr name="Group 6" id="6"/>
          <p:cNvGrpSpPr/>
          <p:nvPr/>
        </p:nvGrpSpPr>
        <p:grpSpPr>
          <a:xfrm rot="0">
            <a:off x="-1052002" y="3120954"/>
            <a:ext cx="945474" cy="892206"/>
            <a:chOff x="0" y="0"/>
            <a:chExt cx="1260632" cy="1189608"/>
          </a:xfrm>
        </p:grpSpPr>
        <p:sp>
          <p:nvSpPr>
            <p:cNvPr name="Freeform 7" id="7"/>
            <p:cNvSpPr/>
            <p:nvPr/>
          </p:nvSpPr>
          <p:spPr>
            <a:xfrm flipH="false" flipV="false" rot="0">
              <a:off x="0" y="0"/>
              <a:ext cx="1260602" cy="1189609"/>
            </a:xfrm>
            <a:custGeom>
              <a:avLst/>
              <a:gdLst/>
              <a:ahLst/>
              <a:cxnLst/>
              <a:rect r="r" b="b" t="t" l="l"/>
              <a:pathLst>
                <a:path h="1189609" w="1260602">
                  <a:moveTo>
                    <a:pt x="0" y="198247"/>
                  </a:moveTo>
                  <a:cubicBezTo>
                    <a:pt x="0" y="88773"/>
                    <a:pt x="88773" y="0"/>
                    <a:pt x="198247" y="0"/>
                  </a:cubicBezTo>
                  <a:lnTo>
                    <a:pt x="1062355" y="0"/>
                  </a:lnTo>
                  <a:cubicBezTo>
                    <a:pt x="1171829" y="0"/>
                    <a:pt x="1260602" y="88773"/>
                    <a:pt x="1260602" y="198247"/>
                  </a:cubicBezTo>
                  <a:lnTo>
                    <a:pt x="1260602" y="991362"/>
                  </a:lnTo>
                  <a:cubicBezTo>
                    <a:pt x="1260602" y="1100836"/>
                    <a:pt x="1171829" y="1189609"/>
                    <a:pt x="1062355" y="1189609"/>
                  </a:cubicBezTo>
                  <a:lnTo>
                    <a:pt x="198247" y="1189609"/>
                  </a:lnTo>
                  <a:cubicBezTo>
                    <a:pt x="88773" y="1189609"/>
                    <a:pt x="0" y="1100836"/>
                    <a:pt x="0" y="991362"/>
                  </a:cubicBezTo>
                  <a:close/>
                </a:path>
              </a:pathLst>
            </a:custGeom>
            <a:solidFill>
              <a:srgbClr val="5DBDDD"/>
            </a:solidFill>
          </p:spPr>
        </p:sp>
        <p:sp>
          <p:nvSpPr>
            <p:cNvPr name="TextBox 8" id="8"/>
            <p:cNvSpPr txBox="true"/>
            <p:nvPr/>
          </p:nvSpPr>
          <p:spPr>
            <a:xfrm>
              <a:off x="0" y="-19050"/>
              <a:ext cx="1260632" cy="1208658"/>
            </a:xfrm>
            <a:prstGeom prst="rect">
              <a:avLst/>
            </a:prstGeom>
          </p:spPr>
          <p:txBody>
            <a:bodyPr anchor="ctr" rtlCol="false" tIns="50800" lIns="50800" bIns="50800" rIns="50800"/>
            <a:lstStyle/>
            <a:p>
              <a:pPr algn="ctr">
                <a:lnSpc>
                  <a:spcPts val="2160"/>
                </a:lnSpc>
              </a:pPr>
              <a:r>
                <a:rPr lang="en-US" sz="1800">
                  <a:solidFill>
                    <a:srgbClr val="FFFFFF"/>
                  </a:solidFill>
                  <a:latin typeface="Arimo"/>
                  <a:ea typeface="Arimo"/>
                  <a:cs typeface="Arimo"/>
                  <a:sym typeface="Arimo"/>
                </a:rPr>
                <a:t>R93</a:t>
              </a:r>
            </a:p>
            <a:p>
              <a:pPr algn="ctr">
                <a:lnSpc>
                  <a:spcPts val="2160"/>
                </a:lnSpc>
              </a:pPr>
              <a:r>
                <a:rPr lang="en-US" sz="1800">
                  <a:solidFill>
                    <a:srgbClr val="FFFFFF"/>
                  </a:solidFill>
                  <a:latin typeface="Arimo"/>
                  <a:ea typeface="Arimo"/>
                  <a:cs typeface="Arimo"/>
                  <a:sym typeface="Arimo"/>
                </a:rPr>
                <a:t>G189B221</a:t>
              </a:r>
            </a:p>
          </p:txBody>
        </p:sp>
      </p:grpSp>
      <p:grpSp>
        <p:nvGrpSpPr>
          <p:cNvPr name="Group 9" id="9"/>
          <p:cNvGrpSpPr/>
          <p:nvPr/>
        </p:nvGrpSpPr>
        <p:grpSpPr>
          <a:xfrm rot="0">
            <a:off x="-1052002" y="4195149"/>
            <a:ext cx="945474" cy="892206"/>
            <a:chOff x="0" y="0"/>
            <a:chExt cx="1260632" cy="1189608"/>
          </a:xfrm>
        </p:grpSpPr>
        <p:sp>
          <p:nvSpPr>
            <p:cNvPr name="Freeform 10" id="10"/>
            <p:cNvSpPr/>
            <p:nvPr/>
          </p:nvSpPr>
          <p:spPr>
            <a:xfrm flipH="false" flipV="false" rot="0">
              <a:off x="0" y="0"/>
              <a:ext cx="1260602" cy="1189609"/>
            </a:xfrm>
            <a:custGeom>
              <a:avLst/>
              <a:gdLst/>
              <a:ahLst/>
              <a:cxnLst/>
              <a:rect r="r" b="b" t="t" l="l"/>
              <a:pathLst>
                <a:path h="1189609" w="1260602">
                  <a:moveTo>
                    <a:pt x="0" y="198247"/>
                  </a:moveTo>
                  <a:cubicBezTo>
                    <a:pt x="0" y="88773"/>
                    <a:pt x="88773" y="0"/>
                    <a:pt x="198247" y="0"/>
                  </a:cubicBezTo>
                  <a:lnTo>
                    <a:pt x="1062355" y="0"/>
                  </a:lnTo>
                  <a:cubicBezTo>
                    <a:pt x="1171829" y="0"/>
                    <a:pt x="1260602" y="88773"/>
                    <a:pt x="1260602" y="198247"/>
                  </a:cubicBezTo>
                  <a:lnTo>
                    <a:pt x="1260602" y="991362"/>
                  </a:lnTo>
                  <a:cubicBezTo>
                    <a:pt x="1260602" y="1100836"/>
                    <a:pt x="1171829" y="1189609"/>
                    <a:pt x="1062355" y="1189609"/>
                  </a:cubicBezTo>
                  <a:lnTo>
                    <a:pt x="198247" y="1189609"/>
                  </a:lnTo>
                  <a:cubicBezTo>
                    <a:pt x="88773" y="1189609"/>
                    <a:pt x="0" y="1100836"/>
                    <a:pt x="0" y="991362"/>
                  </a:cubicBezTo>
                  <a:close/>
                </a:path>
              </a:pathLst>
            </a:custGeom>
            <a:solidFill>
              <a:srgbClr val="D4EDF7"/>
            </a:solidFill>
          </p:spPr>
        </p:sp>
        <p:sp>
          <p:nvSpPr>
            <p:cNvPr name="TextBox 11" id="11"/>
            <p:cNvSpPr txBox="true"/>
            <p:nvPr/>
          </p:nvSpPr>
          <p:spPr>
            <a:xfrm>
              <a:off x="0" y="-19050"/>
              <a:ext cx="1260632" cy="1208658"/>
            </a:xfrm>
            <a:prstGeom prst="rect">
              <a:avLst/>
            </a:prstGeom>
          </p:spPr>
          <p:txBody>
            <a:bodyPr anchor="ctr" rtlCol="false" tIns="50800" lIns="50800" bIns="50800" rIns="50800"/>
            <a:lstStyle/>
            <a:p>
              <a:pPr algn="ctr">
                <a:lnSpc>
                  <a:spcPts val="2160"/>
                </a:lnSpc>
              </a:pPr>
              <a:r>
                <a:rPr lang="en-US" sz="1800">
                  <a:solidFill>
                    <a:srgbClr val="FFFFFF"/>
                  </a:solidFill>
                  <a:latin typeface="Arimo"/>
                  <a:ea typeface="Arimo"/>
                  <a:cs typeface="Arimo"/>
                  <a:sym typeface="Arimo"/>
                </a:rPr>
                <a:t>R212</a:t>
              </a:r>
            </a:p>
            <a:p>
              <a:pPr algn="ctr">
                <a:lnSpc>
                  <a:spcPts val="2160"/>
                </a:lnSpc>
              </a:pPr>
              <a:r>
                <a:rPr lang="en-US" sz="1800">
                  <a:solidFill>
                    <a:srgbClr val="FFFFFF"/>
                  </a:solidFill>
                  <a:latin typeface="Arimo"/>
                  <a:ea typeface="Arimo"/>
                  <a:cs typeface="Arimo"/>
                  <a:sym typeface="Arimo"/>
                </a:rPr>
                <a:t>G237B247</a:t>
              </a:r>
            </a:p>
          </p:txBody>
        </p:sp>
      </p:grpSp>
      <p:grpSp>
        <p:nvGrpSpPr>
          <p:cNvPr name="Group 12" id="12"/>
          <p:cNvGrpSpPr/>
          <p:nvPr/>
        </p:nvGrpSpPr>
        <p:grpSpPr>
          <a:xfrm rot="0">
            <a:off x="-1052002" y="5269344"/>
            <a:ext cx="945474" cy="892206"/>
            <a:chOff x="0" y="0"/>
            <a:chExt cx="1260632" cy="1189608"/>
          </a:xfrm>
        </p:grpSpPr>
        <p:sp>
          <p:nvSpPr>
            <p:cNvPr name="Freeform 13" id="13"/>
            <p:cNvSpPr/>
            <p:nvPr/>
          </p:nvSpPr>
          <p:spPr>
            <a:xfrm flipH="false" flipV="false" rot="0">
              <a:off x="0" y="0"/>
              <a:ext cx="1260602" cy="1189609"/>
            </a:xfrm>
            <a:custGeom>
              <a:avLst/>
              <a:gdLst/>
              <a:ahLst/>
              <a:cxnLst/>
              <a:rect r="r" b="b" t="t" l="l"/>
              <a:pathLst>
                <a:path h="1189609" w="1260602">
                  <a:moveTo>
                    <a:pt x="0" y="198247"/>
                  </a:moveTo>
                  <a:cubicBezTo>
                    <a:pt x="0" y="88773"/>
                    <a:pt x="88773" y="0"/>
                    <a:pt x="198247" y="0"/>
                  </a:cubicBezTo>
                  <a:lnTo>
                    <a:pt x="1062355" y="0"/>
                  </a:lnTo>
                  <a:cubicBezTo>
                    <a:pt x="1171829" y="0"/>
                    <a:pt x="1260602" y="88773"/>
                    <a:pt x="1260602" y="198247"/>
                  </a:cubicBezTo>
                  <a:lnTo>
                    <a:pt x="1260602" y="991362"/>
                  </a:lnTo>
                  <a:cubicBezTo>
                    <a:pt x="1260602" y="1100836"/>
                    <a:pt x="1171829" y="1189609"/>
                    <a:pt x="1062355" y="1189609"/>
                  </a:cubicBezTo>
                  <a:lnTo>
                    <a:pt x="198247" y="1189609"/>
                  </a:lnTo>
                  <a:cubicBezTo>
                    <a:pt x="88773" y="1189609"/>
                    <a:pt x="0" y="1100836"/>
                    <a:pt x="0" y="991362"/>
                  </a:cubicBezTo>
                  <a:close/>
                </a:path>
              </a:pathLst>
            </a:custGeom>
            <a:solidFill>
              <a:srgbClr val="898989"/>
            </a:solidFill>
          </p:spPr>
        </p:sp>
        <p:sp>
          <p:nvSpPr>
            <p:cNvPr name="TextBox 14" id="14"/>
            <p:cNvSpPr txBox="true"/>
            <p:nvPr/>
          </p:nvSpPr>
          <p:spPr>
            <a:xfrm>
              <a:off x="0" y="-19050"/>
              <a:ext cx="1260632" cy="1208658"/>
            </a:xfrm>
            <a:prstGeom prst="rect">
              <a:avLst/>
            </a:prstGeom>
          </p:spPr>
          <p:txBody>
            <a:bodyPr anchor="ctr" rtlCol="false" tIns="50800" lIns="50800" bIns="50800" rIns="50800"/>
            <a:lstStyle/>
            <a:p>
              <a:pPr algn="ctr">
                <a:lnSpc>
                  <a:spcPts val="2160"/>
                </a:lnSpc>
              </a:pPr>
              <a:r>
                <a:rPr lang="en-US" sz="1800">
                  <a:solidFill>
                    <a:srgbClr val="FFFFFF"/>
                  </a:solidFill>
                  <a:latin typeface="Arimo"/>
                  <a:ea typeface="Arimo"/>
                  <a:cs typeface="Arimo"/>
                  <a:sym typeface="Arimo"/>
                </a:rPr>
                <a:t>R137</a:t>
              </a:r>
            </a:p>
            <a:p>
              <a:pPr algn="ctr">
                <a:lnSpc>
                  <a:spcPts val="2160"/>
                </a:lnSpc>
              </a:pPr>
              <a:r>
                <a:rPr lang="en-US" sz="1800">
                  <a:solidFill>
                    <a:srgbClr val="FFFFFF"/>
                  </a:solidFill>
                  <a:latin typeface="Arimo"/>
                  <a:ea typeface="Arimo"/>
                  <a:cs typeface="Arimo"/>
                  <a:sym typeface="Arimo"/>
                </a:rPr>
                <a:t>G137B137</a:t>
              </a:r>
            </a:p>
          </p:txBody>
        </p:sp>
      </p:grpSp>
      <p:grpSp>
        <p:nvGrpSpPr>
          <p:cNvPr name="Group 15" id="15"/>
          <p:cNvGrpSpPr/>
          <p:nvPr/>
        </p:nvGrpSpPr>
        <p:grpSpPr>
          <a:xfrm rot="0">
            <a:off x="-1052002" y="6343539"/>
            <a:ext cx="945474" cy="892206"/>
            <a:chOff x="0" y="0"/>
            <a:chExt cx="1260632" cy="1189608"/>
          </a:xfrm>
        </p:grpSpPr>
        <p:sp>
          <p:nvSpPr>
            <p:cNvPr name="Freeform 16" id="16"/>
            <p:cNvSpPr/>
            <p:nvPr/>
          </p:nvSpPr>
          <p:spPr>
            <a:xfrm flipH="false" flipV="false" rot="0">
              <a:off x="0" y="0"/>
              <a:ext cx="1260602" cy="1189609"/>
            </a:xfrm>
            <a:custGeom>
              <a:avLst/>
              <a:gdLst/>
              <a:ahLst/>
              <a:cxnLst/>
              <a:rect r="r" b="b" t="t" l="l"/>
              <a:pathLst>
                <a:path h="1189609" w="1260602">
                  <a:moveTo>
                    <a:pt x="0" y="198247"/>
                  </a:moveTo>
                  <a:cubicBezTo>
                    <a:pt x="0" y="88773"/>
                    <a:pt x="88773" y="0"/>
                    <a:pt x="198247" y="0"/>
                  </a:cubicBezTo>
                  <a:lnTo>
                    <a:pt x="1062355" y="0"/>
                  </a:lnTo>
                  <a:cubicBezTo>
                    <a:pt x="1171829" y="0"/>
                    <a:pt x="1260602" y="88773"/>
                    <a:pt x="1260602" y="198247"/>
                  </a:cubicBezTo>
                  <a:lnTo>
                    <a:pt x="1260602" y="991362"/>
                  </a:lnTo>
                  <a:cubicBezTo>
                    <a:pt x="1260602" y="1100836"/>
                    <a:pt x="1171829" y="1189609"/>
                    <a:pt x="1062355" y="1189609"/>
                  </a:cubicBezTo>
                  <a:lnTo>
                    <a:pt x="198247" y="1189609"/>
                  </a:lnTo>
                  <a:cubicBezTo>
                    <a:pt x="88773" y="1189609"/>
                    <a:pt x="0" y="1100836"/>
                    <a:pt x="0" y="991362"/>
                  </a:cubicBezTo>
                  <a:close/>
                </a:path>
              </a:pathLst>
            </a:custGeom>
            <a:solidFill>
              <a:srgbClr val="575757"/>
            </a:solidFill>
          </p:spPr>
        </p:sp>
        <p:sp>
          <p:nvSpPr>
            <p:cNvPr name="TextBox 17" id="17"/>
            <p:cNvSpPr txBox="true"/>
            <p:nvPr/>
          </p:nvSpPr>
          <p:spPr>
            <a:xfrm>
              <a:off x="0" y="-19050"/>
              <a:ext cx="1260632" cy="1208658"/>
            </a:xfrm>
            <a:prstGeom prst="rect">
              <a:avLst/>
            </a:prstGeom>
          </p:spPr>
          <p:txBody>
            <a:bodyPr anchor="ctr" rtlCol="false" tIns="50800" lIns="50800" bIns="50800" rIns="50800"/>
            <a:lstStyle/>
            <a:p>
              <a:pPr algn="ctr">
                <a:lnSpc>
                  <a:spcPts val="2160"/>
                </a:lnSpc>
              </a:pPr>
              <a:r>
                <a:rPr lang="en-US" sz="1800">
                  <a:solidFill>
                    <a:srgbClr val="FFFFFF"/>
                  </a:solidFill>
                  <a:latin typeface="Arimo"/>
                  <a:ea typeface="Arimo"/>
                  <a:cs typeface="Arimo"/>
                  <a:sym typeface="Arimo"/>
                </a:rPr>
                <a:t>R87</a:t>
              </a:r>
            </a:p>
            <a:p>
              <a:pPr algn="ctr">
                <a:lnSpc>
                  <a:spcPts val="2160"/>
                </a:lnSpc>
              </a:pPr>
              <a:r>
                <a:rPr lang="en-US" sz="1800">
                  <a:solidFill>
                    <a:srgbClr val="FFFFFF"/>
                  </a:solidFill>
                  <a:latin typeface="Arimo"/>
                  <a:ea typeface="Arimo"/>
                  <a:cs typeface="Arimo"/>
                  <a:sym typeface="Arimo"/>
                </a:rPr>
                <a:t>G87</a:t>
              </a:r>
            </a:p>
            <a:p>
              <a:pPr algn="ctr">
                <a:lnSpc>
                  <a:spcPts val="2160"/>
                </a:lnSpc>
              </a:pPr>
              <a:r>
                <a:rPr lang="en-US" sz="1800">
                  <a:solidFill>
                    <a:srgbClr val="FFFFFF"/>
                  </a:solidFill>
                  <a:latin typeface="Arimo"/>
                  <a:ea typeface="Arimo"/>
                  <a:cs typeface="Arimo"/>
                  <a:sym typeface="Arimo"/>
                </a:rPr>
                <a:t>B87</a:t>
              </a:r>
            </a:p>
          </p:txBody>
        </p:sp>
      </p:grpSp>
      <p:grpSp>
        <p:nvGrpSpPr>
          <p:cNvPr name="Group 18" id="18"/>
          <p:cNvGrpSpPr/>
          <p:nvPr/>
        </p:nvGrpSpPr>
        <p:grpSpPr>
          <a:xfrm rot="0">
            <a:off x="-1052002" y="7417734"/>
            <a:ext cx="945474" cy="892206"/>
            <a:chOff x="0" y="0"/>
            <a:chExt cx="1260632" cy="1189608"/>
          </a:xfrm>
        </p:grpSpPr>
        <p:sp>
          <p:nvSpPr>
            <p:cNvPr name="Freeform 19" id="19"/>
            <p:cNvSpPr/>
            <p:nvPr/>
          </p:nvSpPr>
          <p:spPr>
            <a:xfrm flipH="false" flipV="false" rot="0">
              <a:off x="0" y="0"/>
              <a:ext cx="1260602" cy="1189609"/>
            </a:xfrm>
            <a:custGeom>
              <a:avLst/>
              <a:gdLst/>
              <a:ahLst/>
              <a:cxnLst/>
              <a:rect r="r" b="b" t="t" l="l"/>
              <a:pathLst>
                <a:path h="1189609" w="1260602">
                  <a:moveTo>
                    <a:pt x="0" y="198247"/>
                  </a:moveTo>
                  <a:cubicBezTo>
                    <a:pt x="0" y="88773"/>
                    <a:pt x="88773" y="0"/>
                    <a:pt x="198247" y="0"/>
                  </a:cubicBezTo>
                  <a:lnTo>
                    <a:pt x="1062355" y="0"/>
                  </a:lnTo>
                  <a:cubicBezTo>
                    <a:pt x="1171829" y="0"/>
                    <a:pt x="1260602" y="88773"/>
                    <a:pt x="1260602" y="198247"/>
                  </a:cubicBezTo>
                  <a:lnTo>
                    <a:pt x="1260602" y="991362"/>
                  </a:lnTo>
                  <a:cubicBezTo>
                    <a:pt x="1260602" y="1100836"/>
                    <a:pt x="1171829" y="1189609"/>
                    <a:pt x="1062355" y="1189609"/>
                  </a:cubicBezTo>
                  <a:lnTo>
                    <a:pt x="198247" y="1189609"/>
                  </a:lnTo>
                  <a:cubicBezTo>
                    <a:pt x="88773" y="1189609"/>
                    <a:pt x="0" y="1100836"/>
                    <a:pt x="0" y="991362"/>
                  </a:cubicBezTo>
                  <a:close/>
                </a:path>
              </a:pathLst>
            </a:custGeom>
            <a:solidFill>
              <a:srgbClr val="FFFFFF"/>
            </a:solidFill>
          </p:spPr>
        </p:sp>
        <p:sp>
          <p:nvSpPr>
            <p:cNvPr name="TextBox 20" id="20"/>
            <p:cNvSpPr txBox="true"/>
            <p:nvPr/>
          </p:nvSpPr>
          <p:spPr>
            <a:xfrm>
              <a:off x="0" y="-19050"/>
              <a:ext cx="1260632" cy="1208658"/>
            </a:xfrm>
            <a:prstGeom prst="rect">
              <a:avLst/>
            </a:prstGeom>
          </p:spPr>
          <p:txBody>
            <a:bodyPr anchor="ctr" rtlCol="false" tIns="50800" lIns="50800" bIns="50800" rIns="50800"/>
            <a:lstStyle/>
            <a:p>
              <a:pPr algn="ctr">
                <a:lnSpc>
                  <a:spcPts val="2160"/>
                </a:lnSpc>
              </a:pPr>
              <a:r>
                <a:rPr lang="en-US" sz="1800">
                  <a:solidFill>
                    <a:srgbClr val="000000"/>
                  </a:solidFill>
                  <a:latin typeface="Arimo"/>
                  <a:ea typeface="Arimo"/>
                  <a:cs typeface="Arimo"/>
                  <a:sym typeface="Arimo"/>
                </a:rPr>
                <a:t>R255</a:t>
              </a:r>
            </a:p>
            <a:p>
              <a:pPr algn="ctr">
                <a:lnSpc>
                  <a:spcPts val="2160"/>
                </a:lnSpc>
              </a:pPr>
              <a:r>
                <a:rPr lang="en-US" sz="1800">
                  <a:solidFill>
                    <a:srgbClr val="000000"/>
                  </a:solidFill>
                  <a:latin typeface="Arimo"/>
                  <a:ea typeface="Arimo"/>
                  <a:cs typeface="Arimo"/>
                  <a:sym typeface="Arimo"/>
                </a:rPr>
                <a:t>G255B255</a:t>
              </a:r>
            </a:p>
          </p:txBody>
        </p:sp>
      </p:grpSp>
      <p:grpSp>
        <p:nvGrpSpPr>
          <p:cNvPr name="Group 21" id="21"/>
          <p:cNvGrpSpPr/>
          <p:nvPr/>
        </p:nvGrpSpPr>
        <p:grpSpPr>
          <a:xfrm rot="0">
            <a:off x="-1052002" y="8491930"/>
            <a:ext cx="945474" cy="892206"/>
            <a:chOff x="0" y="0"/>
            <a:chExt cx="1260632" cy="1189608"/>
          </a:xfrm>
        </p:grpSpPr>
        <p:sp>
          <p:nvSpPr>
            <p:cNvPr name="Freeform 22" id="22"/>
            <p:cNvSpPr/>
            <p:nvPr/>
          </p:nvSpPr>
          <p:spPr>
            <a:xfrm flipH="false" flipV="false" rot="0">
              <a:off x="0" y="0"/>
              <a:ext cx="1260602" cy="1189609"/>
            </a:xfrm>
            <a:custGeom>
              <a:avLst/>
              <a:gdLst/>
              <a:ahLst/>
              <a:cxnLst/>
              <a:rect r="r" b="b" t="t" l="l"/>
              <a:pathLst>
                <a:path h="1189609" w="1260602">
                  <a:moveTo>
                    <a:pt x="0" y="198247"/>
                  </a:moveTo>
                  <a:cubicBezTo>
                    <a:pt x="0" y="88773"/>
                    <a:pt x="88773" y="0"/>
                    <a:pt x="198247" y="0"/>
                  </a:cubicBezTo>
                  <a:lnTo>
                    <a:pt x="1062355" y="0"/>
                  </a:lnTo>
                  <a:cubicBezTo>
                    <a:pt x="1171829" y="0"/>
                    <a:pt x="1260602" y="88773"/>
                    <a:pt x="1260602" y="198247"/>
                  </a:cubicBezTo>
                  <a:lnTo>
                    <a:pt x="1260602" y="991362"/>
                  </a:lnTo>
                  <a:cubicBezTo>
                    <a:pt x="1260602" y="1100836"/>
                    <a:pt x="1171829" y="1189609"/>
                    <a:pt x="1062355" y="1189609"/>
                  </a:cubicBezTo>
                  <a:lnTo>
                    <a:pt x="198247" y="1189609"/>
                  </a:lnTo>
                  <a:cubicBezTo>
                    <a:pt x="88773" y="1189609"/>
                    <a:pt x="0" y="1100836"/>
                    <a:pt x="0" y="991362"/>
                  </a:cubicBezTo>
                  <a:close/>
                </a:path>
              </a:pathLst>
            </a:custGeom>
            <a:solidFill>
              <a:srgbClr val="000000"/>
            </a:solidFill>
          </p:spPr>
        </p:sp>
        <p:sp>
          <p:nvSpPr>
            <p:cNvPr name="TextBox 23" id="23"/>
            <p:cNvSpPr txBox="true"/>
            <p:nvPr/>
          </p:nvSpPr>
          <p:spPr>
            <a:xfrm>
              <a:off x="0" y="-19050"/>
              <a:ext cx="1260632" cy="1208658"/>
            </a:xfrm>
            <a:prstGeom prst="rect">
              <a:avLst/>
            </a:prstGeom>
          </p:spPr>
          <p:txBody>
            <a:bodyPr anchor="ctr" rtlCol="false" tIns="50800" lIns="50800" bIns="50800" rIns="50800"/>
            <a:lstStyle/>
            <a:p>
              <a:pPr algn="ctr">
                <a:lnSpc>
                  <a:spcPts val="2160"/>
                </a:lnSpc>
              </a:pPr>
              <a:r>
                <a:rPr lang="en-US" sz="1800">
                  <a:solidFill>
                    <a:srgbClr val="FFFFFF"/>
                  </a:solidFill>
                  <a:latin typeface="Arimo"/>
                  <a:ea typeface="Arimo"/>
                  <a:cs typeface="Arimo"/>
                  <a:sym typeface="Arimo"/>
                </a:rPr>
                <a:t>R0</a:t>
              </a:r>
            </a:p>
            <a:p>
              <a:pPr algn="ctr">
                <a:lnSpc>
                  <a:spcPts val="2160"/>
                </a:lnSpc>
              </a:pPr>
              <a:r>
                <a:rPr lang="en-US" sz="1800">
                  <a:solidFill>
                    <a:srgbClr val="FFFFFF"/>
                  </a:solidFill>
                  <a:latin typeface="Arimo"/>
                  <a:ea typeface="Arimo"/>
                  <a:cs typeface="Arimo"/>
                  <a:sym typeface="Arimo"/>
                </a:rPr>
                <a:t>G0</a:t>
              </a:r>
            </a:p>
            <a:p>
              <a:pPr algn="ctr">
                <a:lnSpc>
                  <a:spcPts val="2160"/>
                </a:lnSpc>
              </a:pPr>
              <a:r>
                <a:rPr lang="en-US" sz="1800">
                  <a:solidFill>
                    <a:srgbClr val="FFFFFF"/>
                  </a:solidFill>
                  <a:latin typeface="Arimo"/>
                  <a:ea typeface="Arimo"/>
                  <a:cs typeface="Arimo"/>
                  <a:sym typeface="Arimo"/>
                </a:rPr>
                <a:t>B0</a:t>
              </a:r>
            </a:p>
          </p:txBody>
        </p:sp>
      </p:grpSp>
      <p:sp>
        <p:nvSpPr>
          <p:cNvPr name="TextBox 24" id="24"/>
          <p:cNvSpPr txBox="true"/>
          <p:nvPr/>
        </p:nvSpPr>
        <p:spPr>
          <a:xfrm rot="0">
            <a:off x="1059036" y="863268"/>
            <a:ext cx="6241594" cy="1680527"/>
          </a:xfrm>
          <a:prstGeom prst="rect">
            <a:avLst/>
          </a:prstGeom>
        </p:spPr>
        <p:txBody>
          <a:bodyPr anchor="t" rtlCol="false" tIns="0" lIns="0" bIns="0" rIns="0">
            <a:spAutoFit/>
          </a:bodyPr>
          <a:lstStyle/>
          <a:p>
            <a:pPr algn="l">
              <a:lnSpc>
                <a:spcPts val="5832"/>
              </a:lnSpc>
            </a:pPr>
            <a:r>
              <a:rPr lang="en-US" sz="5400">
                <a:solidFill>
                  <a:srgbClr val="000000"/>
                </a:solidFill>
                <a:latin typeface="Arimo"/>
                <a:ea typeface="Arimo"/>
                <a:cs typeface="Arimo"/>
                <a:sym typeface="Arimo"/>
              </a:rPr>
              <a:t>BACKGROUND to BEV</a:t>
            </a:r>
          </a:p>
        </p:txBody>
      </p:sp>
      <p:grpSp>
        <p:nvGrpSpPr>
          <p:cNvPr name="Group 25" id="25"/>
          <p:cNvGrpSpPr/>
          <p:nvPr/>
        </p:nvGrpSpPr>
        <p:grpSpPr>
          <a:xfrm rot="0">
            <a:off x="924799" y="2917370"/>
            <a:ext cx="6035040" cy="41148"/>
            <a:chOff x="0" y="0"/>
            <a:chExt cx="8046720" cy="54864"/>
          </a:xfrm>
        </p:grpSpPr>
        <p:sp>
          <p:nvSpPr>
            <p:cNvPr name="Freeform 26" id="26"/>
            <p:cNvSpPr/>
            <p:nvPr/>
          </p:nvSpPr>
          <p:spPr>
            <a:xfrm flipH="false" flipV="false" rot="0">
              <a:off x="0" y="0"/>
              <a:ext cx="8046720" cy="54864"/>
            </a:xfrm>
            <a:custGeom>
              <a:avLst/>
              <a:gdLst/>
              <a:ahLst/>
              <a:cxnLst/>
              <a:rect r="r" b="b" t="t" l="l"/>
              <a:pathLst>
                <a:path h="54864" w="8046720">
                  <a:moveTo>
                    <a:pt x="8046720" y="0"/>
                  </a:moveTo>
                  <a:lnTo>
                    <a:pt x="0" y="0"/>
                  </a:lnTo>
                  <a:lnTo>
                    <a:pt x="0" y="54864"/>
                  </a:lnTo>
                  <a:lnTo>
                    <a:pt x="8046720" y="54864"/>
                  </a:lnTo>
                  <a:close/>
                </a:path>
              </a:pathLst>
            </a:custGeom>
            <a:solidFill>
              <a:srgbClr val="0F9ED5"/>
            </a:solidFill>
          </p:spPr>
        </p:sp>
      </p:grpSp>
      <p:sp>
        <p:nvSpPr>
          <p:cNvPr name="TextBox 27" id="27"/>
          <p:cNvSpPr txBox="true"/>
          <p:nvPr/>
        </p:nvSpPr>
        <p:spPr>
          <a:xfrm rot="0">
            <a:off x="1059039" y="3101897"/>
            <a:ext cx="6241596" cy="5166949"/>
          </a:xfrm>
          <a:prstGeom prst="rect">
            <a:avLst/>
          </a:prstGeom>
        </p:spPr>
        <p:txBody>
          <a:bodyPr anchor="t" rtlCol="false" tIns="0" lIns="0" bIns="0" rIns="0">
            <a:spAutoFit/>
          </a:bodyPr>
          <a:lstStyle/>
          <a:p>
            <a:pPr algn="l" marL="488632" indent="-244316" lvl="1">
              <a:lnSpc>
                <a:spcPts val="2916"/>
              </a:lnSpc>
              <a:buFont typeface="Arial"/>
              <a:buChar char="•"/>
            </a:pPr>
            <a:r>
              <a:rPr lang="en-US" sz="2700">
                <a:solidFill>
                  <a:srgbClr val="000000"/>
                </a:solidFill>
                <a:latin typeface="Arimo"/>
                <a:ea typeface="Arimo"/>
                <a:cs typeface="Arimo"/>
                <a:sym typeface="Arimo"/>
              </a:rPr>
              <a:t>In 2019 manufacturers set a CAFÉ (Corporate Average Fuel Economy) Target.</a:t>
            </a:r>
          </a:p>
          <a:p>
            <a:pPr algn="l" marL="488632" indent="-244316" lvl="1">
              <a:lnSpc>
                <a:spcPts val="2916"/>
              </a:lnSpc>
              <a:buFont typeface="Arial"/>
              <a:buChar char="•"/>
            </a:pPr>
            <a:r>
              <a:rPr lang="en-US" sz="2700">
                <a:solidFill>
                  <a:srgbClr val="000000"/>
                </a:solidFill>
                <a:latin typeface="Arimo"/>
                <a:ea typeface="Arimo"/>
                <a:cs typeface="Arimo"/>
                <a:sym typeface="Arimo"/>
              </a:rPr>
              <a:t>In 2024 ZEV (Zero emission vehicle) mandate introduced </a:t>
            </a:r>
          </a:p>
          <a:p>
            <a:pPr algn="l" marL="1174432" indent="-391478" lvl="2">
              <a:lnSpc>
                <a:spcPts val="2916"/>
              </a:lnSpc>
              <a:buFont typeface="Arial"/>
              <a:buChar char="⚬"/>
            </a:pPr>
            <a:r>
              <a:rPr lang="en-US" sz="2700">
                <a:solidFill>
                  <a:srgbClr val="000000"/>
                </a:solidFill>
                <a:latin typeface="Arimo"/>
                <a:ea typeface="Arimo"/>
                <a:cs typeface="Arimo"/>
                <a:sym typeface="Arimo"/>
              </a:rPr>
              <a:t>2 Target Average Co2 per unit </a:t>
            </a:r>
          </a:p>
          <a:p>
            <a:pPr algn="l" marL="1174432" indent="-391478" lvl="2">
              <a:lnSpc>
                <a:spcPts val="2916"/>
              </a:lnSpc>
              <a:buFont typeface="Arial"/>
              <a:buChar char="⚬"/>
            </a:pPr>
            <a:r>
              <a:rPr lang="en-US" sz="2700">
                <a:solidFill>
                  <a:srgbClr val="000000"/>
                </a:solidFill>
                <a:latin typeface="Arimo"/>
                <a:ea typeface="Arimo"/>
                <a:cs typeface="Arimo"/>
                <a:sym typeface="Arimo"/>
              </a:rPr>
              <a:t>Mix of Volume separated between cars and vans </a:t>
            </a:r>
          </a:p>
          <a:p>
            <a:pPr algn="l" marL="1174432" indent="-391478" lvl="2">
              <a:lnSpc>
                <a:spcPts val="2916"/>
              </a:lnSpc>
              <a:buFont typeface="Arial"/>
              <a:buChar char="⚬"/>
            </a:pPr>
            <a:r>
              <a:rPr lang="en-US" sz="2700">
                <a:solidFill>
                  <a:srgbClr val="000000"/>
                </a:solidFill>
                <a:latin typeface="Arimo"/>
                <a:ea typeface="Arimo"/>
                <a:cs typeface="Arimo"/>
                <a:sym typeface="Arimo"/>
              </a:rPr>
              <a:t>Cars = 22% for 24 80% by 2030</a:t>
            </a:r>
          </a:p>
          <a:p>
            <a:pPr algn="l" marL="1174432" indent="-391478" lvl="2">
              <a:lnSpc>
                <a:spcPts val="2916"/>
              </a:lnSpc>
              <a:buFont typeface="Arial"/>
              <a:buChar char="⚬"/>
            </a:pPr>
            <a:r>
              <a:rPr lang="en-US" sz="2700">
                <a:solidFill>
                  <a:srgbClr val="000000"/>
                </a:solidFill>
                <a:latin typeface="Arimo"/>
                <a:ea typeface="Arimo"/>
                <a:cs typeface="Arimo"/>
                <a:sym typeface="Arimo"/>
              </a:rPr>
              <a:t>Vans = 10% for 24 70% by 2030</a:t>
            </a:r>
          </a:p>
          <a:p>
            <a:pPr algn="l" marL="1174432" indent="-391478" lvl="2">
              <a:lnSpc>
                <a:spcPts val="2916"/>
              </a:lnSpc>
            </a:pPr>
          </a:p>
        </p:txBody>
      </p:sp>
      <p:grpSp>
        <p:nvGrpSpPr>
          <p:cNvPr name="Group 28" id="28"/>
          <p:cNvGrpSpPr/>
          <p:nvPr/>
        </p:nvGrpSpPr>
        <p:grpSpPr>
          <a:xfrm rot="5400000">
            <a:off x="-338765" y="9080040"/>
            <a:ext cx="1110996" cy="231186"/>
            <a:chOff x="0" y="0"/>
            <a:chExt cx="1481328" cy="308248"/>
          </a:xfrm>
        </p:grpSpPr>
        <p:sp>
          <p:nvSpPr>
            <p:cNvPr name="Freeform 29" id="29"/>
            <p:cNvSpPr/>
            <p:nvPr/>
          </p:nvSpPr>
          <p:spPr>
            <a:xfrm flipH="false" flipV="false" rot="0">
              <a:off x="0" y="0"/>
              <a:ext cx="1481328" cy="308229"/>
            </a:xfrm>
            <a:custGeom>
              <a:avLst/>
              <a:gdLst/>
              <a:ahLst/>
              <a:cxnLst/>
              <a:rect r="r" b="b" t="t" l="l"/>
              <a:pathLst>
                <a:path h="308229" w="1481328">
                  <a:moveTo>
                    <a:pt x="0" y="0"/>
                  </a:moveTo>
                  <a:lnTo>
                    <a:pt x="1481328" y="0"/>
                  </a:lnTo>
                  <a:lnTo>
                    <a:pt x="1481328" y="308229"/>
                  </a:lnTo>
                  <a:lnTo>
                    <a:pt x="0" y="308229"/>
                  </a:lnTo>
                  <a:close/>
                </a:path>
              </a:pathLst>
            </a:custGeom>
            <a:solidFill>
              <a:srgbClr val="0F9ED5"/>
            </a:solidFill>
          </p:spPr>
        </p:sp>
      </p:grpSp>
      <p:grpSp>
        <p:nvGrpSpPr>
          <p:cNvPr name="Group 30" id="30"/>
          <p:cNvGrpSpPr/>
          <p:nvPr/>
        </p:nvGrpSpPr>
        <p:grpSpPr>
          <a:xfrm rot="5400000">
            <a:off x="8857385" y="322801"/>
            <a:ext cx="1110996" cy="17750237"/>
            <a:chOff x="0" y="0"/>
            <a:chExt cx="1481328" cy="23666982"/>
          </a:xfrm>
        </p:grpSpPr>
        <p:sp>
          <p:nvSpPr>
            <p:cNvPr name="Freeform 31" id="31"/>
            <p:cNvSpPr/>
            <p:nvPr/>
          </p:nvSpPr>
          <p:spPr>
            <a:xfrm flipH="false" flipV="false" rot="0">
              <a:off x="0" y="0"/>
              <a:ext cx="1481328" cy="23666958"/>
            </a:xfrm>
            <a:custGeom>
              <a:avLst/>
              <a:gdLst/>
              <a:ahLst/>
              <a:cxnLst/>
              <a:rect r="r" b="b" t="t" l="l"/>
              <a:pathLst>
                <a:path h="23666958" w="1481328">
                  <a:moveTo>
                    <a:pt x="0" y="0"/>
                  </a:moveTo>
                  <a:lnTo>
                    <a:pt x="1481328" y="0"/>
                  </a:lnTo>
                  <a:lnTo>
                    <a:pt x="1481328" y="23666958"/>
                  </a:lnTo>
                  <a:lnTo>
                    <a:pt x="0" y="23666958"/>
                  </a:lnTo>
                  <a:close/>
                </a:path>
              </a:pathLst>
            </a:custGeom>
            <a:solidFill>
              <a:srgbClr val="0F9ED5"/>
            </a:solidFill>
          </p:spPr>
        </p:sp>
      </p:grpSp>
      <p:grpSp>
        <p:nvGrpSpPr>
          <p:cNvPr name="Group 32" id="32"/>
          <p:cNvGrpSpPr/>
          <p:nvPr/>
        </p:nvGrpSpPr>
        <p:grpSpPr>
          <a:xfrm rot="0">
            <a:off x="8545190" y="532438"/>
            <a:ext cx="9277459" cy="8872818"/>
            <a:chOff x="0" y="0"/>
            <a:chExt cx="12369946" cy="11830424"/>
          </a:xfrm>
        </p:grpSpPr>
        <p:sp>
          <p:nvSpPr>
            <p:cNvPr name="Freeform 33" id="33"/>
            <p:cNvSpPr/>
            <p:nvPr/>
          </p:nvSpPr>
          <p:spPr>
            <a:xfrm flipH="false" flipV="false" rot="0">
              <a:off x="0" y="0"/>
              <a:ext cx="12369927" cy="11830431"/>
            </a:xfrm>
            <a:custGeom>
              <a:avLst/>
              <a:gdLst/>
              <a:ahLst/>
              <a:cxnLst/>
              <a:rect r="r" b="b" t="t" l="l"/>
              <a:pathLst>
                <a:path h="11830431" w="12369927">
                  <a:moveTo>
                    <a:pt x="0" y="0"/>
                  </a:moveTo>
                  <a:lnTo>
                    <a:pt x="12369927" y="0"/>
                  </a:lnTo>
                  <a:lnTo>
                    <a:pt x="12369927" y="11830431"/>
                  </a:lnTo>
                  <a:lnTo>
                    <a:pt x="0" y="11830431"/>
                  </a:lnTo>
                  <a:close/>
                </a:path>
              </a:pathLst>
            </a:custGeom>
            <a:solidFill>
              <a:srgbClr val="FFFFFF"/>
            </a:solidFill>
          </p:spPr>
        </p:sp>
      </p:grpSp>
      <p:sp>
        <p:nvSpPr>
          <p:cNvPr name="Freeform 34" id="34"/>
          <p:cNvSpPr/>
          <p:nvPr/>
        </p:nvSpPr>
        <p:spPr>
          <a:xfrm flipH="false" flipV="false" rot="0">
            <a:off x="8754270" y="323349"/>
            <a:ext cx="8442027" cy="4432064"/>
          </a:xfrm>
          <a:custGeom>
            <a:avLst/>
            <a:gdLst/>
            <a:ahLst/>
            <a:cxnLst/>
            <a:rect r="r" b="b" t="t" l="l"/>
            <a:pathLst>
              <a:path h="4432064" w="8442027">
                <a:moveTo>
                  <a:pt x="0" y="0"/>
                </a:moveTo>
                <a:lnTo>
                  <a:pt x="8442027" y="0"/>
                </a:lnTo>
                <a:lnTo>
                  <a:pt x="8442027" y="4432063"/>
                </a:lnTo>
                <a:lnTo>
                  <a:pt x="0" y="4432063"/>
                </a:lnTo>
                <a:lnTo>
                  <a:pt x="0" y="0"/>
                </a:lnTo>
                <a:close/>
              </a:path>
            </a:pathLst>
          </a:custGeom>
          <a:blipFill>
            <a:blip r:embed="rId2"/>
            <a:stretch>
              <a:fillRect l="-58" t="0" r="-58" b="0"/>
            </a:stretch>
          </a:blipFill>
        </p:spPr>
      </p:sp>
      <p:sp>
        <p:nvSpPr>
          <p:cNvPr name="Freeform 35" id="35"/>
          <p:cNvSpPr/>
          <p:nvPr/>
        </p:nvSpPr>
        <p:spPr>
          <a:xfrm flipH="false" flipV="false" rot="0">
            <a:off x="8833754" y="4885024"/>
            <a:ext cx="8176402" cy="4563180"/>
          </a:xfrm>
          <a:custGeom>
            <a:avLst/>
            <a:gdLst/>
            <a:ahLst/>
            <a:cxnLst/>
            <a:rect r="r" b="b" t="t" l="l"/>
            <a:pathLst>
              <a:path h="4563180" w="8176402">
                <a:moveTo>
                  <a:pt x="0" y="0"/>
                </a:moveTo>
                <a:lnTo>
                  <a:pt x="8176402" y="0"/>
                </a:lnTo>
                <a:lnTo>
                  <a:pt x="8176402" y="4563180"/>
                </a:lnTo>
                <a:lnTo>
                  <a:pt x="0" y="4563180"/>
                </a:lnTo>
                <a:lnTo>
                  <a:pt x="0" y="0"/>
                </a:lnTo>
                <a:close/>
              </a:path>
            </a:pathLst>
          </a:custGeom>
          <a:blipFill>
            <a:blip r:embed="rId3"/>
            <a:stretch>
              <a:fillRect l="0" t="0" r="0" b="0"/>
            </a:stretch>
          </a:blipFill>
        </p:spPr>
      </p:sp>
    </p:spTree>
  </p:cSld>
  <p:clrMapOvr>
    <a:masterClrMapping/>
  </p:clrMapOvr>
</p:sld>
</file>

<file path=ppt/slides/slide144.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17185005" y="9561195"/>
            <a:ext cx="926783" cy="475298"/>
          </a:xfrm>
          <a:prstGeom prst="rect">
            <a:avLst/>
          </a:prstGeom>
        </p:spPr>
        <p:txBody>
          <a:bodyPr anchor="t" rtlCol="false" tIns="0" lIns="0" bIns="0" rIns="0">
            <a:spAutoFit/>
          </a:bodyPr>
          <a:lstStyle/>
          <a:p>
            <a:pPr algn="ctr">
              <a:lnSpc>
                <a:spcPts val="3600"/>
              </a:lnSpc>
            </a:pPr>
            <a:r>
              <a:rPr lang="en-US" sz="3000">
                <a:solidFill>
                  <a:srgbClr val="808080"/>
                </a:solidFill>
                <a:latin typeface="Arimo"/>
                <a:ea typeface="Arimo"/>
                <a:cs typeface="Arimo"/>
                <a:sym typeface="Arimo"/>
              </a:rPr>
              <a:t>‹#›</a:t>
            </a:r>
          </a:p>
        </p:txBody>
      </p:sp>
      <p:grpSp>
        <p:nvGrpSpPr>
          <p:cNvPr name="Group 3" id="3"/>
          <p:cNvGrpSpPr/>
          <p:nvPr/>
        </p:nvGrpSpPr>
        <p:grpSpPr>
          <a:xfrm rot="0">
            <a:off x="-1052002" y="2046759"/>
            <a:ext cx="945474" cy="892206"/>
            <a:chOff x="0" y="0"/>
            <a:chExt cx="1260632" cy="1189608"/>
          </a:xfrm>
        </p:grpSpPr>
        <p:sp>
          <p:nvSpPr>
            <p:cNvPr name="Freeform 4" id="4"/>
            <p:cNvSpPr/>
            <p:nvPr/>
          </p:nvSpPr>
          <p:spPr>
            <a:xfrm flipH="false" flipV="false" rot="0">
              <a:off x="0" y="0"/>
              <a:ext cx="1260602" cy="1189609"/>
            </a:xfrm>
            <a:custGeom>
              <a:avLst/>
              <a:gdLst/>
              <a:ahLst/>
              <a:cxnLst/>
              <a:rect r="r" b="b" t="t" l="l"/>
              <a:pathLst>
                <a:path h="1189609" w="1260602">
                  <a:moveTo>
                    <a:pt x="0" y="198247"/>
                  </a:moveTo>
                  <a:cubicBezTo>
                    <a:pt x="0" y="88773"/>
                    <a:pt x="88773" y="0"/>
                    <a:pt x="198247" y="0"/>
                  </a:cubicBezTo>
                  <a:lnTo>
                    <a:pt x="1062355" y="0"/>
                  </a:lnTo>
                  <a:cubicBezTo>
                    <a:pt x="1171829" y="0"/>
                    <a:pt x="1260602" y="88773"/>
                    <a:pt x="1260602" y="198247"/>
                  </a:cubicBezTo>
                  <a:lnTo>
                    <a:pt x="1260602" y="991362"/>
                  </a:lnTo>
                  <a:cubicBezTo>
                    <a:pt x="1260602" y="1100836"/>
                    <a:pt x="1171829" y="1189609"/>
                    <a:pt x="1062355" y="1189609"/>
                  </a:cubicBezTo>
                  <a:lnTo>
                    <a:pt x="198247" y="1189609"/>
                  </a:lnTo>
                  <a:cubicBezTo>
                    <a:pt x="88773" y="1189609"/>
                    <a:pt x="0" y="1100836"/>
                    <a:pt x="0" y="991362"/>
                  </a:cubicBezTo>
                  <a:close/>
                </a:path>
              </a:pathLst>
            </a:custGeom>
            <a:solidFill>
              <a:srgbClr val="0097C0"/>
            </a:solidFill>
          </p:spPr>
        </p:sp>
        <p:sp>
          <p:nvSpPr>
            <p:cNvPr name="TextBox 5" id="5"/>
            <p:cNvSpPr txBox="true"/>
            <p:nvPr/>
          </p:nvSpPr>
          <p:spPr>
            <a:xfrm>
              <a:off x="0" y="-19050"/>
              <a:ext cx="1260632" cy="1208658"/>
            </a:xfrm>
            <a:prstGeom prst="rect">
              <a:avLst/>
            </a:prstGeom>
          </p:spPr>
          <p:txBody>
            <a:bodyPr anchor="ctr" rtlCol="false" tIns="50800" lIns="50800" bIns="50800" rIns="50800"/>
            <a:lstStyle/>
            <a:p>
              <a:pPr algn="ctr">
                <a:lnSpc>
                  <a:spcPts val="2160"/>
                </a:lnSpc>
              </a:pPr>
              <a:r>
                <a:rPr lang="en-US" sz="1800">
                  <a:solidFill>
                    <a:srgbClr val="FFFFFF"/>
                  </a:solidFill>
                  <a:latin typeface="Arimo"/>
                  <a:ea typeface="Arimo"/>
                  <a:cs typeface="Arimo"/>
                  <a:sym typeface="Arimo"/>
                </a:rPr>
                <a:t>R0</a:t>
              </a:r>
            </a:p>
            <a:p>
              <a:pPr algn="ctr">
                <a:lnSpc>
                  <a:spcPts val="2160"/>
                </a:lnSpc>
              </a:pPr>
              <a:r>
                <a:rPr lang="en-US" sz="1800">
                  <a:solidFill>
                    <a:srgbClr val="FFFFFF"/>
                  </a:solidFill>
                  <a:latin typeface="Arimo"/>
                  <a:ea typeface="Arimo"/>
                  <a:cs typeface="Arimo"/>
                  <a:sym typeface="Arimo"/>
                </a:rPr>
                <a:t>G152B192</a:t>
              </a:r>
            </a:p>
          </p:txBody>
        </p:sp>
      </p:grpSp>
      <p:grpSp>
        <p:nvGrpSpPr>
          <p:cNvPr name="Group 6" id="6"/>
          <p:cNvGrpSpPr/>
          <p:nvPr/>
        </p:nvGrpSpPr>
        <p:grpSpPr>
          <a:xfrm rot="0">
            <a:off x="-1052002" y="3120954"/>
            <a:ext cx="945474" cy="892206"/>
            <a:chOff x="0" y="0"/>
            <a:chExt cx="1260632" cy="1189608"/>
          </a:xfrm>
        </p:grpSpPr>
        <p:sp>
          <p:nvSpPr>
            <p:cNvPr name="Freeform 7" id="7"/>
            <p:cNvSpPr/>
            <p:nvPr/>
          </p:nvSpPr>
          <p:spPr>
            <a:xfrm flipH="false" flipV="false" rot="0">
              <a:off x="0" y="0"/>
              <a:ext cx="1260602" cy="1189609"/>
            </a:xfrm>
            <a:custGeom>
              <a:avLst/>
              <a:gdLst/>
              <a:ahLst/>
              <a:cxnLst/>
              <a:rect r="r" b="b" t="t" l="l"/>
              <a:pathLst>
                <a:path h="1189609" w="1260602">
                  <a:moveTo>
                    <a:pt x="0" y="198247"/>
                  </a:moveTo>
                  <a:cubicBezTo>
                    <a:pt x="0" y="88773"/>
                    <a:pt x="88773" y="0"/>
                    <a:pt x="198247" y="0"/>
                  </a:cubicBezTo>
                  <a:lnTo>
                    <a:pt x="1062355" y="0"/>
                  </a:lnTo>
                  <a:cubicBezTo>
                    <a:pt x="1171829" y="0"/>
                    <a:pt x="1260602" y="88773"/>
                    <a:pt x="1260602" y="198247"/>
                  </a:cubicBezTo>
                  <a:lnTo>
                    <a:pt x="1260602" y="991362"/>
                  </a:lnTo>
                  <a:cubicBezTo>
                    <a:pt x="1260602" y="1100836"/>
                    <a:pt x="1171829" y="1189609"/>
                    <a:pt x="1062355" y="1189609"/>
                  </a:cubicBezTo>
                  <a:lnTo>
                    <a:pt x="198247" y="1189609"/>
                  </a:lnTo>
                  <a:cubicBezTo>
                    <a:pt x="88773" y="1189609"/>
                    <a:pt x="0" y="1100836"/>
                    <a:pt x="0" y="991362"/>
                  </a:cubicBezTo>
                  <a:close/>
                </a:path>
              </a:pathLst>
            </a:custGeom>
            <a:solidFill>
              <a:srgbClr val="5DBDDD"/>
            </a:solidFill>
          </p:spPr>
        </p:sp>
        <p:sp>
          <p:nvSpPr>
            <p:cNvPr name="TextBox 8" id="8"/>
            <p:cNvSpPr txBox="true"/>
            <p:nvPr/>
          </p:nvSpPr>
          <p:spPr>
            <a:xfrm>
              <a:off x="0" y="-19050"/>
              <a:ext cx="1260632" cy="1208658"/>
            </a:xfrm>
            <a:prstGeom prst="rect">
              <a:avLst/>
            </a:prstGeom>
          </p:spPr>
          <p:txBody>
            <a:bodyPr anchor="ctr" rtlCol="false" tIns="50800" lIns="50800" bIns="50800" rIns="50800"/>
            <a:lstStyle/>
            <a:p>
              <a:pPr algn="ctr">
                <a:lnSpc>
                  <a:spcPts val="2160"/>
                </a:lnSpc>
              </a:pPr>
              <a:r>
                <a:rPr lang="en-US" sz="1800">
                  <a:solidFill>
                    <a:srgbClr val="FFFFFF"/>
                  </a:solidFill>
                  <a:latin typeface="Arimo"/>
                  <a:ea typeface="Arimo"/>
                  <a:cs typeface="Arimo"/>
                  <a:sym typeface="Arimo"/>
                </a:rPr>
                <a:t>R93</a:t>
              </a:r>
            </a:p>
            <a:p>
              <a:pPr algn="ctr">
                <a:lnSpc>
                  <a:spcPts val="2160"/>
                </a:lnSpc>
              </a:pPr>
              <a:r>
                <a:rPr lang="en-US" sz="1800">
                  <a:solidFill>
                    <a:srgbClr val="FFFFFF"/>
                  </a:solidFill>
                  <a:latin typeface="Arimo"/>
                  <a:ea typeface="Arimo"/>
                  <a:cs typeface="Arimo"/>
                  <a:sym typeface="Arimo"/>
                </a:rPr>
                <a:t>G189B221</a:t>
              </a:r>
            </a:p>
          </p:txBody>
        </p:sp>
      </p:grpSp>
      <p:grpSp>
        <p:nvGrpSpPr>
          <p:cNvPr name="Group 9" id="9"/>
          <p:cNvGrpSpPr/>
          <p:nvPr/>
        </p:nvGrpSpPr>
        <p:grpSpPr>
          <a:xfrm rot="0">
            <a:off x="-1052002" y="4195149"/>
            <a:ext cx="945474" cy="892206"/>
            <a:chOff x="0" y="0"/>
            <a:chExt cx="1260632" cy="1189608"/>
          </a:xfrm>
        </p:grpSpPr>
        <p:sp>
          <p:nvSpPr>
            <p:cNvPr name="Freeform 10" id="10"/>
            <p:cNvSpPr/>
            <p:nvPr/>
          </p:nvSpPr>
          <p:spPr>
            <a:xfrm flipH="false" flipV="false" rot="0">
              <a:off x="0" y="0"/>
              <a:ext cx="1260602" cy="1189609"/>
            </a:xfrm>
            <a:custGeom>
              <a:avLst/>
              <a:gdLst/>
              <a:ahLst/>
              <a:cxnLst/>
              <a:rect r="r" b="b" t="t" l="l"/>
              <a:pathLst>
                <a:path h="1189609" w="1260602">
                  <a:moveTo>
                    <a:pt x="0" y="198247"/>
                  </a:moveTo>
                  <a:cubicBezTo>
                    <a:pt x="0" y="88773"/>
                    <a:pt x="88773" y="0"/>
                    <a:pt x="198247" y="0"/>
                  </a:cubicBezTo>
                  <a:lnTo>
                    <a:pt x="1062355" y="0"/>
                  </a:lnTo>
                  <a:cubicBezTo>
                    <a:pt x="1171829" y="0"/>
                    <a:pt x="1260602" y="88773"/>
                    <a:pt x="1260602" y="198247"/>
                  </a:cubicBezTo>
                  <a:lnTo>
                    <a:pt x="1260602" y="991362"/>
                  </a:lnTo>
                  <a:cubicBezTo>
                    <a:pt x="1260602" y="1100836"/>
                    <a:pt x="1171829" y="1189609"/>
                    <a:pt x="1062355" y="1189609"/>
                  </a:cubicBezTo>
                  <a:lnTo>
                    <a:pt x="198247" y="1189609"/>
                  </a:lnTo>
                  <a:cubicBezTo>
                    <a:pt x="88773" y="1189609"/>
                    <a:pt x="0" y="1100836"/>
                    <a:pt x="0" y="991362"/>
                  </a:cubicBezTo>
                  <a:close/>
                </a:path>
              </a:pathLst>
            </a:custGeom>
            <a:solidFill>
              <a:srgbClr val="D4EDF7"/>
            </a:solidFill>
          </p:spPr>
        </p:sp>
        <p:sp>
          <p:nvSpPr>
            <p:cNvPr name="TextBox 11" id="11"/>
            <p:cNvSpPr txBox="true"/>
            <p:nvPr/>
          </p:nvSpPr>
          <p:spPr>
            <a:xfrm>
              <a:off x="0" y="-19050"/>
              <a:ext cx="1260632" cy="1208658"/>
            </a:xfrm>
            <a:prstGeom prst="rect">
              <a:avLst/>
            </a:prstGeom>
          </p:spPr>
          <p:txBody>
            <a:bodyPr anchor="ctr" rtlCol="false" tIns="50800" lIns="50800" bIns="50800" rIns="50800"/>
            <a:lstStyle/>
            <a:p>
              <a:pPr algn="ctr">
                <a:lnSpc>
                  <a:spcPts val="2160"/>
                </a:lnSpc>
              </a:pPr>
              <a:r>
                <a:rPr lang="en-US" sz="1800">
                  <a:solidFill>
                    <a:srgbClr val="FFFFFF"/>
                  </a:solidFill>
                  <a:latin typeface="Arimo"/>
                  <a:ea typeface="Arimo"/>
                  <a:cs typeface="Arimo"/>
                  <a:sym typeface="Arimo"/>
                </a:rPr>
                <a:t>R212</a:t>
              </a:r>
            </a:p>
            <a:p>
              <a:pPr algn="ctr">
                <a:lnSpc>
                  <a:spcPts val="2160"/>
                </a:lnSpc>
              </a:pPr>
              <a:r>
                <a:rPr lang="en-US" sz="1800">
                  <a:solidFill>
                    <a:srgbClr val="FFFFFF"/>
                  </a:solidFill>
                  <a:latin typeface="Arimo"/>
                  <a:ea typeface="Arimo"/>
                  <a:cs typeface="Arimo"/>
                  <a:sym typeface="Arimo"/>
                </a:rPr>
                <a:t>G237B247</a:t>
              </a:r>
            </a:p>
          </p:txBody>
        </p:sp>
      </p:grpSp>
      <p:grpSp>
        <p:nvGrpSpPr>
          <p:cNvPr name="Group 12" id="12"/>
          <p:cNvGrpSpPr/>
          <p:nvPr/>
        </p:nvGrpSpPr>
        <p:grpSpPr>
          <a:xfrm rot="0">
            <a:off x="-1052002" y="5269344"/>
            <a:ext cx="945474" cy="892206"/>
            <a:chOff x="0" y="0"/>
            <a:chExt cx="1260632" cy="1189608"/>
          </a:xfrm>
        </p:grpSpPr>
        <p:sp>
          <p:nvSpPr>
            <p:cNvPr name="Freeform 13" id="13"/>
            <p:cNvSpPr/>
            <p:nvPr/>
          </p:nvSpPr>
          <p:spPr>
            <a:xfrm flipH="false" flipV="false" rot="0">
              <a:off x="0" y="0"/>
              <a:ext cx="1260602" cy="1189609"/>
            </a:xfrm>
            <a:custGeom>
              <a:avLst/>
              <a:gdLst/>
              <a:ahLst/>
              <a:cxnLst/>
              <a:rect r="r" b="b" t="t" l="l"/>
              <a:pathLst>
                <a:path h="1189609" w="1260602">
                  <a:moveTo>
                    <a:pt x="0" y="198247"/>
                  </a:moveTo>
                  <a:cubicBezTo>
                    <a:pt x="0" y="88773"/>
                    <a:pt x="88773" y="0"/>
                    <a:pt x="198247" y="0"/>
                  </a:cubicBezTo>
                  <a:lnTo>
                    <a:pt x="1062355" y="0"/>
                  </a:lnTo>
                  <a:cubicBezTo>
                    <a:pt x="1171829" y="0"/>
                    <a:pt x="1260602" y="88773"/>
                    <a:pt x="1260602" y="198247"/>
                  </a:cubicBezTo>
                  <a:lnTo>
                    <a:pt x="1260602" y="991362"/>
                  </a:lnTo>
                  <a:cubicBezTo>
                    <a:pt x="1260602" y="1100836"/>
                    <a:pt x="1171829" y="1189609"/>
                    <a:pt x="1062355" y="1189609"/>
                  </a:cubicBezTo>
                  <a:lnTo>
                    <a:pt x="198247" y="1189609"/>
                  </a:lnTo>
                  <a:cubicBezTo>
                    <a:pt x="88773" y="1189609"/>
                    <a:pt x="0" y="1100836"/>
                    <a:pt x="0" y="991362"/>
                  </a:cubicBezTo>
                  <a:close/>
                </a:path>
              </a:pathLst>
            </a:custGeom>
            <a:solidFill>
              <a:srgbClr val="898989"/>
            </a:solidFill>
          </p:spPr>
        </p:sp>
        <p:sp>
          <p:nvSpPr>
            <p:cNvPr name="TextBox 14" id="14"/>
            <p:cNvSpPr txBox="true"/>
            <p:nvPr/>
          </p:nvSpPr>
          <p:spPr>
            <a:xfrm>
              <a:off x="0" y="-19050"/>
              <a:ext cx="1260632" cy="1208658"/>
            </a:xfrm>
            <a:prstGeom prst="rect">
              <a:avLst/>
            </a:prstGeom>
          </p:spPr>
          <p:txBody>
            <a:bodyPr anchor="ctr" rtlCol="false" tIns="50800" lIns="50800" bIns="50800" rIns="50800"/>
            <a:lstStyle/>
            <a:p>
              <a:pPr algn="ctr">
                <a:lnSpc>
                  <a:spcPts val="2160"/>
                </a:lnSpc>
              </a:pPr>
              <a:r>
                <a:rPr lang="en-US" sz="1800">
                  <a:solidFill>
                    <a:srgbClr val="FFFFFF"/>
                  </a:solidFill>
                  <a:latin typeface="Arimo"/>
                  <a:ea typeface="Arimo"/>
                  <a:cs typeface="Arimo"/>
                  <a:sym typeface="Arimo"/>
                </a:rPr>
                <a:t>R137</a:t>
              </a:r>
            </a:p>
            <a:p>
              <a:pPr algn="ctr">
                <a:lnSpc>
                  <a:spcPts val="2160"/>
                </a:lnSpc>
              </a:pPr>
              <a:r>
                <a:rPr lang="en-US" sz="1800">
                  <a:solidFill>
                    <a:srgbClr val="FFFFFF"/>
                  </a:solidFill>
                  <a:latin typeface="Arimo"/>
                  <a:ea typeface="Arimo"/>
                  <a:cs typeface="Arimo"/>
                  <a:sym typeface="Arimo"/>
                </a:rPr>
                <a:t>G137B137</a:t>
              </a:r>
            </a:p>
          </p:txBody>
        </p:sp>
      </p:grpSp>
      <p:grpSp>
        <p:nvGrpSpPr>
          <p:cNvPr name="Group 15" id="15"/>
          <p:cNvGrpSpPr/>
          <p:nvPr/>
        </p:nvGrpSpPr>
        <p:grpSpPr>
          <a:xfrm rot="0">
            <a:off x="-1052002" y="6343539"/>
            <a:ext cx="945474" cy="892206"/>
            <a:chOff x="0" y="0"/>
            <a:chExt cx="1260632" cy="1189608"/>
          </a:xfrm>
        </p:grpSpPr>
        <p:sp>
          <p:nvSpPr>
            <p:cNvPr name="Freeform 16" id="16"/>
            <p:cNvSpPr/>
            <p:nvPr/>
          </p:nvSpPr>
          <p:spPr>
            <a:xfrm flipH="false" flipV="false" rot="0">
              <a:off x="0" y="0"/>
              <a:ext cx="1260602" cy="1189609"/>
            </a:xfrm>
            <a:custGeom>
              <a:avLst/>
              <a:gdLst/>
              <a:ahLst/>
              <a:cxnLst/>
              <a:rect r="r" b="b" t="t" l="l"/>
              <a:pathLst>
                <a:path h="1189609" w="1260602">
                  <a:moveTo>
                    <a:pt x="0" y="198247"/>
                  </a:moveTo>
                  <a:cubicBezTo>
                    <a:pt x="0" y="88773"/>
                    <a:pt x="88773" y="0"/>
                    <a:pt x="198247" y="0"/>
                  </a:cubicBezTo>
                  <a:lnTo>
                    <a:pt x="1062355" y="0"/>
                  </a:lnTo>
                  <a:cubicBezTo>
                    <a:pt x="1171829" y="0"/>
                    <a:pt x="1260602" y="88773"/>
                    <a:pt x="1260602" y="198247"/>
                  </a:cubicBezTo>
                  <a:lnTo>
                    <a:pt x="1260602" y="991362"/>
                  </a:lnTo>
                  <a:cubicBezTo>
                    <a:pt x="1260602" y="1100836"/>
                    <a:pt x="1171829" y="1189609"/>
                    <a:pt x="1062355" y="1189609"/>
                  </a:cubicBezTo>
                  <a:lnTo>
                    <a:pt x="198247" y="1189609"/>
                  </a:lnTo>
                  <a:cubicBezTo>
                    <a:pt x="88773" y="1189609"/>
                    <a:pt x="0" y="1100836"/>
                    <a:pt x="0" y="991362"/>
                  </a:cubicBezTo>
                  <a:close/>
                </a:path>
              </a:pathLst>
            </a:custGeom>
            <a:solidFill>
              <a:srgbClr val="575757"/>
            </a:solidFill>
          </p:spPr>
        </p:sp>
        <p:sp>
          <p:nvSpPr>
            <p:cNvPr name="TextBox 17" id="17"/>
            <p:cNvSpPr txBox="true"/>
            <p:nvPr/>
          </p:nvSpPr>
          <p:spPr>
            <a:xfrm>
              <a:off x="0" y="-19050"/>
              <a:ext cx="1260632" cy="1208658"/>
            </a:xfrm>
            <a:prstGeom prst="rect">
              <a:avLst/>
            </a:prstGeom>
          </p:spPr>
          <p:txBody>
            <a:bodyPr anchor="ctr" rtlCol="false" tIns="50800" lIns="50800" bIns="50800" rIns="50800"/>
            <a:lstStyle/>
            <a:p>
              <a:pPr algn="ctr">
                <a:lnSpc>
                  <a:spcPts val="2160"/>
                </a:lnSpc>
              </a:pPr>
              <a:r>
                <a:rPr lang="en-US" sz="1800">
                  <a:solidFill>
                    <a:srgbClr val="FFFFFF"/>
                  </a:solidFill>
                  <a:latin typeface="Arimo"/>
                  <a:ea typeface="Arimo"/>
                  <a:cs typeface="Arimo"/>
                  <a:sym typeface="Arimo"/>
                </a:rPr>
                <a:t>R87</a:t>
              </a:r>
            </a:p>
            <a:p>
              <a:pPr algn="ctr">
                <a:lnSpc>
                  <a:spcPts val="2160"/>
                </a:lnSpc>
              </a:pPr>
              <a:r>
                <a:rPr lang="en-US" sz="1800">
                  <a:solidFill>
                    <a:srgbClr val="FFFFFF"/>
                  </a:solidFill>
                  <a:latin typeface="Arimo"/>
                  <a:ea typeface="Arimo"/>
                  <a:cs typeface="Arimo"/>
                  <a:sym typeface="Arimo"/>
                </a:rPr>
                <a:t>G87</a:t>
              </a:r>
            </a:p>
            <a:p>
              <a:pPr algn="ctr">
                <a:lnSpc>
                  <a:spcPts val="2160"/>
                </a:lnSpc>
              </a:pPr>
              <a:r>
                <a:rPr lang="en-US" sz="1800">
                  <a:solidFill>
                    <a:srgbClr val="FFFFFF"/>
                  </a:solidFill>
                  <a:latin typeface="Arimo"/>
                  <a:ea typeface="Arimo"/>
                  <a:cs typeface="Arimo"/>
                  <a:sym typeface="Arimo"/>
                </a:rPr>
                <a:t>B87</a:t>
              </a:r>
            </a:p>
          </p:txBody>
        </p:sp>
      </p:grpSp>
      <p:grpSp>
        <p:nvGrpSpPr>
          <p:cNvPr name="Group 18" id="18"/>
          <p:cNvGrpSpPr/>
          <p:nvPr/>
        </p:nvGrpSpPr>
        <p:grpSpPr>
          <a:xfrm rot="0">
            <a:off x="-1052002" y="7417734"/>
            <a:ext cx="945474" cy="892206"/>
            <a:chOff x="0" y="0"/>
            <a:chExt cx="1260632" cy="1189608"/>
          </a:xfrm>
        </p:grpSpPr>
        <p:sp>
          <p:nvSpPr>
            <p:cNvPr name="Freeform 19" id="19"/>
            <p:cNvSpPr/>
            <p:nvPr/>
          </p:nvSpPr>
          <p:spPr>
            <a:xfrm flipH="false" flipV="false" rot="0">
              <a:off x="0" y="0"/>
              <a:ext cx="1260602" cy="1189609"/>
            </a:xfrm>
            <a:custGeom>
              <a:avLst/>
              <a:gdLst/>
              <a:ahLst/>
              <a:cxnLst/>
              <a:rect r="r" b="b" t="t" l="l"/>
              <a:pathLst>
                <a:path h="1189609" w="1260602">
                  <a:moveTo>
                    <a:pt x="0" y="198247"/>
                  </a:moveTo>
                  <a:cubicBezTo>
                    <a:pt x="0" y="88773"/>
                    <a:pt x="88773" y="0"/>
                    <a:pt x="198247" y="0"/>
                  </a:cubicBezTo>
                  <a:lnTo>
                    <a:pt x="1062355" y="0"/>
                  </a:lnTo>
                  <a:cubicBezTo>
                    <a:pt x="1171829" y="0"/>
                    <a:pt x="1260602" y="88773"/>
                    <a:pt x="1260602" y="198247"/>
                  </a:cubicBezTo>
                  <a:lnTo>
                    <a:pt x="1260602" y="991362"/>
                  </a:lnTo>
                  <a:cubicBezTo>
                    <a:pt x="1260602" y="1100836"/>
                    <a:pt x="1171829" y="1189609"/>
                    <a:pt x="1062355" y="1189609"/>
                  </a:cubicBezTo>
                  <a:lnTo>
                    <a:pt x="198247" y="1189609"/>
                  </a:lnTo>
                  <a:cubicBezTo>
                    <a:pt x="88773" y="1189609"/>
                    <a:pt x="0" y="1100836"/>
                    <a:pt x="0" y="991362"/>
                  </a:cubicBezTo>
                  <a:close/>
                </a:path>
              </a:pathLst>
            </a:custGeom>
            <a:solidFill>
              <a:srgbClr val="FFFFFF"/>
            </a:solidFill>
          </p:spPr>
        </p:sp>
        <p:sp>
          <p:nvSpPr>
            <p:cNvPr name="TextBox 20" id="20"/>
            <p:cNvSpPr txBox="true"/>
            <p:nvPr/>
          </p:nvSpPr>
          <p:spPr>
            <a:xfrm>
              <a:off x="0" y="-19050"/>
              <a:ext cx="1260632" cy="1208658"/>
            </a:xfrm>
            <a:prstGeom prst="rect">
              <a:avLst/>
            </a:prstGeom>
          </p:spPr>
          <p:txBody>
            <a:bodyPr anchor="ctr" rtlCol="false" tIns="50800" lIns="50800" bIns="50800" rIns="50800"/>
            <a:lstStyle/>
            <a:p>
              <a:pPr algn="ctr">
                <a:lnSpc>
                  <a:spcPts val="2160"/>
                </a:lnSpc>
              </a:pPr>
              <a:r>
                <a:rPr lang="en-US" sz="1800">
                  <a:solidFill>
                    <a:srgbClr val="000000"/>
                  </a:solidFill>
                  <a:latin typeface="Arimo"/>
                  <a:ea typeface="Arimo"/>
                  <a:cs typeface="Arimo"/>
                  <a:sym typeface="Arimo"/>
                </a:rPr>
                <a:t>R255</a:t>
              </a:r>
            </a:p>
            <a:p>
              <a:pPr algn="ctr">
                <a:lnSpc>
                  <a:spcPts val="2160"/>
                </a:lnSpc>
              </a:pPr>
              <a:r>
                <a:rPr lang="en-US" sz="1800">
                  <a:solidFill>
                    <a:srgbClr val="000000"/>
                  </a:solidFill>
                  <a:latin typeface="Arimo"/>
                  <a:ea typeface="Arimo"/>
                  <a:cs typeface="Arimo"/>
                  <a:sym typeface="Arimo"/>
                </a:rPr>
                <a:t>G255B255</a:t>
              </a:r>
            </a:p>
          </p:txBody>
        </p:sp>
      </p:grpSp>
      <p:grpSp>
        <p:nvGrpSpPr>
          <p:cNvPr name="Group 21" id="21"/>
          <p:cNvGrpSpPr/>
          <p:nvPr/>
        </p:nvGrpSpPr>
        <p:grpSpPr>
          <a:xfrm rot="0">
            <a:off x="-1052002" y="8491930"/>
            <a:ext cx="945474" cy="892206"/>
            <a:chOff x="0" y="0"/>
            <a:chExt cx="1260632" cy="1189608"/>
          </a:xfrm>
        </p:grpSpPr>
        <p:sp>
          <p:nvSpPr>
            <p:cNvPr name="Freeform 22" id="22"/>
            <p:cNvSpPr/>
            <p:nvPr/>
          </p:nvSpPr>
          <p:spPr>
            <a:xfrm flipH="false" flipV="false" rot="0">
              <a:off x="0" y="0"/>
              <a:ext cx="1260602" cy="1189609"/>
            </a:xfrm>
            <a:custGeom>
              <a:avLst/>
              <a:gdLst/>
              <a:ahLst/>
              <a:cxnLst/>
              <a:rect r="r" b="b" t="t" l="l"/>
              <a:pathLst>
                <a:path h="1189609" w="1260602">
                  <a:moveTo>
                    <a:pt x="0" y="198247"/>
                  </a:moveTo>
                  <a:cubicBezTo>
                    <a:pt x="0" y="88773"/>
                    <a:pt x="88773" y="0"/>
                    <a:pt x="198247" y="0"/>
                  </a:cubicBezTo>
                  <a:lnTo>
                    <a:pt x="1062355" y="0"/>
                  </a:lnTo>
                  <a:cubicBezTo>
                    <a:pt x="1171829" y="0"/>
                    <a:pt x="1260602" y="88773"/>
                    <a:pt x="1260602" y="198247"/>
                  </a:cubicBezTo>
                  <a:lnTo>
                    <a:pt x="1260602" y="991362"/>
                  </a:lnTo>
                  <a:cubicBezTo>
                    <a:pt x="1260602" y="1100836"/>
                    <a:pt x="1171829" y="1189609"/>
                    <a:pt x="1062355" y="1189609"/>
                  </a:cubicBezTo>
                  <a:lnTo>
                    <a:pt x="198247" y="1189609"/>
                  </a:lnTo>
                  <a:cubicBezTo>
                    <a:pt x="88773" y="1189609"/>
                    <a:pt x="0" y="1100836"/>
                    <a:pt x="0" y="991362"/>
                  </a:cubicBezTo>
                  <a:close/>
                </a:path>
              </a:pathLst>
            </a:custGeom>
            <a:solidFill>
              <a:srgbClr val="000000"/>
            </a:solidFill>
          </p:spPr>
        </p:sp>
        <p:sp>
          <p:nvSpPr>
            <p:cNvPr name="TextBox 23" id="23"/>
            <p:cNvSpPr txBox="true"/>
            <p:nvPr/>
          </p:nvSpPr>
          <p:spPr>
            <a:xfrm>
              <a:off x="0" y="-19050"/>
              <a:ext cx="1260632" cy="1208658"/>
            </a:xfrm>
            <a:prstGeom prst="rect">
              <a:avLst/>
            </a:prstGeom>
          </p:spPr>
          <p:txBody>
            <a:bodyPr anchor="ctr" rtlCol="false" tIns="50800" lIns="50800" bIns="50800" rIns="50800"/>
            <a:lstStyle/>
            <a:p>
              <a:pPr algn="ctr">
                <a:lnSpc>
                  <a:spcPts val="2160"/>
                </a:lnSpc>
              </a:pPr>
              <a:r>
                <a:rPr lang="en-US" sz="1800">
                  <a:solidFill>
                    <a:srgbClr val="FFFFFF"/>
                  </a:solidFill>
                  <a:latin typeface="Arimo"/>
                  <a:ea typeface="Arimo"/>
                  <a:cs typeface="Arimo"/>
                  <a:sym typeface="Arimo"/>
                </a:rPr>
                <a:t>R0</a:t>
              </a:r>
            </a:p>
            <a:p>
              <a:pPr algn="ctr">
                <a:lnSpc>
                  <a:spcPts val="2160"/>
                </a:lnSpc>
              </a:pPr>
              <a:r>
                <a:rPr lang="en-US" sz="1800">
                  <a:solidFill>
                    <a:srgbClr val="FFFFFF"/>
                  </a:solidFill>
                  <a:latin typeface="Arimo"/>
                  <a:ea typeface="Arimo"/>
                  <a:cs typeface="Arimo"/>
                  <a:sym typeface="Arimo"/>
                </a:rPr>
                <a:t>G0</a:t>
              </a:r>
            </a:p>
            <a:p>
              <a:pPr algn="ctr">
                <a:lnSpc>
                  <a:spcPts val="2160"/>
                </a:lnSpc>
              </a:pPr>
              <a:r>
                <a:rPr lang="en-US" sz="1800">
                  <a:solidFill>
                    <a:srgbClr val="FFFFFF"/>
                  </a:solidFill>
                  <a:latin typeface="Arimo"/>
                  <a:ea typeface="Arimo"/>
                  <a:cs typeface="Arimo"/>
                  <a:sym typeface="Arimo"/>
                </a:rPr>
                <a:t>B0</a:t>
              </a:r>
            </a:p>
          </p:txBody>
        </p:sp>
      </p:grpSp>
      <p:sp>
        <p:nvSpPr>
          <p:cNvPr name="TextBox 24" id="24"/>
          <p:cNvSpPr txBox="true"/>
          <p:nvPr/>
        </p:nvSpPr>
        <p:spPr>
          <a:xfrm rot="0">
            <a:off x="5356860" y="626745"/>
            <a:ext cx="12839700" cy="759345"/>
          </a:xfrm>
          <a:prstGeom prst="rect">
            <a:avLst/>
          </a:prstGeom>
        </p:spPr>
        <p:txBody>
          <a:bodyPr anchor="t" rtlCol="false" tIns="0" lIns="0" bIns="0" rIns="0">
            <a:spAutoFit/>
          </a:bodyPr>
          <a:lstStyle/>
          <a:p>
            <a:pPr algn="ctr">
              <a:lnSpc>
                <a:spcPts val="4536"/>
              </a:lnSpc>
            </a:pPr>
            <a:r>
              <a:rPr lang="en-US" sz="4200">
                <a:solidFill>
                  <a:srgbClr val="000000"/>
                </a:solidFill>
                <a:latin typeface="Arimo"/>
                <a:ea typeface="Arimo"/>
                <a:cs typeface="Arimo"/>
                <a:sym typeface="Arimo"/>
              </a:rPr>
              <a:t>LCV BEV Consideration</a:t>
            </a:r>
          </a:p>
        </p:txBody>
      </p:sp>
      <p:grpSp>
        <p:nvGrpSpPr>
          <p:cNvPr name="Group 25" id="25"/>
          <p:cNvGrpSpPr/>
          <p:nvPr/>
        </p:nvGrpSpPr>
        <p:grpSpPr>
          <a:xfrm rot="0">
            <a:off x="7678959" y="5723146"/>
            <a:ext cx="5089779" cy="1249299"/>
            <a:chOff x="0" y="0"/>
            <a:chExt cx="6786372" cy="1665732"/>
          </a:xfrm>
        </p:grpSpPr>
        <p:sp>
          <p:nvSpPr>
            <p:cNvPr name="Freeform 26" id="26"/>
            <p:cNvSpPr/>
            <p:nvPr/>
          </p:nvSpPr>
          <p:spPr>
            <a:xfrm flipH="false" flipV="false" rot="0">
              <a:off x="19050" y="19050"/>
              <a:ext cx="6748272" cy="1627632"/>
            </a:xfrm>
            <a:custGeom>
              <a:avLst/>
              <a:gdLst/>
              <a:ahLst/>
              <a:cxnLst/>
              <a:rect r="r" b="b" t="t" l="l"/>
              <a:pathLst>
                <a:path h="1627632" w="6748272">
                  <a:moveTo>
                    <a:pt x="0" y="271272"/>
                  </a:moveTo>
                  <a:cubicBezTo>
                    <a:pt x="0" y="121412"/>
                    <a:pt x="123571" y="0"/>
                    <a:pt x="276098" y="0"/>
                  </a:cubicBezTo>
                  <a:lnTo>
                    <a:pt x="6472174" y="0"/>
                  </a:lnTo>
                  <a:cubicBezTo>
                    <a:pt x="6624701" y="0"/>
                    <a:pt x="6748272" y="121412"/>
                    <a:pt x="6748272" y="271272"/>
                  </a:cubicBezTo>
                  <a:lnTo>
                    <a:pt x="6748272" y="1356360"/>
                  </a:lnTo>
                  <a:cubicBezTo>
                    <a:pt x="6748272" y="1506220"/>
                    <a:pt x="6624701" y="1627632"/>
                    <a:pt x="6472174" y="1627632"/>
                  </a:cubicBezTo>
                  <a:lnTo>
                    <a:pt x="276098" y="1627632"/>
                  </a:lnTo>
                  <a:cubicBezTo>
                    <a:pt x="123571" y="1627632"/>
                    <a:pt x="0" y="1506220"/>
                    <a:pt x="0" y="1356360"/>
                  </a:cubicBezTo>
                  <a:close/>
                </a:path>
              </a:pathLst>
            </a:custGeom>
            <a:solidFill>
              <a:srgbClr val="0F9ED5"/>
            </a:solidFill>
          </p:spPr>
        </p:sp>
        <p:sp>
          <p:nvSpPr>
            <p:cNvPr name="Freeform 27" id="27"/>
            <p:cNvSpPr/>
            <p:nvPr/>
          </p:nvSpPr>
          <p:spPr>
            <a:xfrm flipH="false" flipV="false" rot="0">
              <a:off x="0" y="0"/>
              <a:ext cx="6786372" cy="1665732"/>
            </a:xfrm>
            <a:custGeom>
              <a:avLst/>
              <a:gdLst/>
              <a:ahLst/>
              <a:cxnLst/>
              <a:rect r="r" b="b" t="t" l="l"/>
              <a:pathLst>
                <a:path h="1665732" w="6786372">
                  <a:moveTo>
                    <a:pt x="0" y="290322"/>
                  </a:moveTo>
                  <a:cubicBezTo>
                    <a:pt x="0" y="129667"/>
                    <a:pt x="132461" y="0"/>
                    <a:pt x="295148" y="0"/>
                  </a:cubicBezTo>
                  <a:lnTo>
                    <a:pt x="6491224" y="0"/>
                  </a:lnTo>
                  <a:lnTo>
                    <a:pt x="6491224" y="19050"/>
                  </a:lnTo>
                  <a:lnTo>
                    <a:pt x="6491224" y="0"/>
                  </a:lnTo>
                  <a:cubicBezTo>
                    <a:pt x="6653911" y="0"/>
                    <a:pt x="6786372" y="129667"/>
                    <a:pt x="6786372" y="290322"/>
                  </a:cubicBezTo>
                  <a:lnTo>
                    <a:pt x="6767322" y="290322"/>
                  </a:lnTo>
                  <a:lnTo>
                    <a:pt x="6786372" y="290322"/>
                  </a:lnTo>
                  <a:lnTo>
                    <a:pt x="6786372" y="1375410"/>
                  </a:lnTo>
                  <a:lnTo>
                    <a:pt x="6767322" y="1375410"/>
                  </a:lnTo>
                  <a:lnTo>
                    <a:pt x="6786372" y="1375410"/>
                  </a:lnTo>
                  <a:cubicBezTo>
                    <a:pt x="6786372" y="1536065"/>
                    <a:pt x="6653911" y="1665732"/>
                    <a:pt x="6491224" y="1665732"/>
                  </a:cubicBezTo>
                  <a:lnTo>
                    <a:pt x="6491224" y="1646682"/>
                  </a:lnTo>
                  <a:lnTo>
                    <a:pt x="6491224" y="1665732"/>
                  </a:lnTo>
                  <a:lnTo>
                    <a:pt x="295148" y="1665732"/>
                  </a:lnTo>
                  <a:lnTo>
                    <a:pt x="295148" y="1646682"/>
                  </a:lnTo>
                  <a:lnTo>
                    <a:pt x="295148" y="1665732"/>
                  </a:lnTo>
                  <a:cubicBezTo>
                    <a:pt x="132461" y="1665732"/>
                    <a:pt x="0" y="1536065"/>
                    <a:pt x="0" y="1375410"/>
                  </a:cubicBezTo>
                  <a:lnTo>
                    <a:pt x="0" y="290322"/>
                  </a:lnTo>
                  <a:lnTo>
                    <a:pt x="19050" y="290322"/>
                  </a:lnTo>
                  <a:lnTo>
                    <a:pt x="0" y="290322"/>
                  </a:lnTo>
                  <a:moveTo>
                    <a:pt x="38100" y="290322"/>
                  </a:moveTo>
                  <a:lnTo>
                    <a:pt x="38100" y="1375410"/>
                  </a:lnTo>
                  <a:lnTo>
                    <a:pt x="19050" y="1375410"/>
                  </a:lnTo>
                  <a:lnTo>
                    <a:pt x="38100" y="1375410"/>
                  </a:lnTo>
                  <a:cubicBezTo>
                    <a:pt x="38100" y="1514348"/>
                    <a:pt x="152908" y="1627632"/>
                    <a:pt x="295148" y="1627632"/>
                  </a:cubicBezTo>
                  <a:lnTo>
                    <a:pt x="6491224" y="1627632"/>
                  </a:lnTo>
                  <a:cubicBezTo>
                    <a:pt x="6633464" y="1627632"/>
                    <a:pt x="6748272" y="1514348"/>
                    <a:pt x="6748272" y="1375410"/>
                  </a:cubicBezTo>
                  <a:lnTo>
                    <a:pt x="6748272" y="290322"/>
                  </a:lnTo>
                  <a:cubicBezTo>
                    <a:pt x="6748272" y="151384"/>
                    <a:pt x="6633464" y="38100"/>
                    <a:pt x="6491224" y="38100"/>
                  </a:cubicBezTo>
                  <a:lnTo>
                    <a:pt x="295148" y="38100"/>
                  </a:lnTo>
                  <a:lnTo>
                    <a:pt x="295148" y="19050"/>
                  </a:lnTo>
                  <a:lnTo>
                    <a:pt x="295148" y="38100"/>
                  </a:lnTo>
                  <a:cubicBezTo>
                    <a:pt x="152908" y="38100"/>
                    <a:pt x="38100" y="151384"/>
                    <a:pt x="38100" y="290322"/>
                  </a:cubicBezTo>
                  <a:close/>
                </a:path>
              </a:pathLst>
            </a:custGeom>
            <a:solidFill>
              <a:srgbClr val="024059"/>
            </a:solidFill>
          </p:spPr>
        </p:sp>
        <p:sp>
          <p:nvSpPr>
            <p:cNvPr name="TextBox 28" id="28"/>
            <p:cNvSpPr txBox="true"/>
            <p:nvPr/>
          </p:nvSpPr>
          <p:spPr>
            <a:xfrm>
              <a:off x="0" y="-19050"/>
              <a:ext cx="6786372" cy="1684782"/>
            </a:xfrm>
            <a:prstGeom prst="rect">
              <a:avLst/>
            </a:prstGeom>
          </p:spPr>
          <p:txBody>
            <a:bodyPr anchor="ctr" rtlCol="false" tIns="50800" lIns="50800" bIns="50800" rIns="50800"/>
            <a:lstStyle/>
            <a:p>
              <a:pPr algn="ctr">
                <a:lnSpc>
                  <a:spcPts val="3240"/>
                </a:lnSpc>
              </a:pPr>
              <a:r>
                <a:rPr lang="en-US" sz="2700">
                  <a:solidFill>
                    <a:srgbClr val="FFFFFF"/>
                  </a:solidFill>
                  <a:latin typeface="Arimo"/>
                  <a:ea typeface="Arimo"/>
                  <a:cs typeface="Arimo"/>
                  <a:sym typeface="Arimo"/>
                </a:rPr>
                <a:t>LEARNINGS</a:t>
              </a:r>
            </a:p>
          </p:txBody>
        </p:sp>
      </p:grpSp>
      <p:grpSp>
        <p:nvGrpSpPr>
          <p:cNvPr name="Group 29" id="29"/>
          <p:cNvGrpSpPr/>
          <p:nvPr/>
        </p:nvGrpSpPr>
        <p:grpSpPr>
          <a:xfrm rot="0">
            <a:off x="13102590" y="3382126"/>
            <a:ext cx="3388995" cy="1043559"/>
            <a:chOff x="0" y="0"/>
            <a:chExt cx="4518660" cy="1391412"/>
          </a:xfrm>
        </p:grpSpPr>
        <p:sp>
          <p:nvSpPr>
            <p:cNvPr name="Freeform 30" id="30"/>
            <p:cNvSpPr/>
            <p:nvPr/>
          </p:nvSpPr>
          <p:spPr>
            <a:xfrm flipH="false" flipV="false" rot="0">
              <a:off x="19050" y="19050"/>
              <a:ext cx="4480560" cy="1353312"/>
            </a:xfrm>
            <a:custGeom>
              <a:avLst/>
              <a:gdLst/>
              <a:ahLst/>
              <a:cxnLst/>
              <a:rect r="r" b="b" t="t" l="l"/>
              <a:pathLst>
                <a:path h="1353312" w="4480560">
                  <a:moveTo>
                    <a:pt x="0" y="676656"/>
                  </a:moveTo>
                  <a:cubicBezTo>
                    <a:pt x="0" y="302895"/>
                    <a:pt x="1003046" y="0"/>
                    <a:pt x="2240280" y="0"/>
                  </a:cubicBezTo>
                  <a:cubicBezTo>
                    <a:pt x="3477514" y="0"/>
                    <a:pt x="4480560" y="302895"/>
                    <a:pt x="4480560" y="676656"/>
                  </a:cubicBezTo>
                  <a:cubicBezTo>
                    <a:pt x="4480560" y="1050417"/>
                    <a:pt x="3477514" y="1353312"/>
                    <a:pt x="2240280" y="1353312"/>
                  </a:cubicBezTo>
                  <a:cubicBezTo>
                    <a:pt x="1003046" y="1353312"/>
                    <a:pt x="0" y="1050417"/>
                    <a:pt x="0" y="676656"/>
                  </a:cubicBezTo>
                  <a:close/>
                </a:path>
              </a:pathLst>
            </a:custGeom>
            <a:solidFill>
              <a:srgbClr val="156082"/>
            </a:solidFill>
          </p:spPr>
        </p:sp>
        <p:sp>
          <p:nvSpPr>
            <p:cNvPr name="Freeform 31" id="31"/>
            <p:cNvSpPr/>
            <p:nvPr/>
          </p:nvSpPr>
          <p:spPr>
            <a:xfrm flipH="false" flipV="false" rot="0">
              <a:off x="0" y="0"/>
              <a:ext cx="4518660" cy="1391412"/>
            </a:xfrm>
            <a:custGeom>
              <a:avLst/>
              <a:gdLst/>
              <a:ahLst/>
              <a:cxnLst/>
              <a:rect r="r" b="b" t="t" l="l"/>
              <a:pathLst>
                <a:path h="1391412" w="4518660">
                  <a:moveTo>
                    <a:pt x="0" y="695706"/>
                  </a:moveTo>
                  <a:lnTo>
                    <a:pt x="19050" y="695706"/>
                  </a:lnTo>
                  <a:lnTo>
                    <a:pt x="0" y="695706"/>
                  </a:lnTo>
                  <a:cubicBezTo>
                    <a:pt x="0" y="298831"/>
                    <a:pt x="1032764" y="0"/>
                    <a:pt x="2259330" y="0"/>
                  </a:cubicBezTo>
                  <a:cubicBezTo>
                    <a:pt x="3485896" y="0"/>
                    <a:pt x="4518660" y="298831"/>
                    <a:pt x="4518660" y="695706"/>
                  </a:cubicBezTo>
                  <a:lnTo>
                    <a:pt x="4499610" y="695706"/>
                  </a:lnTo>
                  <a:lnTo>
                    <a:pt x="4518660" y="695706"/>
                  </a:lnTo>
                  <a:cubicBezTo>
                    <a:pt x="4518660" y="1092581"/>
                    <a:pt x="3485896" y="1391412"/>
                    <a:pt x="2259330" y="1391412"/>
                  </a:cubicBezTo>
                  <a:lnTo>
                    <a:pt x="2259330" y="1372362"/>
                  </a:lnTo>
                  <a:lnTo>
                    <a:pt x="2259330" y="1391412"/>
                  </a:lnTo>
                  <a:cubicBezTo>
                    <a:pt x="1032764" y="1391412"/>
                    <a:pt x="0" y="1092581"/>
                    <a:pt x="0" y="695706"/>
                  </a:cubicBezTo>
                  <a:lnTo>
                    <a:pt x="19050" y="695706"/>
                  </a:lnTo>
                  <a:lnTo>
                    <a:pt x="38100" y="695706"/>
                  </a:lnTo>
                  <a:lnTo>
                    <a:pt x="19050" y="695706"/>
                  </a:lnTo>
                  <a:lnTo>
                    <a:pt x="0" y="695706"/>
                  </a:lnTo>
                  <a:moveTo>
                    <a:pt x="38100" y="695706"/>
                  </a:moveTo>
                  <a:cubicBezTo>
                    <a:pt x="38100" y="706247"/>
                    <a:pt x="29591" y="714756"/>
                    <a:pt x="19050" y="714756"/>
                  </a:cubicBezTo>
                  <a:cubicBezTo>
                    <a:pt x="8509" y="714756"/>
                    <a:pt x="0" y="706247"/>
                    <a:pt x="0" y="695706"/>
                  </a:cubicBezTo>
                  <a:cubicBezTo>
                    <a:pt x="0" y="685165"/>
                    <a:pt x="8509" y="676656"/>
                    <a:pt x="19050" y="676656"/>
                  </a:cubicBezTo>
                  <a:cubicBezTo>
                    <a:pt x="29591" y="676656"/>
                    <a:pt x="38100" y="685165"/>
                    <a:pt x="38100" y="695706"/>
                  </a:cubicBezTo>
                  <a:cubicBezTo>
                    <a:pt x="38100" y="1046226"/>
                    <a:pt x="1011301" y="1353312"/>
                    <a:pt x="2259330" y="1353312"/>
                  </a:cubicBezTo>
                  <a:cubicBezTo>
                    <a:pt x="3507359" y="1353312"/>
                    <a:pt x="4480560" y="1046226"/>
                    <a:pt x="4480560" y="695706"/>
                  </a:cubicBezTo>
                  <a:cubicBezTo>
                    <a:pt x="4480560" y="345186"/>
                    <a:pt x="3507359" y="38100"/>
                    <a:pt x="2259330" y="38100"/>
                  </a:cubicBezTo>
                  <a:lnTo>
                    <a:pt x="2259330" y="19050"/>
                  </a:lnTo>
                  <a:lnTo>
                    <a:pt x="2259330" y="38100"/>
                  </a:lnTo>
                  <a:cubicBezTo>
                    <a:pt x="1011301" y="38100"/>
                    <a:pt x="38100" y="345186"/>
                    <a:pt x="38100" y="695706"/>
                  </a:cubicBezTo>
                  <a:close/>
                </a:path>
              </a:pathLst>
            </a:custGeom>
            <a:solidFill>
              <a:srgbClr val="042433"/>
            </a:solidFill>
          </p:spPr>
        </p:sp>
        <p:sp>
          <p:nvSpPr>
            <p:cNvPr name="TextBox 32" id="32"/>
            <p:cNvSpPr txBox="true"/>
            <p:nvPr/>
          </p:nvSpPr>
          <p:spPr>
            <a:xfrm>
              <a:off x="0" y="-19050"/>
              <a:ext cx="4518660" cy="1410462"/>
            </a:xfrm>
            <a:prstGeom prst="rect">
              <a:avLst/>
            </a:prstGeom>
          </p:spPr>
          <p:txBody>
            <a:bodyPr anchor="ctr" rtlCol="false" tIns="50800" lIns="50800" bIns="50800" rIns="50800"/>
            <a:lstStyle/>
            <a:p>
              <a:pPr algn="ctr">
                <a:lnSpc>
                  <a:spcPts val="3240"/>
                </a:lnSpc>
              </a:pPr>
              <a:r>
                <a:rPr lang="en-US" sz="2700">
                  <a:solidFill>
                    <a:srgbClr val="FFFFFF"/>
                  </a:solidFill>
                  <a:latin typeface="Arimo"/>
                  <a:ea typeface="Arimo"/>
                  <a:cs typeface="Arimo"/>
                  <a:sym typeface="Arimo"/>
                </a:rPr>
                <a:t>Charging requirement?</a:t>
              </a:r>
            </a:p>
          </p:txBody>
        </p:sp>
      </p:grpSp>
      <p:grpSp>
        <p:nvGrpSpPr>
          <p:cNvPr name="Group 33" id="33"/>
          <p:cNvGrpSpPr/>
          <p:nvPr/>
        </p:nvGrpSpPr>
        <p:grpSpPr>
          <a:xfrm rot="0">
            <a:off x="13102590" y="4770386"/>
            <a:ext cx="3388995" cy="1043559"/>
            <a:chOff x="0" y="0"/>
            <a:chExt cx="4518660" cy="1391412"/>
          </a:xfrm>
        </p:grpSpPr>
        <p:sp>
          <p:nvSpPr>
            <p:cNvPr name="Freeform 34" id="34"/>
            <p:cNvSpPr/>
            <p:nvPr/>
          </p:nvSpPr>
          <p:spPr>
            <a:xfrm flipH="false" flipV="false" rot="0">
              <a:off x="19050" y="19050"/>
              <a:ext cx="4480560" cy="1353312"/>
            </a:xfrm>
            <a:custGeom>
              <a:avLst/>
              <a:gdLst/>
              <a:ahLst/>
              <a:cxnLst/>
              <a:rect r="r" b="b" t="t" l="l"/>
              <a:pathLst>
                <a:path h="1353312" w="4480560">
                  <a:moveTo>
                    <a:pt x="0" y="676656"/>
                  </a:moveTo>
                  <a:cubicBezTo>
                    <a:pt x="0" y="302895"/>
                    <a:pt x="1003046" y="0"/>
                    <a:pt x="2240280" y="0"/>
                  </a:cubicBezTo>
                  <a:cubicBezTo>
                    <a:pt x="3477514" y="0"/>
                    <a:pt x="4480560" y="302895"/>
                    <a:pt x="4480560" y="676656"/>
                  </a:cubicBezTo>
                  <a:cubicBezTo>
                    <a:pt x="4480560" y="1050417"/>
                    <a:pt x="3477514" y="1353312"/>
                    <a:pt x="2240280" y="1353312"/>
                  </a:cubicBezTo>
                  <a:cubicBezTo>
                    <a:pt x="1003046" y="1353312"/>
                    <a:pt x="0" y="1050417"/>
                    <a:pt x="0" y="676656"/>
                  </a:cubicBezTo>
                  <a:close/>
                </a:path>
              </a:pathLst>
            </a:custGeom>
            <a:solidFill>
              <a:srgbClr val="156082"/>
            </a:solidFill>
          </p:spPr>
        </p:sp>
        <p:sp>
          <p:nvSpPr>
            <p:cNvPr name="Freeform 35" id="35"/>
            <p:cNvSpPr/>
            <p:nvPr/>
          </p:nvSpPr>
          <p:spPr>
            <a:xfrm flipH="false" flipV="false" rot="0">
              <a:off x="0" y="0"/>
              <a:ext cx="4518660" cy="1391412"/>
            </a:xfrm>
            <a:custGeom>
              <a:avLst/>
              <a:gdLst/>
              <a:ahLst/>
              <a:cxnLst/>
              <a:rect r="r" b="b" t="t" l="l"/>
              <a:pathLst>
                <a:path h="1391412" w="4518660">
                  <a:moveTo>
                    <a:pt x="0" y="695706"/>
                  </a:moveTo>
                  <a:lnTo>
                    <a:pt x="19050" y="695706"/>
                  </a:lnTo>
                  <a:lnTo>
                    <a:pt x="0" y="695706"/>
                  </a:lnTo>
                  <a:cubicBezTo>
                    <a:pt x="0" y="298831"/>
                    <a:pt x="1032764" y="0"/>
                    <a:pt x="2259330" y="0"/>
                  </a:cubicBezTo>
                  <a:cubicBezTo>
                    <a:pt x="3485896" y="0"/>
                    <a:pt x="4518660" y="298831"/>
                    <a:pt x="4518660" y="695706"/>
                  </a:cubicBezTo>
                  <a:lnTo>
                    <a:pt x="4499610" y="695706"/>
                  </a:lnTo>
                  <a:lnTo>
                    <a:pt x="4518660" y="695706"/>
                  </a:lnTo>
                  <a:cubicBezTo>
                    <a:pt x="4518660" y="1092581"/>
                    <a:pt x="3485896" y="1391412"/>
                    <a:pt x="2259330" y="1391412"/>
                  </a:cubicBezTo>
                  <a:lnTo>
                    <a:pt x="2259330" y="1372362"/>
                  </a:lnTo>
                  <a:lnTo>
                    <a:pt x="2259330" y="1391412"/>
                  </a:lnTo>
                  <a:cubicBezTo>
                    <a:pt x="1032764" y="1391412"/>
                    <a:pt x="0" y="1092581"/>
                    <a:pt x="0" y="695706"/>
                  </a:cubicBezTo>
                  <a:lnTo>
                    <a:pt x="19050" y="695706"/>
                  </a:lnTo>
                  <a:lnTo>
                    <a:pt x="38100" y="695706"/>
                  </a:lnTo>
                  <a:lnTo>
                    <a:pt x="19050" y="695706"/>
                  </a:lnTo>
                  <a:lnTo>
                    <a:pt x="0" y="695706"/>
                  </a:lnTo>
                  <a:moveTo>
                    <a:pt x="38100" y="695706"/>
                  </a:moveTo>
                  <a:cubicBezTo>
                    <a:pt x="38100" y="706247"/>
                    <a:pt x="29591" y="714756"/>
                    <a:pt x="19050" y="714756"/>
                  </a:cubicBezTo>
                  <a:cubicBezTo>
                    <a:pt x="8509" y="714756"/>
                    <a:pt x="0" y="706247"/>
                    <a:pt x="0" y="695706"/>
                  </a:cubicBezTo>
                  <a:cubicBezTo>
                    <a:pt x="0" y="685165"/>
                    <a:pt x="8509" y="676656"/>
                    <a:pt x="19050" y="676656"/>
                  </a:cubicBezTo>
                  <a:cubicBezTo>
                    <a:pt x="29591" y="676656"/>
                    <a:pt x="38100" y="685165"/>
                    <a:pt x="38100" y="695706"/>
                  </a:cubicBezTo>
                  <a:cubicBezTo>
                    <a:pt x="38100" y="1046226"/>
                    <a:pt x="1011301" y="1353312"/>
                    <a:pt x="2259330" y="1353312"/>
                  </a:cubicBezTo>
                  <a:cubicBezTo>
                    <a:pt x="3507359" y="1353312"/>
                    <a:pt x="4480560" y="1046226"/>
                    <a:pt x="4480560" y="695706"/>
                  </a:cubicBezTo>
                  <a:cubicBezTo>
                    <a:pt x="4480560" y="345186"/>
                    <a:pt x="3507359" y="38100"/>
                    <a:pt x="2259330" y="38100"/>
                  </a:cubicBezTo>
                  <a:lnTo>
                    <a:pt x="2259330" y="19050"/>
                  </a:lnTo>
                  <a:lnTo>
                    <a:pt x="2259330" y="38100"/>
                  </a:lnTo>
                  <a:cubicBezTo>
                    <a:pt x="1011301" y="38100"/>
                    <a:pt x="38100" y="345186"/>
                    <a:pt x="38100" y="695706"/>
                  </a:cubicBezTo>
                  <a:close/>
                </a:path>
              </a:pathLst>
            </a:custGeom>
            <a:solidFill>
              <a:srgbClr val="042433"/>
            </a:solidFill>
          </p:spPr>
        </p:sp>
        <p:sp>
          <p:nvSpPr>
            <p:cNvPr name="TextBox 36" id="36"/>
            <p:cNvSpPr txBox="true"/>
            <p:nvPr/>
          </p:nvSpPr>
          <p:spPr>
            <a:xfrm>
              <a:off x="0" y="-19050"/>
              <a:ext cx="4518660" cy="1410462"/>
            </a:xfrm>
            <a:prstGeom prst="rect">
              <a:avLst/>
            </a:prstGeom>
          </p:spPr>
          <p:txBody>
            <a:bodyPr anchor="ctr" rtlCol="false" tIns="50800" lIns="50800" bIns="50800" rIns="50800"/>
            <a:lstStyle/>
            <a:p>
              <a:pPr algn="ctr">
                <a:lnSpc>
                  <a:spcPts val="3240"/>
                </a:lnSpc>
              </a:pPr>
              <a:r>
                <a:rPr lang="en-US" sz="2700">
                  <a:solidFill>
                    <a:srgbClr val="FFFFFF"/>
                  </a:solidFill>
                  <a:latin typeface="Arimo"/>
                  <a:ea typeface="Arimo"/>
                  <a:cs typeface="Arimo"/>
                  <a:sym typeface="Arimo"/>
                </a:rPr>
                <a:t>Power availability</a:t>
              </a:r>
            </a:p>
          </p:txBody>
        </p:sp>
      </p:grpSp>
      <p:grpSp>
        <p:nvGrpSpPr>
          <p:cNvPr name="Group 37" id="37"/>
          <p:cNvGrpSpPr/>
          <p:nvPr/>
        </p:nvGrpSpPr>
        <p:grpSpPr>
          <a:xfrm rot="0">
            <a:off x="4093274" y="7378300"/>
            <a:ext cx="3388995" cy="1043559"/>
            <a:chOff x="0" y="0"/>
            <a:chExt cx="4518660" cy="1391412"/>
          </a:xfrm>
        </p:grpSpPr>
        <p:sp>
          <p:nvSpPr>
            <p:cNvPr name="Freeform 38" id="38"/>
            <p:cNvSpPr/>
            <p:nvPr/>
          </p:nvSpPr>
          <p:spPr>
            <a:xfrm flipH="false" flipV="false" rot="0">
              <a:off x="19050" y="19050"/>
              <a:ext cx="4480560" cy="1353312"/>
            </a:xfrm>
            <a:custGeom>
              <a:avLst/>
              <a:gdLst/>
              <a:ahLst/>
              <a:cxnLst/>
              <a:rect r="r" b="b" t="t" l="l"/>
              <a:pathLst>
                <a:path h="1353312" w="4480560">
                  <a:moveTo>
                    <a:pt x="0" y="676656"/>
                  </a:moveTo>
                  <a:cubicBezTo>
                    <a:pt x="0" y="302895"/>
                    <a:pt x="1003046" y="0"/>
                    <a:pt x="2240280" y="0"/>
                  </a:cubicBezTo>
                  <a:cubicBezTo>
                    <a:pt x="3477514" y="0"/>
                    <a:pt x="4480560" y="302895"/>
                    <a:pt x="4480560" y="676656"/>
                  </a:cubicBezTo>
                  <a:cubicBezTo>
                    <a:pt x="4480560" y="1050417"/>
                    <a:pt x="3477514" y="1353312"/>
                    <a:pt x="2240280" y="1353312"/>
                  </a:cubicBezTo>
                  <a:cubicBezTo>
                    <a:pt x="1003046" y="1353312"/>
                    <a:pt x="0" y="1050417"/>
                    <a:pt x="0" y="676656"/>
                  </a:cubicBezTo>
                  <a:close/>
                </a:path>
              </a:pathLst>
            </a:custGeom>
            <a:solidFill>
              <a:srgbClr val="156082"/>
            </a:solidFill>
          </p:spPr>
        </p:sp>
        <p:sp>
          <p:nvSpPr>
            <p:cNvPr name="Freeform 39" id="39"/>
            <p:cNvSpPr/>
            <p:nvPr/>
          </p:nvSpPr>
          <p:spPr>
            <a:xfrm flipH="false" flipV="false" rot="0">
              <a:off x="0" y="0"/>
              <a:ext cx="4518660" cy="1391412"/>
            </a:xfrm>
            <a:custGeom>
              <a:avLst/>
              <a:gdLst/>
              <a:ahLst/>
              <a:cxnLst/>
              <a:rect r="r" b="b" t="t" l="l"/>
              <a:pathLst>
                <a:path h="1391412" w="4518660">
                  <a:moveTo>
                    <a:pt x="0" y="695706"/>
                  </a:moveTo>
                  <a:lnTo>
                    <a:pt x="19050" y="695706"/>
                  </a:lnTo>
                  <a:lnTo>
                    <a:pt x="0" y="695706"/>
                  </a:lnTo>
                  <a:cubicBezTo>
                    <a:pt x="0" y="298831"/>
                    <a:pt x="1032764" y="0"/>
                    <a:pt x="2259330" y="0"/>
                  </a:cubicBezTo>
                  <a:cubicBezTo>
                    <a:pt x="3485896" y="0"/>
                    <a:pt x="4518660" y="298831"/>
                    <a:pt x="4518660" y="695706"/>
                  </a:cubicBezTo>
                  <a:lnTo>
                    <a:pt x="4499610" y="695706"/>
                  </a:lnTo>
                  <a:lnTo>
                    <a:pt x="4518660" y="695706"/>
                  </a:lnTo>
                  <a:cubicBezTo>
                    <a:pt x="4518660" y="1092581"/>
                    <a:pt x="3485896" y="1391412"/>
                    <a:pt x="2259330" y="1391412"/>
                  </a:cubicBezTo>
                  <a:lnTo>
                    <a:pt x="2259330" y="1372362"/>
                  </a:lnTo>
                  <a:lnTo>
                    <a:pt x="2259330" y="1391412"/>
                  </a:lnTo>
                  <a:cubicBezTo>
                    <a:pt x="1032764" y="1391412"/>
                    <a:pt x="0" y="1092581"/>
                    <a:pt x="0" y="695706"/>
                  </a:cubicBezTo>
                  <a:lnTo>
                    <a:pt x="19050" y="695706"/>
                  </a:lnTo>
                  <a:lnTo>
                    <a:pt x="38100" y="695706"/>
                  </a:lnTo>
                  <a:lnTo>
                    <a:pt x="19050" y="695706"/>
                  </a:lnTo>
                  <a:lnTo>
                    <a:pt x="0" y="695706"/>
                  </a:lnTo>
                  <a:moveTo>
                    <a:pt x="38100" y="695706"/>
                  </a:moveTo>
                  <a:cubicBezTo>
                    <a:pt x="38100" y="706247"/>
                    <a:pt x="29591" y="714756"/>
                    <a:pt x="19050" y="714756"/>
                  </a:cubicBezTo>
                  <a:cubicBezTo>
                    <a:pt x="8509" y="714756"/>
                    <a:pt x="0" y="706247"/>
                    <a:pt x="0" y="695706"/>
                  </a:cubicBezTo>
                  <a:cubicBezTo>
                    <a:pt x="0" y="685165"/>
                    <a:pt x="8509" y="676656"/>
                    <a:pt x="19050" y="676656"/>
                  </a:cubicBezTo>
                  <a:cubicBezTo>
                    <a:pt x="29591" y="676656"/>
                    <a:pt x="38100" y="685165"/>
                    <a:pt x="38100" y="695706"/>
                  </a:cubicBezTo>
                  <a:cubicBezTo>
                    <a:pt x="38100" y="1046226"/>
                    <a:pt x="1011301" y="1353312"/>
                    <a:pt x="2259330" y="1353312"/>
                  </a:cubicBezTo>
                  <a:cubicBezTo>
                    <a:pt x="3507359" y="1353312"/>
                    <a:pt x="4480560" y="1046226"/>
                    <a:pt x="4480560" y="695706"/>
                  </a:cubicBezTo>
                  <a:cubicBezTo>
                    <a:pt x="4480560" y="345186"/>
                    <a:pt x="3507359" y="38100"/>
                    <a:pt x="2259330" y="38100"/>
                  </a:cubicBezTo>
                  <a:lnTo>
                    <a:pt x="2259330" y="19050"/>
                  </a:lnTo>
                  <a:lnTo>
                    <a:pt x="2259330" y="38100"/>
                  </a:lnTo>
                  <a:cubicBezTo>
                    <a:pt x="1011301" y="38100"/>
                    <a:pt x="38100" y="345186"/>
                    <a:pt x="38100" y="695706"/>
                  </a:cubicBezTo>
                  <a:close/>
                </a:path>
              </a:pathLst>
            </a:custGeom>
            <a:solidFill>
              <a:srgbClr val="042433"/>
            </a:solidFill>
          </p:spPr>
        </p:sp>
        <p:sp>
          <p:nvSpPr>
            <p:cNvPr name="TextBox 40" id="40"/>
            <p:cNvSpPr txBox="true"/>
            <p:nvPr/>
          </p:nvSpPr>
          <p:spPr>
            <a:xfrm>
              <a:off x="0" y="-19050"/>
              <a:ext cx="4518660" cy="1410462"/>
            </a:xfrm>
            <a:prstGeom prst="rect">
              <a:avLst/>
            </a:prstGeom>
          </p:spPr>
          <p:txBody>
            <a:bodyPr anchor="ctr" rtlCol="false" tIns="50800" lIns="50800" bIns="50800" rIns="50800"/>
            <a:lstStyle/>
            <a:p>
              <a:pPr algn="ctr">
                <a:lnSpc>
                  <a:spcPts val="3240"/>
                </a:lnSpc>
              </a:pPr>
              <a:r>
                <a:rPr lang="en-US" sz="2700">
                  <a:solidFill>
                    <a:srgbClr val="FFFFFF"/>
                  </a:solidFill>
                  <a:latin typeface="Arimo"/>
                  <a:ea typeface="Arimo"/>
                  <a:cs typeface="Arimo"/>
                  <a:sym typeface="Arimo"/>
                </a:rPr>
                <a:t>Payload</a:t>
              </a:r>
            </a:p>
          </p:txBody>
        </p:sp>
      </p:grpSp>
      <p:grpSp>
        <p:nvGrpSpPr>
          <p:cNvPr name="Group 41" id="41"/>
          <p:cNvGrpSpPr/>
          <p:nvPr/>
        </p:nvGrpSpPr>
        <p:grpSpPr>
          <a:xfrm rot="0">
            <a:off x="4198430" y="8709088"/>
            <a:ext cx="3388995" cy="1043559"/>
            <a:chOff x="0" y="0"/>
            <a:chExt cx="4518660" cy="1391412"/>
          </a:xfrm>
        </p:grpSpPr>
        <p:sp>
          <p:nvSpPr>
            <p:cNvPr name="Freeform 42" id="42"/>
            <p:cNvSpPr/>
            <p:nvPr/>
          </p:nvSpPr>
          <p:spPr>
            <a:xfrm flipH="false" flipV="false" rot="0">
              <a:off x="19050" y="19050"/>
              <a:ext cx="4480560" cy="1353312"/>
            </a:xfrm>
            <a:custGeom>
              <a:avLst/>
              <a:gdLst/>
              <a:ahLst/>
              <a:cxnLst/>
              <a:rect r="r" b="b" t="t" l="l"/>
              <a:pathLst>
                <a:path h="1353312" w="4480560">
                  <a:moveTo>
                    <a:pt x="0" y="676656"/>
                  </a:moveTo>
                  <a:cubicBezTo>
                    <a:pt x="0" y="302895"/>
                    <a:pt x="1003046" y="0"/>
                    <a:pt x="2240280" y="0"/>
                  </a:cubicBezTo>
                  <a:cubicBezTo>
                    <a:pt x="3477514" y="0"/>
                    <a:pt x="4480560" y="302895"/>
                    <a:pt x="4480560" y="676656"/>
                  </a:cubicBezTo>
                  <a:cubicBezTo>
                    <a:pt x="4480560" y="1050417"/>
                    <a:pt x="3477514" y="1353312"/>
                    <a:pt x="2240280" y="1353312"/>
                  </a:cubicBezTo>
                  <a:cubicBezTo>
                    <a:pt x="1003046" y="1353312"/>
                    <a:pt x="0" y="1050417"/>
                    <a:pt x="0" y="676656"/>
                  </a:cubicBezTo>
                  <a:close/>
                </a:path>
              </a:pathLst>
            </a:custGeom>
            <a:solidFill>
              <a:srgbClr val="156082"/>
            </a:solidFill>
          </p:spPr>
        </p:sp>
        <p:sp>
          <p:nvSpPr>
            <p:cNvPr name="Freeform 43" id="43"/>
            <p:cNvSpPr/>
            <p:nvPr/>
          </p:nvSpPr>
          <p:spPr>
            <a:xfrm flipH="false" flipV="false" rot="0">
              <a:off x="0" y="0"/>
              <a:ext cx="4518660" cy="1391412"/>
            </a:xfrm>
            <a:custGeom>
              <a:avLst/>
              <a:gdLst/>
              <a:ahLst/>
              <a:cxnLst/>
              <a:rect r="r" b="b" t="t" l="l"/>
              <a:pathLst>
                <a:path h="1391412" w="4518660">
                  <a:moveTo>
                    <a:pt x="0" y="695706"/>
                  </a:moveTo>
                  <a:lnTo>
                    <a:pt x="19050" y="695706"/>
                  </a:lnTo>
                  <a:lnTo>
                    <a:pt x="0" y="695706"/>
                  </a:lnTo>
                  <a:cubicBezTo>
                    <a:pt x="0" y="298831"/>
                    <a:pt x="1032764" y="0"/>
                    <a:pt x="2259330" y="0"/>
                  </a:cubicBezTo>
                  <a:cubicBezTo>
                    <a:pt x="3485896" y="0"/>
                    <a:pt x="4518660" y="298831"/>
                    <a:pt x="4518660" y="695706"/>
                  </a:cubicBezTo>
                  <a:lnTo>
                    <a:pt x="4499610" y="695706"/>
                  </a:lnTo>
                  <a:lnTo>
                    <a:pt x="4518660" y="695706"/>
                  </a:lnTo>
                  <a:cubicBezTo>
                    <a:pt x="4518660" y="1092581"/>
                    <a:pt x="3485896" y="1391412"/>
                    <a:pt x="2259330" y="1391412"/>
                  </a:cubicBezTo>
                  <a:lnTo>
                    <a:pt x="2259330" y="1372362"/>
                  </a:lnTo>
                  <a:lnTo>
                    <a:pt x="2259330" y="1391412"/>
                  </a:lnTo>
                  <a:cubicBezTo>
                    <a:pt x="1032764" y="1391412"/>
                    <a:pt x="0" y="1092581"/>
                    <a:pt x="0" y="695706"/>
                  </a:cubicBezTo>
                  <a:lnTo>
                    <a:pt x="19050" y="695706"/>
                  </a:lnTo>
                  <a:lnTo>
                    <a:pt x="38100" y="695706"/>
                  </a:lnTo>
                  <a:lnTo>
                    <a:pt x="19050" y="695706"/>
                  </a:lnTo>
                  <a:lnTo>
                    <a:pt x="0" y="695706"/>
                  </a:lnTo>
                  <a:moveTo>
                    <a:pt x="38100" y="695706"/>
                  </a:moveTo>
                  <a:cubicBezTo>
                    <a:pt x="38100" y="706247"/>
                    <a:pt x="29591" y="714756"/>
                    <a:pt x="19050" y="714756"/>
                  </a:cubicBezTo>
                  <a:cubicBezTo>
                    <a:pt x="8509" y="714756"/>
                    <a:pt x="0" y="706247"/>
                    <a:pt x="0" y="695706"/>
                  </a:cubicBezTo>
                  <a:cubicBezTo>
                    <a:pt x="0" y="685165"/>
                    <a:pt x="8509" y="676656"/>
                    <a:pt x="19050" y="676656"/>
                  </a:cubicBezTo>
                  <a:cubicBezTo>
                    <a:pt x="29591" y="676656"/>
                    <a:pt x="38100" y="685165"/>
                    <a:pt x="38100" y="695706"/>
                  </a:cubicBezTo>
                  <a:cubicBezTo>
                    <a:pt x="38100" y="1046226"/>
                    <a:pt x="1011301" y="1353312"/>
                    <a:pt x="2259330" y="1353312"/>
                  </a:cubicBezTo>
                  <a:cubicBezTo>
                    <a:pt x="3507359" y="1353312"/>
                    <a:pt x="4480560" y="1046226"/>
                    <a:pt x="4480560" y="695706"/>
                  </a:cubicBezTo>
                  <a:cubicBezTo>
                    <a:pt x="4480560" y="345186"/>
                    <a:pt x="3507359" y="38100"/>
                    <a:pt x="2259330" y="38100"/>
                  </a:cubicBezTo>
                  <a:lnTo>
                    <a:pt x="2259330" y="19050"/>
                  </a:lnTo>
                  <a:lnTo>
                    <a:pt x="2259330" y="38100"/>
                  </a:lnTo>
                  <a:cubicBezTo>
                    <a:pt x="1011301" y="38100"/>
                    <a:pt x="38100" y="345186"/>
                    <a:pt x="38100" y="695706"/>
                  </a:cubicBezTo>
                  <a:close/>
                </a:path>
              </a:pathLst>
            </a:custGeom>
            <a:solidFill>
              <a:srgbClr val="042433"/>
            </a:solidFill>
          </p:spPr>
        </p:sp>
        <p:sp>
          <p:nvSpPr>
            <p:cNvPr name="TextBox 44" id="44"/>
            <p:cNvSpPr txBox="true"/>
            <p:nvPr/>
          </p:nvSpPr>
          <p:spPr>
            <a:xfrm>
              <a:off x="0" y="-19050"/>
              <a:ext cx="4518660" cy="1410462"/>
            </a:xfrm>
            <a:prstGeom prst="rect">
              <a:avLst/>
            </a:prstGeom>
          </p:spPr>
          <p:txBody>
            <a:bodyPr anchor="ctr" rtlCol="false" tIns="50800" lIns="50800" bIns="50800" rIns="50800"/>
            <a:lstStyle/>
            <a:p>
              <a:pPr algn="ctr">
                <a:lnSpc>
                  <a:spcPts val="3240"/>
                </a:lnSpc>
              </a:pPr>
              <a:r>
                <a:rPr lang="en-US" sz="2700">
                  <a:solidFill>
                    <a:srgbClr val="FFFFFF"/>
                  </a:solidFill>
                  <a:latin typeface="Arimo"/>
                  <a:ea typeface="Arimo"/>
                  <a:cs typeface="Arimo"/>
                  <a:sym typeface="Arimo"/>
                </a:rPr>
                <a:t>Driver training</a:t>
              </a:r>
            </a:p>
          </p:txBody>
        </p:sp>
      </p:grpSp>
      <p:grpSp>
        <p:nvGrpSpPr>
          <p:cNvPr name="Group 45" id="45"/>
          <p:cNvGrpSpPr/>
          <p:nvPr/>
        </p:nvGrpSpPr>
        <p:grpSpPr>
          <a:xfrm rot="0">
            <a:off x="8597931" y="3734057"/>
            <a:ext cx="3388995" cy="1043559"/>
            <a:chOff x="0" y="0"/>
            <a:chExt cx="4518660" cy="1391412"/>
          </a:xfrm>
        </p:grpSpPr>
        <p:sp>
          <p:nvSpPr>
            <p:cNvPr name="Freeform 46" id="46"/>
            <p:cNvSpPr/>
            <p:nvPr/>
          </p:nvSpPr>
          <p:spPr>
            <a:xfrm flipH="false" flipV="false" rot="0">
              <a:off x="19050" y="19050"/>
              <a:ext cx="4480560" cy="1353312"/>
            </a:xfrm>
            <a:custGeom>
              <a:avLst/>
              <a:gdLst/>
              <a:ahLst/>
              <a:cxnLst/>
              <a:rect r="r" b="b" t="t" l="l"/>
              <a:pathLst>
                <a:path h="1353312" w="4480560">
                  <a:moveTo>
                    <a:pt x="0" y="676656"/>
                  </a:moveTo>
                  <a:cubicBezTo>
                    <a:pt x="0" y="302895"/>
                    <a:pt x="1003046" y="0"/>
                    <a:pt x="2240280" y="0"/>
                  </a:cubicBezTo>
                  <a:cubicBezTo>
                    <a:pt x="3477514" y="0"/>
                    <a:pt x="4480560" y="302895"/>
                    <a:pt x="4480560" y="676656"/>
                  </a:cubicBezTo>
                  <a:cubicBezTo>
                    <a:pt x="4480560" y="1050417"/>
                    <a:pt x="3477514" y="1353312"/>
                    <a:pt x="2240280" y="1353312"/>
                  </a:cubicBezTo>
                  <a:cubicBezTo>
                    <a:pt x="1003046" y="1353312"/>
                    <a:pt x="0" y="1050417"/>
                    <a:pt x="0" y="676656"/>
                  </a:cubicBezTo>
                  <a:close/>
                </a:path>
              </a:pathLst>
            </a:custGeom>
            <a:solidFill>
              <a:srgbClr val="156082"/>
            </a:solidFill>
          </p:spPr>
        </p:sp>
        <p:sp>
          <p:nvSpPr>
            <p:cNvPr name="Freeform 47" id="47"/>
            <p:cNvSpPr/>
            <p:nvPr/>
          </p:nvSpPr>
          <p:spPr>
            <a:xfrm flipH="false" flipV="false" rot="0">
              <a:off x="0" y="0"/>
              <a:ext cx="4518660" cy="1391412"/>
            </a:xfrm>
            <a:custGeom>
              <a:avLst/>
              <a:gdLst/>
              <a:ahLst/>
              <a:cxnLst/>
              <a:rect r="r" b="b" t="t" l="l"/>
              <a:pathLst>
                <a:path h="1391412" w="4518660">
                  <a:moveTo>
                    <a:pt x="0" y="695706"/>
                  </a:moveTo>
                  <a:lnTo>
                    <a:pt x="19050" y="695706"/>
                  </a:lnTo>
                  <a:lnTo>
                    <a:pt x="0" y="695706"/>
                  </a:lnTo>
                  <a:cubicBezTo>
                    <a:pt x="0" y="298831"/>
                    <a:pt x="1032764" y="0"/>
                    <a:pt x="2259330" y="0"/>
                  </a:cubicBezTo>
                  <a:cubicBezTo>
                    <a:pt x="3485896" y="0"/>
                    <a:pt x="4518660" y="298831"/>
                    <a:pt x="4518660" y="695706"/>
                  </a:cubicBezTo>
                  <a:lnTo>
                    <a:pt x="4499610" y="695706"/>
                  </a:lnTo>
                  <a:lnTo>
                    <a:pt x="4518660" y="695706"/>
                  </a:lnTo>
                  <a:cubicBezTo>
                    <a:pt x="4518660" y="1092581"/>
                    <a:pt x="3485896" y="1391412"/>
                    <a:pt x="2259330" y="1391412"/>
                  </a:cubicBezTo>
                  <a:lnTo>
                    <a:pt x="2259330" y="1372362"/>
                  </a:lnTo>
                  <a:lnTo>
                    <a:pt x="2259330" y="1391412"/>
                  </a:lnTo>
                  <a:cubicBezTo>
                    <a:pt x="1032764" y="1391412"/>
                    <a:pt x="0" y="1092581"/>
                    <a:pt x="0" y="695706"/>
                  </a:cubicBezTo>
                  <a:lnTo>
                    <a:pt x="19050" y="695706"/>
                  </a:lnTo>
                  <a:lnTo>
                    <a:pt x="38100" y="695706"/>
                  </a:lnTo>
                  <a:lnTo>
                    <a:pt x="19050" y="695706"/>
                  </a:lnTo>
                  <a:lnTo>
                    <a:pt x="0" y="695706"/>
                  </a:lnTo>
                  <a:moveTo>
                    <a:pt x="38100" y="695706"/>
                  </a:moveTo>
                  <a:cubicBezTo>
                    <a:pt x="38100" y="706247"/>
                    <a:pt x="29591" y="714756"/>
                    <a:pt x="19050" y="714756"/>
                  </a:cubicBezTo>
                  <a:cubicBezTo>
                    <a:pt x="8509" y="714756"/>
                    <a:pt x="0" y="706247"/>
                    <a:pt x="0" y="695706"/>
                  </a:cubicBezTo>
                  <a:cubicBezTo>
                    <a:pt x="0" y="685165"/>
                    <a:pt x="8509" y="676656"/>
                    <a:pt x="19050" y="676656"/>
                  </a:cubicBezTo>
                  <a:cubicBezTo>
                    <a:pt x="29591" y="676656"/>
                    <a:pt x="38100" y="685165"/>
                    <a:pt x="38100" y="695706"/>
                  </a:cubicBezTo>
                  <a:cubicBezTo>
                    <a:pt x="38100" y="1046226"/>
                    <a:pt x="1011301" y="1353312"/>
                    <a:pt x="2259330" y="1353312"/>
                  </a:cubicBezTo>
                  <a:cubicBezTo>
                    <a:pt x="3507359" y="1353312"/>
                    <a:pt x="4480560" y="1046226"/>
                    <a:pt x="4480560" y="695706"/>
                  </a:cubicBezTo>
                  <a:cubicBezTo>
                    <a:pt x="4480560" y="345186"/>
                    <a:pt x="3507359" y="38100"/>
                    <a:pt x="2259330" y="38100"/>
                  </a:cubicBezTo>
                  <a:lnTo>
                    <a:pt x="2259330" y="19050"/>
                  </a:lnTo>
                  <a:lnTo>
                    <a:pt x="2259330" y="38100"/>
                  </a:lnTo>
                  <a:cubicBezTo>
                    <a:pt x="1011301" y="38100"/>
                    <a:pt x="38100" y="345186"/>
                    <a:pt x="38100" y="695706"/>
                  </a:cubicBezTo>
                  <a:close/>
                </a:path>
              </a:pathLst>
            </a:custGeom>
            <a:solidFill>
              <a:srgbClr val="042433"/>
            </a:solidFill>
          </p:spPr>
        </p:sp>
        <p:sp>
          <p:nvSpPr>
            <p:cNvPr name="TextBox 48" id="48"/>
            <p:cNvSpPr txBox="true"/>
            <p:nvPr/>
          </p:nvSpPr>
          <p:spPr>
            <a:xfrm>
              <a:off x="0" y="-19050"/>
              <a:ext cx="4518660" cy="1410462"/>
            </a:xfrm>
            <a:prstGeom prst="rect">
              <a:avLst/>
            </a:prstGeom>
          </p:spPr>
          <p:txBody>
            <a:bodyPr anchor="ctr" rtlCol="false" tIns="50800" lIns="50800" bIns="50800" rIns="50800"/>
            <a:lstStyle/>
            <a:p>
              <a:pPr algn="ctr">
                <a:lnSpc>
                  <a:spcPts val="3240"/>
                </a:lnSpc>
              </a:pPr>
              <a:r>
                <a:rPr lang="en-US" sz="2700">
                  <a:solidFill>
                    <a:srgbClr val="FFFFFF"/>
                  </a:solidFill>
                  <a:latin typeface="Arimo"/>
                  <a:ea typeface="Arimo"/>
                  <a:cs typeface="Arimo"/>
                  <a:sym typeface="Arimo"/>
                </a:rPr>
                <a:t>Costs</a:t>
              </a:r>
            </a:p>
          </p:txBody>
        </p:sp>
      </p:grpSp>
      <p:grpSp>
        <p:nvGrpSpPr>
          <p:cNvPr name="Group 49" id="49"/>
          <p:cNvGrpSpPr/>
          <p:nvPr/>
        </p:nvGrpSpPr>
        <p:grpSpPr>
          <a:xfrm rot="0">
            <a:off x="13041057" y="5932570"/>
            <a:ext cx="3388995" cy="1043559"/>
            <a:chOff x="0" y="0"/>
            <a:chExt cx="4518660" cy="1391412"/>
          </a:xfrm>
        </p:grpSpPr>
        <p:sp>
          <p:nvSpPr>
            <p:cNvPr name="Freeform 50" id="50"/>
            <p:cNvSpPr/>
            <p:nvPr/>
          </p:nvSpPr>
          <p:spPr>
            <a:xfrm flipH="false" flipV="false" rot="0">
              <a:off x="19050" y="19050"/>
              <a:ext cx="4480560" cy="1353312"/>
            </a:xfrm>
            <a:custGeom>
              <a:avLst/>
              <a:gdLst/>
              <a:ahLst/>
              <a:cxnLst/>
              <a:rect r="r" b="b" t="t" l="l"/>
              <a:pathLst>
                <a:path h="1353312" w="4480560">
                  <a:moveTo>
                    <a:pt x="0" y="676656"/>
                  </a:moveTo>
                  <a:cubicBezTo>
                    <a:pt x="0" y="302895"/>
                    <a:pt x="1003046" y="0"/>
                    <a:pt x="2240280" y="0"/>
                  </a:cubicBezTo>
                  <a:cubicBezTo>
                    <a:pt x="3477514" y="0"/>
                    <a:pt x="4480560" y="302895"/>
                    <a:pt x="4480560" y="676656"/>
                  </a:cubicBezTo>
                  <a:cubicBezTo>
                    <a:pt x="4480560" y="1050417"/>
                    <a:pt x="3477514" y="1353312"/>
                    <a:pt x="2240280" y="1353312"/>
                  </a:cubicBezTo>
                  <a:cubicBezTo>
                    <a:pt x="1003046" y="1353312"/>
                    <a:pt x="0" y="1050417"/>
                    <a:pt x="0" y="676656"/>
                  </a:cubicBezTo>
                  <a:close/>
                </a:path>
              </a:pathLst>
            </a:custGeom>
            <a:solidFill>
              <a:srgbClr val="156082"/>
            </a:solidFill>
          </p:spPr>
        </p:sp>
        <p:sp>
          <p:nvSpPr>
            <p:cNvPr name="Freeform 51" id="51"/>
            <p:cNvSpPr/>
            <p:nvPr/>
          </p:nvSpPr>
          <p:spPr>
            <a:xfrm flipH="false" flipV="false" rot="0">
              <a:off x="0" y="0"/>
              <a:ext cx="4518660" cy="1391412"/>
            </a:xfrm>
            <a:custGeom>
              <a:avLst/>
              <a:gdLst/>
              <a:ahLst/>
              <a:cxnLst/>
              <a:rect r="r" b="b" t="t" l="l"/>
              <a:pathLst>
                <a:path h="1391412" w="4518660">
                  <a:moveTo>
                    <a:pt x="0" y="695706"/>
                  </a:moveTo>
                  <a:lnTo>
                    <a:pt x="19050" y="695706"/>
                  </a:lnTo>
                  <a:lnTo>
                    <a:pt x="0" y="695706"/>
                  </a:lnTo>
                  <a:cubicBezTo>
                    <a:pt x="0" y="298831"/>
                    <a:pt x="1032764" y="0"/>
                    <a:pt x="2259330" y="0"/>
                  </a:cubicBezTo>
                  <a:cubicBezTo>
                    <a:pt x="3485896" y="0"/>
                    <a:pt x="4518660" y="298831"/>
                    <a:pt x="4518660" y="695706"/>
                  </a:cubicBezTo>
                  <a:lnTo>
                    <a:pt x="4499610" y="695706"/>
                  </a:lnTo>
                  <a:lnTo>
                    <a:pt x="4518660" y="695706"/>
                  </a:lnTo>
                  <a:cubicBezTo>
                    <a:pt x="4518660" y="1092581"/>
                    <a:pt x="3485896" y="1391412"/>
                    <a:pt x="2259330" y="1391412"/>
                  </a:cubicBezTo>
                  <a:lnTo>
                    <a:pt x="2259330" y="1372362"/>
                  </a:lnTo>
                  <a:lnTo>
                    <a:pt x="2259330" y="1391412"/>
                  </a:lnTo>
                  <a:cubicBezTo>
                    <a:pt x="1032764" y="1391412"/>
                    <a:pt x="0" y="1092581"/>
                    <a:pt x="0" y="695706"/>
                  </a:cubicBezTo>
                  <a:lnTo>
                    <a:pt x="19050" y="695706"/>
                  </a:lnTo>
                  <a:lnTo>
                    <a:pt x="38100" y="695706"/>
                  </a:lnTo>
                  <a:lnTo>
                    <a:pt x="19050" y="695706"/>
                  </a:lnTo>
                  <a:lnTo>
                    <a:pt x="0" y="695706"/>
                  </a:lnTo>
                  <a:moveTo>
                    <a:pt x="38100" y="695706"/>
                  </a:moveTo>
                  <a:cubicBezTo>
                    <a:pt x="38100" y="706247"/>
                    <a:pt x="29591" y="714756"/>
                    <a:pt x="19050" y="714756"/>
                  </a:cubicBezTo>
                  <a:cubicBezTo>
                    <a:pt x="8509" y="714756"/>
                    <a:pt x="0" y="706247"/>
                    <a:pt x="0" y="695706"/>
                  </a:cubicBezTo>
                  <a:cubicBezTo>
                    <a:pt x="0" y="685165"/>
                    <a:pt x="8509" y="676656"/>
                    <a:pt x="19050" y="676656"/>
                  </a:cubicBezTo>
                  <a:cubicBezTo>
                    <a:pt x="29591" y="676656"/>
                    <a:pt x="38100" y="685165"/>
                    <a:pt x="38100" y="695706"/>
                  </a:cubicBezTo>
                  <a:cubicBezTo>
                    <a:pt x="38100" y="1046226"/>
                    <a:pt x="1011301" y="1353312"/>
                    <a:pt x="2259330" y="1353312"/>
                  </a:cubicBezTo>
                  <a:cubicBezTo>
                    <a:pt x="3507359" y="1353312"/>
                    <a:pt x="4480560" y="1046226"/>
                    <a:pt x="4480560" y="695706"/>
                  </a:cubicBezTo>
                  <a:cubicBezTo>
                    <a:pt x="4480560" y="345186"/>
                    <a:pt x="3507359" y="38100"/>
                    <a:pt x="2259330" y="38100"/>
                  </a:cubicBezTo>
                  <a:lnTo>
                    <a:pt x="2259330" y="19050"/>
                  </a:lnTo>
                  <a:lnTo>
                    <a:pt x="2259330" y="38100"/>
                  </a:lnTo>
                  <a:cubicBezTo>
                    <a:pt x="1011301" y="38100"/>
                    <a:pt x="38100" y="345186"/>
                    <a:pt x="38100" y="695706"/>
                  </a:cubicBezTo>
                  <a:close/>
                </a:path>
              </a:pathLst>
            </a:custGeom>
            <a:solidFill>
              <a:srgbClr val="042433"/>
            </a:solidFill>
          </p:spPr>
        </p:sp>
        <p:sp>
          <p:nvSpPr>
            <p:cNvPr name="TextBox 52" id="52"/>
            <p:cNvSpPr txBox="true"/>
            <p:nvPr/>
          </p:nvSpPr>
          <p:spPr>
            <a:xfrm>
              <a:off x="0" y="-19050"/>
              <a:ext cx="4518660" cy="1410462"/>
            </a:xfrm>
            <a:prstGeom prst="rect">
              <a:avLst/>
            </a:prstGeom>
          </p:spPr>
          <p:txBody>
            <a:bodyPr anchor="ctr" rtlCol="false" tIns="50800" lIns="50800" bIns="50800" rIns="50800"/>
            <a:lstStyle/>
            <a:p>
              <a:pPr algn="ctr">
                <a:lnSpc>
                  <a:spcPts val="3240"/>
                </a:lnSpc>
              </a:pPr>
              <a:r>
                <a:rPr lang="en-US" sz="2700">
                  <a:solidFill>
                    <a:srgbClr val="FFFFFF"/>
                  </a:solidFill>
                  <a:latin typeface="Arimo"/>
                  <a:ea typeface="Arimo"/>
                  <a:cs typeface="Arimo"/>
                  <a:sym typeface="Arimo"/>
                </a:rPr>
                <a:t>Home charging</a:t>
              </a:r>
            </a:p>
          </p:txBody>
        </p:sp>
      </p:grpSp>
      <p:grpSp>
        <p:nvGrpSpPr>
          <p:cNvPr name="Group 53" id="53"/>
          <p:cNvGrpSpPr/>
          <p:nvPr/>
        </p:nvGrpSpPr>
        <p:grpSpPr>
          <a:xfrm rot="0">
            <a:off x="8630792" y="7954978"/>
            <a:ext cx="3388995" cy="1043559"/>
            <a:chOff x="0" y="0"/>
            <a:chExt cx="4518660" cy="1391412"/>
          </a:xfrm>
        </p:grpSpPr>
        <p:sp>
          <p:nvSpPr>
            <p:cNvPr name="Freeform 54" id="54"/>
            <p:cNvSpPr/>
            <p:nvPr/>
          </p:nvSpPr>
          <p:spPr>
            <a:xfrm flipH="false" flipV="false" rot="0">
              <a:off x="19050" y="19050"/>
              <a:ext cx="4480560" cy="1353312"/>
            </a:xfrm>
            <a:custGeom>
              <a:avLst/>
              <a:gdLst/>
              <a:ahLst/>
              <a:cxnLst/>
              <a:rect r="r" b="b" t="t" l="l"/>
              <a:pathLst>
                <a:path h="1353312" w="4480560">
                  <a:moveTo>
                    <a:pt x="0" y="676656"/>
                  </a:moveTo>
                  <a:cubicBezTo>
                    <a:pt x="0" y="302895"/>
                    <a:pt x="1003046" y="0"/>
                    <a:pt x="2240280" y="0"/>
                  </a:cubicBezTo>
                  <a:cubicBezTo>
                    <a:pt x="3477514" y="0"/>
                    <a:pt x="4480560" y="302895"/>
                    <a:pt x="4480560" y="676656"/>
                  </a:cubicBezTo>
                  <a:cubicBezTo>
                    <a:pt x="4480560" y="1050417"/>
                    <a:pt x="3477514" y="1353312"/>
                    <a:pt x="2240280" y="1353312"/>
                  </a:cubicBezTo>
                  <a:cubicBezTo>
                    <a:pt x="1003046" y="1353312"/>
                    <a:pt x="0" y="1050417"/>
                    <a:pt x="0" y="676656"/>
                  </a:cubicBezTo>
                  <a:close/>
                </a:path>
              </a:pathLst>
            </a:custGeom>
            <a:solidFill>
              <a:srgbClr val="156082"/>
            </a:solidFill>
          </p:spPr>
        </p:sp>
        <p:sp>
          <p:nvSpPr>
            <p:cNvPr name="Freeform 55" id="55"/>
            <p:cNvSpPr/>
            <p:nvPr/>
          </p:nvSpPr>
          <p:spPr>
            <a:xfrm flipH="false" flipV="false" rot="0">
              <a:off x="0" y="0"/>
              <a:ext cx="4518660" cy="1391412"/>
            </a:xfrm>
            <a:custGeom>
              <a:avLst/>
              <a:gdLst/>
              <a:ahLst/>
              <a:cxnLst/>
              <a:rect r="r" b="b" t="t" l="l"/>
              <a:pathLst>
                <a:path h="1391412" w="4518660">
                  <a:moveTo>
                    <a:pt x="0" y="695706"/>
                  </a:moveTo>
                  <a:lnTo>
                    <a:pt x="19050" y="695706"/>
                  </a:lnTo>
                  <a:lnTo>
                    <a:pt x="0" y="695706"/>
                  </a:lnTo>
                  <a:cubicBezTo>
                    <a:pt x="0" y="298831"/>
                    <a:pt x="1032764" y="0"/>
                    <a:pt x="2259330" y="0"/>
                  </a:cubicBezTo>
                  <a:cubicBezTo>
                    <a:pt x="3485896" y="0"/>
                    <a:pt x="4518660" y="298831"/>
                    <a:pt x="4518660" y="695706"/>
                  </a:cubicBezTo>
                  <a:lnTo>
                    <a:pt x="4499610" y="695706"/>
                  </a:lnTo>
                  <a:lnTo>
                    <a:pt x="4518660" y="695706"/>
                  </a:lnTo>
                  <a:cubicBezTo>
                    <a:pt x="4518660" y="1092581"/>
                    <a:pt x="3485896" y="1391412"/>
                    <a:pt x="2259330" y="1391412"/>
                  </a:cubicBezTo>
                  <a:lnTo>
                    <a:pt x="2259330" y="1372362"/>
                  </a:lnTo>
                  <a:lnTo>
                    <a:pt x="2259330" y="1391412"/>
                  </a:lnTo>
                  <a:cubicBezTo>
                    <a:pt x="1032764" y="1391412"/>
                    <a:pt x="0" y="1092581"/>
                    <a:pt x="0" y="695706"/>
                  </a:cubicBezTo>
                  <a:lnTo>
                    <a:pt x="19050" y="695706"/>
                  </a:lnTo>
                  <a:lnTo>
                    <a:pt x="38100" y="695706"/>
                  </a:lnTo>
                  <a:lnTo>
                    <a:pt x="19050" y="695706"/>
                  </a:lnTo>
                  <a:lnTo>
                    <a:pt x="0" y="695706"/>
                  </a:lnTo>
                  <a:moveTo>
                    <a:pt x="38100" y="695706"/>
                  </a:moveTo>
                  <a:cubicBezTo>
                    <a:pt x="38100" y="706247"/>
                    <a:pt x="29591" y="714756"/>
                    <a:pt x="19050" y="714756"/>
                  </a:cubicBezTo>
                  <a:cubicBezTo>
                    <a:pt x="8509" y="714756"/>
                    <a:pt x="0" y="706247"/>
                    <a:pt x="0" y="695706"/>
                  </a:cubicBezTo>
                  <a:cubicBezTo>
                    <a:pt x="0" y="685165"/>
                    <a:pt x="8509" y="676656"/>
                    <a:pt x="19050" y="676656"/>
                  </a:cubicBezTo>
                  <a:cubicBezTo>
                    <a:pt x="29591" y="676656"/>
                    <a:pt x="38100" y="685165"/>
                    <a:pt x="38100" y="695706"/>
                  </a:cubicBezTo>
                  <a:cubicBezTo>
                    <a:pt x="38100" y="1046226"/>
                    <a:pt x="1011301" y="1353312"/>
                    <a:pt x="2259330" y="1353312"/>
                  </a:cubicBezTo>
                  <a:cubicBezTo>
                    <a:pt x="3507359" y="1353312"/>
                    <a:pt x="4480560" y="1046226"/>
                    <a:pt x="4480560" y="695706"/>
                  </a:cubicBezTo>
                  <a:cubicBezTo>
                    <a:pt x="4480560" y="345186"/>
                    <a:pt x="3507359" y="38100"/>
                    <a:pt x="2259330" y="38100"/>
                  </a:cubicBezTo>
                  <a:lnTo>
                    <a:pt x="2259330" y="19050"/>
                  </a:lnTo>
                  <a:lnTo>
                    <a:pt x="2259330" y="38100"/>
                  </a:lnTo>
                  <a:cubicBezTo>
                    <a:pt x="1011301" y="38100"/>
                    <a:pt x="38100" y="345186"/>
                    <a:pt x="38100" y="695706"/>
                  </a:cubicBezTo>
                  <a:close/>
                </a:path>
              </a:pathLst>
            </a:custGeom>
            <a:solidFill>
              <a:srgbClr val="042433"/>
            </a:solidFill>
          </p:spPr>
        </p:sp>
        <p:sp>
          <p:nvSpPr>
            <p:cNvPr name="TextBox 56" id="56"/>
            <p:cNvSpPr txBox="true"/>
            <p:nvPr/>
          </p:nvSpPr>
          <p:spPr>
            <a:xfrm>
              <a:off x="0" y="-19050"/>
              <a:ext cx="4518660" cy="1410462"/>
            </a:xfrm>
            <a:prstGeom prst="rect">
              <a:avLst/>
            </a:prstGeom>
          </p:spPr>
          <p:txBody>
            <a:bodyPr anchor="ctr" rtlCol="false" tIns="50800" lIns="50800" bIns="50800" rIns="50800"/>
            <a:lstStyle/>
            <a:p>
              <a:pPr algn="ctr">
                <a:lnSpc>
                  <a:spcPts val="3240"/>
                </a:lnSpc>
              </a:pPr>
              <a:r>
                <a:rPr lang="en-US" sz="2700">
                  <a:solidFill>
                    <a:srgbClr val="FFFFFF"/>
                  </a:solidFill>
                  <a:latin typeface="Arimo"/>
                  <a:ea typeface="Arimo"/>
                  <a:cs typeface="Arimo"/>
                  <a:sym typeface="Arimo"/>
                </a:rPr>
                <a:t>Savings</a:t>
              </a:r>
            </a:p>
          </p:txBody>
        </p:sp>
      </p:grpSp>
      <p:grpSp>
        <p:nvGrpSpPr>
          <p:cNvPr name="Group 57" id="57"/>
          <p:cNvGrpSpPr/>
          <p:nvPr/>
        </p:nvGrpSpPr>
        <p:grpSpPr>
          <a:xfrm rot="0">
            <a:off x="12965430" y="7301994"/>
            <a:ext cx="3388995" cy="1043559"/>
            <a:chOff x="0" y="0"/>
            <a:chExt cx="4518660" cy="1391412"/>
          </a:xfrm>
        </p:grpSpPr>
        <p:sp>
          <p:nvSpPr>
            <p:cNvPr name="Freeform 58" id="58"/>
            <p:cNvSpPr/>
            <p:nvPr/>
          </p:nvSpPr>
          <p:spPr>
            <a:xfrm flipH="false" flipV="false" rot="0">
              <a:off x="19050" y="19050"/>
              <a:ext cx="4480560" cy="1353312"/>
            </a:xfrm>
            <a:custGeom>
              <a:avLst/>
              <a:gdLst/>
              <a:ahLst/>
              <a:cxnLst/>
              <a:rect r="r" b="b" t="t" l="l"/>
              <a:pathLst>
                <a:path h="1353312" w="4480560">
                  <a:moveTo>
                    <a:pt x="0" y="676656"/>
                  </a:moveTo>
                  <a:cubicBezTo>
                    <a:pt x="0" y="302895"/>
                    <a:pt x="1003046" y="0"/>
                    <a:pt x="2240280" y="0"/>
                  </a:cubicBezTo>
                  <a:cubicBezTo>
                    <a:pt x="3477514" y="0"/>
                    <a:pt x="4480560" y="302895"/>
                    <a:pt x="4480560" y="676656"/>
                  </a:cubicBezTo>
                  <a:cubicBezTo>
                    <a:pt x="4480560" y="1050417"/>
                    <a:pt x="3477514" y="1353312"/>
                    <a:pt x="2240280" y="1353312"/>
                  </a:cubicBezTo>
                  <a:cubicBezTo>
                    <a:pt x="1003046" y="1353312"/>
                    <a:pt x="0" y="1050417"/>
                    <a:pt x="0" y="676656"/>
                  </a:cubicBezTo>
                  <a:close/>
                </a:path>
              </a:pathLst>
            </a:custGeom>
            <a:solidFill>
              <a:srgbClr val="156082"/>
            </a:solidFill>
          </p:spPr>
        </p:sp>
        <p:sp>
          <p:nvSpPr>
            <p:cNvPr name="Freeform 59" id="59"/>
            <p:cNvSpPr/>
            <p:nvPr/>
          </p:nvSpPr>
          <p:spPr>
            <a:xfrm flipH="false" flipV="false" rot="0">
              <a:off x="0" y="0"/>
              <a:ext cx="4518660" cy="1391412"/>
            </a:xfrm>
            <a:custGeom>
              <a:avLst/>
              <a:gdLst/>
              <a:ahLst/>
              <a:cxnLst/>
              <a:rect r="r" b="b" t="t" l="l"/>
              <a:pathLst>
                <a:path h="1391412" w="4518660">
                  <a:moveTo>
                    <a:pt x="0" y="695706"/>
                  </a:moveTo>
                  <a:lnTo>
                    <a:pt x="19050" y="695706"/>
                  </a:lnTo>
                  <a:lnTo>
                    <a:pt x="0" y="695706"/>
                  </a:lnTo>
                  <a:cubicBezTo>
                    <a:pt x="0" y="298831"/>
                    <a:pt x="1032764" y="0"/>
                    <a:pt x="2259330" y="0"/>
                  </a:cubicBezTo>
                  <a:cubicBezTo>
                    <a:pt x="3485896" y="0"/>
                    <a:pt x="4518660" y="298831"/>
                    <a:pt x="4518660" y="695706"/>
                  </a:cubicBezTo>
                  <a:lnTo>
                    <a:pt x="4499610" y="695706"/>
                  </a:lnTo>
                  <a:lnTo>
                    <a:pt x="4518660" y="695706"/>
                  </a:lnTo>
                  <a:cubicBezTo>
                    <a:pt x="4518660" y="1092581"/>
                    <a:pt x="3485896" y="1391412"/>
                    <a:pt x="2259330" y="1391412"/>
                  </a:cubicBezTo>
                  <a:lnTo>
                    <a:pt x="2259330" y="1372362"/>
                  </a:lnTo>
                  <a:lnTo>
                    <a:pt x="2259330" y="1391412"/>
                  </a:lnTo>
                  <a:cubicBezTo>
                    <a:pt x="1032764" y="1391412"/>
                    <a:pt x="0" y="1092581"/>
                    <a:pt x="0" y="695706"/>
                  </a:cubicBezTo>
                  <a:lnTo>
                    <a:pt x="19050" y="695706"/>
                  </a:lnTo>
                  <a:lnTo>
                    <a:pt x="38100" y="695706"/>
                  </a:lnTo>
                  <a:lnTo>
                    <a:pt x="19050" y="695706"/>
                  </a:lnTo>
                  <a:lnTo>
                    <a:pt x="0" y="695706"/>
                  </a:lnTo>
                  <a:moveTo>
                    <a:pt x="38100" y="695706"/>
                  </a:moveTo>
                  <a:cubicBezTo>
                    <a:pt x="38100" y="706247"/>
                    <a:pt x="29591" y="714756"/>
                    <a:pt x="19050" y="714756"/>
                  </a:cubicBezTo>
                  <a:cubicBezTo>
                    <a:pt x="8509" y="714756"/>
                    <a:pt x="0" y="706247"/>
                    <a:pt x="0" y="695706"/>
                  </a:cubicBezTo>
                  <a:cubicBezTo>
                    <a:pt x="0" y="685165"/>
                    <a:pt x="8509" y="676656"/>
                    <a:pt x="19050" y="676656"/>
                  </a:cubicBezTo>
                  <a:cubicBezTo>
                    <a:pt x="29591" y="676656"/>
                    <a:pt x="38100" y="685165"/>
                    <a:pt x="38100" y="695706"/>
                  </a:cubicBezTo>
                  <a:cubicBezTo>
                    <a:pt x="38100" y="1046226"/>
                    <a:pt x="1011301" y="1353312"/>
                    <a:pt x="2259330" y="1353312"/>
                  </a:cubicBezTo>
                  <a:cubicBezTo>
                    <a:pt x="3507359" y="1353312"/>
                    <a:pt x="4480560" y="1046226"/>
                    <a:pt x="4480560" y="695706"/>
                  </a:cubicBezTo>
                  <a:cubicBezTo>
                    <a:pt x="4480560" y="345186"/>
                    <a:pt x="3507359" y="38100"/>
                    <a:pt x="2259330" y="38100"/>
                  </a:cubicBezTo>
                  <a:lnTo>
                    <a:pt x="2259330" y="19050"/>
                  </a:lnTo>
                  <a:lnTo>
                    <a:pt x="2259330" y="38100"/>
                  </a:lnTo>
                  <a:cubicBezTo>
                    <a:pt x="1011301" y="38100"/>
                    <a:pt x="38100" y="345186"/>
                    <a:pt x="38100" y="695706"/>
                  </a:cubicBezTo>
                  <a:close/>
                </a:path>
              </a:pathLst>
            </a:custGeom>
            <a:solidFill>
              <a:srgbClr val="042433"/>
            </a:solidFill>
          </p:spPr>
        </p:sp>
        <p:sp>
          <p:nvSpPr>
            <p:cNvPr name="TextBox 60" id="60"/>
            <p:cNvSpPr txBox="true"/>
            <p:nvPr/>
          </p:nvSpPr>
          <p:spPr>
            <a:xfrm>
              <a:off x="0" y="-19050"/>
              <a:ext cx="4518660" cy="1410462"/>
            </a:xfrm>
            <a:prstGeom prst="rect">
              <a:avLst/>
            </a:prstGeom>
          </p:spPr>
          <p:txBody>
            <a:bodyPr anchor="ctr" rtlCol="false" tIns="50800" lIns="50800" bIns="50800" rIns="50800"/>
            <a:lstStyle/>
            <a:p>
              <a:pPr algn="ctr">
                <a:lnSpc>
                  <a:spcPts val="3240"/>
                </a:lnSpc>
              </a:pPr>
              <a:r>
                <a:rPr lang="en-US" sz="2700">
                  <a:solidFill>
                    <a:srgbClr val="FFFFFF"/>
                  </a:solidFill>
                  <a:latin typeface="Arimo"/>
                  <a:ea typeface="Arimo"/>
                  <a:cs typeface="Arimo"/>
                  <a:sym typeface="Arimo"/>
                </a:rPr>
                <a:t>Mission planning </a:t>
              </a:r>
            </a:p>
          </p:txBody>
        </p:sp>
      </p:grpSp>
      <p:grpSp>
        <p:nvGrpSpPr>
          <p:cNvPr name="Group 61" id="61"/>
          <p:cNvGrpSpPr/>
          <p:nvPr/>
        </p:nvGrpSpPr>
        <p:grpSpPr>
          <a:xfrm rot="0">
            <a:off x="12965430" y="8709088"/>
            <a:ext cx="3388995" cy="1043559"/>
            <a:chOff x="0" y="0"/>
            <a:chExt cx="4518660" cy="1391412"/>
          </a:xfrm>
        </p:grpSpPr>
        <p:sp>
          <p:nvSpPr>
            <p:cNvPr name="Freeform 62" id="62"/>
            <p:cNvSpPr/>
            <p:nvPr/>
          </p:nvSpPr>
          <p:spPr>
            <a:xfrm flipH="false" flipV="false" rot="0">
              <a:off x="19050" y="19050"/>
              <a:ext cx="4480560" cy="1353312"/>
            </a:xfrm>
            <a:custGeom>
              <a:avLst/>
              <a:gdLst/>
              <a:ahLst/>
              <a:cxnLst/>
              <a:rect r="r" b="b" t="t" l="l"/>
              <a:pathLst>
                <a:path h="1353312" w="4480560">
                  <a:moveTo>
                    <a:pt x="0" y="676656"/>
                  </a:moveTo>
                  <a:cubicBezTo>
                    <a:pt x="0" y="302895"/>
                    <a:pt x="1003046" y="0"/>
                    <a:pt x="2240280" y="0"/>
                  </a:cubicBezTo>
                  <a:cubicBezTo>
                    <a:pt x="3477514" y="0"/>
                    <a:pt x="4480560" y="302895"/>
                    <a:pt x="4480560" y="676656"/>
                  </a:cubicBezTo>
                  <a:cubicBezTo>
                    <a:pt x="4480560" y="1050417"/>
                    <a:pt x="3477514" y="1353312"/>
                    <a:pt x="2240280" y="1353312"/>
                  </a:cubicBezTo>
                  <a:cubicBezTo>
                    <a:pt x="1003046" y="1353312"/>
                    <a:pt x="0" y="1050417"/>
                    <a:pt x="0" y="676656"/>
                  </a:cubicBezTo>
                  <a:close/>
                </a:path>
              </a:pathLst>
            </a:custGeom>
            <a:solidFill>
              <a:srgbClr val="156082"/>
            </a:solidFill>
          </p:spPr>
        </p:sp>
        <p:sp>
          <p:nvSpPr>
            <p:cNvPr name="Freeform 63" id="63"/>
            <p:cNvSpPr/>
            <p:nvPr/>
          </p:nvSpPr>
          <p:spPr>
            <a:xfrm flipH="false" flipV="false" rot="0">
              <a:off x="0" y="0"/>
              <a:ext cx="4518660" cy="1391412"/>
            </a:xfrm>
            <a:custGeom>
              <a:avLst/>
              <a:gdLst/>
              <a:ahLst/>
              <a:cxnLst/>
              <a:rect r="r" b="b" t="t" l="l"/>
              <a:pathLst>
                <a:path h="1391412" w="4518660">
                  <a:moveTo>
                    <a:pt x="0" y="695706"/>
                  </a:moveTo>
                  <a:lnTo>
                    <a:pt x="19050" y="695706"/>
                  </a:lnTo>
                  <a:lnTo>
                    <a:pt x="0" y="695706"/>
                  </a:lnTo>
                  <a:cubicBezTo>
                    <a:pt x="0" y="298831"/>
                    <a:pt x="1032764" y="0"/>
                    <a:pt x="2259330" y="0"/>
                  </a:cubicBezTo>
                  <a:cubicBezTo>
                    <a:pt x="3485896" y="0"/>
                    <a:pt x="4518660" y="298831"/>
                    <a:pt x="4518660" y="695706"/>
                  </a:cubicBezTo>
                  <a:lnTo>
                    <a:pt x="4499610" y="695706"/>
                  </a:lnTo>
                  <a:lnTo>
                    <a:pt x="4518660" y="695706"/>
                  </a:lnTo>
                  <a:cubicBezTo>
                    <a:pt x="4518660" y="1092581"/>
                    <a:pt x="3485896" y="1391412"/>
                    <a:pt x="2259330" y="1391412"/>
                  </a:cubicBezTo>
                  <a:lnTo>
                    <a:pt x="2259330" y="1372362"/>
                  </a:lnTo>
                  <a:lnTo>
                    <a:pt x="2259330" y="1391412"/>
                  </a:lnTo>
                  <a:cubicBezTo>
                    <a:pt x="1032764" y="1391412"/>
                    <a:pt x="0" y="1092581"/>
                    <a:pt x="0" y="695706"/>
                  </a:cubicBezTo>
                  <a:lnTo>
                    <a:pt x="19050" y="695706"/>
                  </a:lnTo>
                  <a:lnTo>
                    <a:pt x="38100" y="695706"/>
                  </a:lnTo>
                  <a:lnTo>
                    <a:pt x="19050" y="695706"/>
                  </a:lnTo>
                  <a:lnTo>
                    <a:pt x="0" y="695706"/>
                  </a:lnTo>
                  <a:moveTo>
                    <a:pt x="38100" y="695706"/>
                  </a:moveTo>
                  <a:cubicBezTo>
                    <a:pt x="38100" y="706247"/>
                    <a:pt x="29591" y="714756"/>
                    <a:pt x="19050" y="714756"/>
                  </a:cubicBezTo>
                  <a:cubicBezTo>
                    <a:pt x="8509" y="714756"/>
                    <a:pt x="0" y="706247"/>
                    <a:pt x="0" y="695706"/>
                  </a:cubicBezTo>
                  <a:cubicBezTo>
                    <a:pt x="0" y="685165"/>
                    <a:pt x="8509" y="676656"/>
                    <a:pt x="19050" y="676656"/>
                  </a:cubicBezTo>
                  <a:cubicBezTo>
                    <a:pt x="29591" y="676656"/>
                    <a:pt x="38100" y="685165"/>
                    <a:pt x="38100" y="695706"/>
                  </a:cubicBezTo>
                  <a:cubicBezTo>
                    <a:pt x="38100" y="1046226"/>
                    <a:pt x="1011301" y="1353312"/>
                    <a:pt x="2259330" y="1353312"/>
                  </a:cubicBezTo>
                  <a:cubicBezTo>
                    <a:pt x="3507359" y="1353312"/>
                    <a:pt x="4480560" y="1046226"/>
                    <a:pt x="4480560" y="695706"/>
                  </a:cubicBezTo>
                  <a:cubicBezTo>
                    <a:pt x="4480560" y="345186"/>
                    <a:pt x="3507359" y="38100"/>
                    <a:pt x="2259330" y="38100"/>
                  </a:cubicBezTo>
                  <a:lnTo>
                    <a:pt x="2259330" y="19050"/>
                  </a:lnTo>
                  <a:lnTo>
                    <a:pt x="2259330" y="38100"/>
                  </a:lnTo>
                  <a:cubicBezTo>
                    <a:pt x="1011301" y="38100"/>
                    <a:pt x="38100" y="345186"/>
                    <a:pt x="38100" y="695706"/>
                  </a:cubicBezTo>
                  <a:close/>
                </a:path>
              </a:pathLst>
            </a:custGeom>
            <a:solidFill>
              <a:srgbClr val="042433"/>
            </a:solidFill>
          </p:spPr>
        </p:sp>
        <p:sp>
          <p:nvSpPr>
            <p:cNvPr name="TextBox 64" id="64"/>
            <p:cNvSpPr txBox="true"/>
            <p:nvPr/>
          </p:nvSpPr>
          <p:spPr>
            <a:xfrm>
              <a:off x="0" y="-19050"/>
              <a:ext cx="4518660" cy="1410462"/>
            </a:xfrm>
            <a:prstGeom prst="rect">
              <a:avLst/>
            </a:prstGeom>
          </p:spPr>
          <p:txBody>
            <a:bodyPr anchor="ctr" rtlCol="false" tIns="50800" lIns="50800" bIns="50800" rIns="50800"/>
            <a:lstStyle/>
            <a:p>
              <a:pPr algn="ctr">
                <a:lnSpc>
                  <a:spcPts val="3240"/>
                </a:lnSpc>
              </a:pPr>
              <a:r>
                <a:rPr lang="en-US" sz="2700">
                  <a:solidFill>
                    <a:srgbClr val="FFFFFF"/>
                  </a:solidFill>
                  <a:latin typeface="Arimo"/>
                  <a:ea typeface="Arimo"/>
                  <a:cs typeface="Arimo"/>
                  <a:sym typeface="Arimo"/>
                </a:rPr>
                <a:t>Grants</a:t>
              </a:r>
            </a:p>
          </p:txBody>
        </p:sp>
      </p:grpSp>
      <p:grpSp>
        <p:nvGrpSpPr>
          <p:cNvPr name="Group 65" id="65"/>
          <p:cNvGrpSpPr/>
          <p:nvPr/>
        </p:nvGrpSpPr>
        <p:grpSpPr>
          <a:xfrm rot="0">
            <a:off x="657225" y="3361234"/>
            <a:ext cx="3388995" cy="1043559"/>
            <a:chOff x="0" y="0"/>
            <a:chExt cx="4518660" cy="1391412"/>
          </a:xfrm>
        </p:grpSpPr>
        <p:sp>
          <p:nvSpPr>
            <p:cNvPr name="Freeform 66" id="66"/>
            <p:cNvSpPr/>
            <p:nvPr/>
          </p:nvSpPr>
          <p:spPr>
            <a:xfrm flipH="false" flipV="false" rot="0">
              <a:off x="19050" y="19050"/>
              <a:ext cx="4480560" cy="1353312"/>
            </a:xfrm>
            <a:custGeom>
              <a:avLst/>
              <a:gdLst/>
              <a:ahLst/>
              <a:cxnLst/>
              <a:rect r="r" b="b" t="t" l="l"/>
              <a:pathLst>
                <a:path h="1353312" w="4480560">
                  <a:moveTo>
                    <a:pt x="0" y="676656"/>
                  </a:moveTo>
                  <a:cubicBezTo>
                    <a:pt x="0" y="302895"/>
                    <a:pt x="1003046" y="0"/>
                    <a:pt x="2240280" y="0"/>
                  </a:cubicBezTo>
                  <a:cubicBezTo>
                    <a:pt x="3477514" y="0"/>
                    <a:pt x="4480560" y="302895"/>
                    <a:pt x="4480560" y="676656"/>
                  </a:cubicBezTo>
                  <a:cubicBezTo>
                    <a:pt x="4480560" y="1050417"/>
                    <a:pt x="3477514" y="1353312"/>
                    <a:pt x="2240280" y="1353312"/>
                  </a:cubicBezTo>
                  <a:cubicBezTo>
                    <a:pt x="1003046" y="1353312"/>
                    <a:pt x="0" y="1050417"/>
                    <a:pt x="0" y="676656"/>
                  </a:cubicBezTo>
                  <a:close/>
                </a:path>
              </a:pathLst>
            </a:custGeom>
            <a:solidFill>
              <a:srgbClr val="156082"/>
            </a:solidFill>
          </p:spPr>
        </p:sp>
        <p:sp>
          <p:nvSpPr>
            <p:cNvPr name="Freeform 67" id="67"/>
            <p:cNvSpPr/>
            <p:nvPr/>
          </p:nvSpPr>
          <p:spPr>
            <a:xfrm flipH="false" flipV="false" rot="0">
              <a:off x="0" y="0"/>
              <a:ext cx="4518660" cy="1391412"/>
            </a:xfrm>
            <a:custGeom>
              <a:avLst/>
              <a:gdLst/>
              <a:ahLst/>
              <a:cxnLst/>
              <a:rect r="r" b="b" t="t" l="l"/>
              <a:pathLst>
                <a:path h="1391412" w="4518660">
                  <a:moveTo>
                    <a:pt x="0" y="695706"/>
                  </a:moveTo>
                  <a:lnTo>
                    <a:pt x="19050" y="695706"/>
                  </a:lnTo>
                  <a:lnTo>
                    <a:pt x="0" y="695706"/>
                  </a:lnTo>
                  <a:cubicBezTo>
                    <a:pt x="0" y="298831"/>
                    <a:pt x="1032764" y="0"/>
                    <a:pt x="2259330" y="0"/>
                  </a:cubicBezTo>
                  <a:cubicBezTo>
                    <a:pt x="3485896" y="0"/>
                    <a:pt x="4518660" y="298831"/>
                    <a:pt x="4518660" y="695706"/>
                  </a:cubicBezTo>
                  <a:lnTo>
                    <a:pt x="4499610" y="695706"/>
                  </a:lnTo>
                  <a:lnTo>
                    <a:pt x="4518660" y="695706"/>
                  </a:lnTo>
                  <a:cubicBezTo>
                    <a:pt x="4518660" y="1092581"/>
                    <a:pt x="3485896" y="1391412"/>
                    <a:pt x="2259330" y="1391412"/>
                  </a:cubicBezTo>
                  <a:lnTo>
                    <a:pt x="2259330" y="1372362"/>
                  </a:lnTo>
                  <a:lnTo>
                    <a:pt x="2259330" y="1391412"/>
                  </a:lnTo>
                  <a:cubicBezTo>
                    <a:pt x="1032764" y="1391412"/>
                    <a:pt x="0" y="1092581"/>
                    <a:pt x="0" y="695706"/>
                  </a:cubicBezTo>
                  <a:lnTo>
                    <a:pt x="19050" y="695706"/>
                  </a:lnTo>
                  <a:lnTo>
                    <a:pt x="38100" y="695706"/>
                  </a:lnTo>
                  <a:lnTo>
                    <a:pt x="19050" y="695706"/>
                  </a:lnTo>
                  <a:lnTo>
                    <a:pt x="0" y="695706"/>
                  </a:lnTo>
                  <a:moveTo>
                    <a:pt x="38100" y="695706"/>
                  </a:moveTo>
                  <a:cubicBezTo>
                    <a:pt x="38100" y="706247"/>
                    <a:pt x="29591" y="714756"/>
                    <a:pt x="19050" y="714756"/>
                  </a:cubicBezTo>
                  <a:cubicBezTo>
                    <a:pt x="8509" y="714756"/>
                    <a:pt x="0" y="706247"/>
                    <a:pt x="0" y="695706"/>
                  </a:cubicBezTo>
                  <a:cubicBezTo>
                    <a:pt x="0" y="685165"/>
                    <a:pt x="8509" y="676656"/>
                    <a:pt x="19050" y="676656"/>
                  </a:cubicBezTo>
                  <a:cubicBezTo>
                    <a:pt x="29591" y="676656"/>
                    <a:pt x="38100" y="685165"/>
                    <a:pt x="38100" y="695706"/>
                  </a:cubicBezTo>
                  <a:cubicBezTo>
                    <a:pt x="38100" y="1046226"/>
                    <a:pt x="1011301" y="1353312"/>
                    <a:pt x="2259330" y="1353312"/>
                  </a:cubicBezTo>
                  <a:cubicBezTo>
                    <a:pt x="3507359" y="1353312"/>
                    <a:pt x="4480560" y="1046226"/>
                    <a:pt x="4480560" y="695706"/>
                  </a:cubicBezTo>
                  <a:cubicBezTo>
                    <a:pt x="4480560" y="345186"/>
                    <a:pt x="3507359" y="38100"/>
                    <a:pt x="2259330" y="38100"/>
                  </a:cubicBezTo>
                  <a:lnTo>
                    <a:pt x="2259330" y="19050"/>
                  </a:lnTo>
                  <a:lnTo>
                    <a:pt x="2259330" y="38100"/>
                  </a:lnTo>
                  <a:cubicBezTo>
                    <a:pt x="1011301" y="38100"/>
                    <a:pt x="38100" y="345186"/>
                    <a:pt x="38100" y="695706"/>
                  </a:cubicBezTo>
                  <a:close/>
                </a:path>
              </a:pathLst>
            </a:custGeom>
            <a:solidFill>
              <a:srgbClr val="042433"/>
            </a:solidFill>
          </p:spPr>
        </p:sp>
        <p:sp>
          <p:nvSpPr>
            <p:cNvPr name="TextBox 68" id="68"/>
            <p:cNvSpPr txBox="true"/>
            <p:nvPr/>
          </p:nvSpPr>
          <p:spPr>
            <a:xfrm>
              <a:off x="0" y="-19050"/>
              <a:ext cx="4518660" cy="1410462"/>
            </a:xfrm>
            <a:prstGeom prst="rect">
              <a:avLst/>
            </a:prstGeom>
          </p:spPr>
          <p:txBody>
            <a:bodyPr anchor="ctr" rtlCol="false" tIns="50800" lIns="50800" bIns="50800" rIns="50800"/>
            <a:lstStyle/>
            <a:p>
              <a:pPr algn="ctr">
                <a:lnSpc>
                  <a:spcPts val="3240"/>
                </a:lnSpc>
              </a:pPr>
            </a:p>
            <a:p>
              <a:pPr algn="ctr">
                <a:lnSpc>
                  <a:spcPts val="3240"/>
                </a:lnSpc>
              </a:pPr>
              <a:r>
                <a:rPr lang="en-US" sz="2700">
                  <a:solidFill>
                    <a:srgbClr val="FFFFFF"/>
                  </a:solidFill>
                  <a:latin typeface="Arimo"/>
                  <a:ea typeface="Arimo"/>
                  <a:cs typeface="Arimo"/>
                  <a:sym typeface="Arimo"/>
                </a:rPr>
                <a:t>Myth Busting</a:t>
              </a:r>
            </a:p>
            <a:p>
              <a:pPr algn="ctr">
                <a:lnSpc>
                  <a:spcPts val="3240"/>
                </a:lnSpc>
              </a:pPr>
            </a:p>
          </p:txBody>
        </p:sp>
      </p:grpSp>
      <p:grpSp>
        <p:nvGrpSpPr>
          <p:cNvPr name="Group 69" id="69"/>
          <p:cNvGrpSpPr/>
          <p:nvPr/>
        </p:nvGrpSpPr>
        <p:grpSpPr>
          <a:xfrm rot="0">
            <a:off x="4093274" y="3388480"/>
            <a:ext cx="3388995" cy="1043559"/>
            <a:chOff x="0" y="0"/>
            <a:chExt cx="4518660" cy="1391412"/>
          </a:xfrm>
        </p:grpSpPr>
        <p:sp>
          <p:nvSpPr>
            <p:cNvPr name="Freeform 70" id="70"/>
            <p:cNvSpPr/>
            <p:nvPr/>
          </p:nvSpPr>
          <p:spPr>
            <a:xfrm flipH="false" flipV="false" rot="0">
              <a:off x="19050" y="19050"/>
              <a:ext cx="4480560" cy="1353312"/>
            </a:xfrm>
            <a:custGeom>
              <a:avLst/>
              <a:gdLst/>
              <a:ahLst/>
              <a:cxnLst/>
              <a:rect r="r" b="b" t="t" l="l"/>
              <a:pathLst>
                <a:path h="1353312" w="4480560">
                  <a:moveTo>
                    <a:pt x="0" y="676656"/>
                  </a:moveTo>
                  <a:cubicBezTo>
                    <a:pt x="0" y="302895"/>
                    <a:pt x="1003046" y="0"/>
                    <a:pt x="2240280" y="0"/>
                  </a:cubicBezTo>
                  <a:cubicBezTo>
                    <a:pt x="3477514" y="0"/>
                    <a:pt x="4480560" y="302895"/>
                    <a:pt x="4480560" y="676656"/>
                  </a:cubicBezTo>
                  <a:cubicBezTo>
                    <a:pt x="4480560" y="1050417"/>
                    <a:pt x="3477514" y="1353312"/>
                    <a:pt x="2240280" y="1353312"/>
                  </a:cubicBezTo>
                  <a:cubicBezTo>
                    <a:pt x="1003046" y="1353312"/>
                    <a:pt x="0" y="1050417"/>
                    <a:pt x="0" y="676656"/>
                  </a:cubicBezTo>
                  <a:close/>
                </a:path>
              </a:pathLst>
            </a:custGeom>
            <a:solidFill>
              <a:srgbClr val="156082"/>
            </a:solidFill>
          </p:spPr>
        </p:sp>
        <p:sp>
          <p:nvSpPr>
            <p:cNvPr name="Freeform 71" id="71"/>
            <p:cNvSpPr/>
            <p:nvPr/>
          </p:nvSpPr>
          <p:spPr>
            <a:xfrm flipH="false" flipV="false" rot="0">
              <a:off x="0" y="0"/>
              <a:ext cx="4518660" cy="1391412"/>
            </a:xfrm>
            <a:custGeom>
              <a:avLst/>
              <a:gdLst/>
              <a:ahLst/>
              <a:cxnLst/>
              <a:rect r="r" b="b" t="t" l="l"/>
              <a:pathLst>
                <a:path h="1391412" w="4518660">
                  <a:moveTo>
                    <a:pt x="0" y="695706"/>
                  </a:moveTo>
                  <a:lnTo>
                    <a:pt x="19050" y="695706"/>
                  </a:lnTo>
                  <a:lnTo>
                    <a:pt x="0" y="695706"/>
                  </a:lnTo>
                  <a:cubicBezTo>
                    <a:pt x="0" y="298831"/>
                    <a:pt x="1032764" y="0"/>
                    <a:pt x="2259330" y="0"/>
                  </a:cubicBezTo>
                  <a:cubicBezTo>
                    <a:pt x="3485896" y="0"/>
                    <a:pt x="4518660" y="298831"/>
                    <a:pt x="4518660" y="695706"/>
                  </a:cubicBezTo>
                  <a:lnTo>
                    <a:pt x="4499610" y="695706"/>
                  </a:lnTo>
                  <a:lnTo>
                    <a:pt x="4518660" y="695706"/>
                  </a:lnTo>
                  <a:cubicBezTo>
                    <a:pt x="4518660" y="1092581"/>
                    <a:pt x="3485896" y="1391412"/>
                    <a:pt x="2259330" y="1391412"/>
                  </a:cubicBezTo>
                  <a:lnTo>
                    <a:pt x="2259330" y="1372362"/>
                  </a:lnTo>
                  <a:lnTo>
                    <a:pt x="2259330" y="1391412"/>
                  </a:lnTo>
                  <a:cubicBezTo>
                    <a:pt x="1032764" y="1391412"/>
                    <a:pt x="0" y="1092581"/>
                    <a:pt x="0" y="695706"/>
                  </a:cubicBezTo>
                  <a:lnTo>
                    <a:pt x="19050" y="695706"/>
                  </a:lnTo>
                  <a:lnTo>
                    <a:pt x="38100" y="695706"/>
                  </a:lnTo>
                  <a:lnTo>
                    <a:pt x="19050" y="695706"/>
                  </a:lnTo>
                  <a:lnTo>
                    <a:pt x="0" y="695706"/>
                  </a:lnTo>
                  <a:moveTo>
                    <a:pt x="38100" y="695706"/>
                  </a:moveTo>
                  <a:cubicBezTo>
                    <a:pt x="38100" y="706247"/>
                    <a:pt x="29591" y="714756"/>
                    <a:pt x="19050" y="714756"/>
                  </a:cubicBezTo>
                  <a:cubicBezTo>
                    <a:pt x="8509" y="714756"/>
                    <a:pt x="0" y="706247"/>
                    <a:pt x="0" y="695706"/>
                  </a:cubicBezTo>
                  <a:cubicBezTo>
                    <a:pt x="0" y="685165"/>
                    <a:pt x="8509" y="676656"/>
                    <a:pt x="19050" y="676656"/>
                  </a:cubicBezTo>
                  <a:cubicBezTo>
                    <a:pt x="29591" y="676656"/>
                    <a:pt x="38100" y="685165"/>
                    <a:pt x="38100" y="695706"/>
                  </a:cubicBezTo>
                  <a:cubicBezTo>
                    <a:pt x="38100" y="1046226"/>
                    <a:pt x="1011301" y="1353312"/>
                    <a:pt x="2259330" y="1353312"/>
                  </a:cubicBezTo>
                  <a:cubicBezTo>
                    <a:pt x="3507359" y="1353312"/>
                    <a:pt x="4480560" y="1046226"/>
                    <a:pt x="4480560" y="695706"/>
                  </a:cubicBezTo>
                  <a:cubicBezTo>
                    <a:pt x="4480560" y="345186"/>
                    <a:pt x="3507359" y="38100"/>
                    <a:pt x="2259330" y="38100"/>
                  </a:cubicBezTo>
                  <a:lnTo>
                    <a:pt x="2259330" y="19050"/>
                  </a:lnTo>
                  <a:lnTo>
                    <a:pt x="2259330" y="38100"/>
                  </a:lnTo>
                  <a:cubicBezTo>
                    <a:pt x="1011301" y="38100"/>
                    <a:pt x="38100" y="345186"/>
                    <a:pt x="38100" y="695706"/>
                  </a:cubicBezTo>
                  <a:close/>
                </a:path>
              </a:pathLst>
            </a:custGeom>
            <a:solidFill>
              <a:srgbClr val="042433"/>
            </a:solidFill>
          </p:spPr>
        </p:sp>
        <p:sp>
          <p:nvSpPr>
            <p:cNvPr name="TextBox 72" id="72"/>
            <p:cNvSpPr txBox="true"/>
            <p:nvPr/>
          </p:nvSpPr>
          <p:spPr>
            <a:xfrm>
              <a:off x="0" y="-19050"/>
              <a:ext cx="4518660" cy="1410462"/>
            </a:xfrm>
            <a:prstGeom prst="rect">
              <a:avLst/>
            </a:prstGeom>
          </p:spPr>
          <p:txBody>
            <a:bodyPr anchor="ctr" rtlCol="false" tIns="50800" lIns="50800" bIns="50800" rIns="50800"/>
            <a:lstStyle/>
            <a:p>
              <a:pPr algn="ctr">
                <a:lnSpc>
                  <a:spcPts val="3240"/>
                </a:lnSpc>
              </a:pPr>
              <a:r>
                <a:rPr lang="en-US" sz="2700">
                  <a:solidFill>
                    <a:srgbClr val="FFFFFF"/>
                  </a:solidFill>
                  <a:latin typeface="Arimo"/>
                  <a:ea typeface="Arimo"/>
                  <a:cs typeface="Arimo"/>
                  <a:sym typeface="Arimo"/>
                </a:rPr>
                <a:t>Ease of Driving</a:t>
              </a:r>
            </a:p>
          </p:txBody>
        </p:sp>
      </p:grpSp>
      <p:grpSp>
        <p:nvGrpSpPr>
          <p:cNvPr name="Group 73" id="73"/>
          <p:cNvGrpSpPr/>
          <p:nvPr/>
        </p:nvGrpSpPr>
        <p:grpSpPr>
          <a:xfrm rot="0">
            <a:off x="4093274" y="4719268"/>
            <a:ext cx="3388995" cy="1043559"/>
            <a:chOff x="0" y="0"/>
            <a:chExt cx="4518660" cy="1391412"/>
          </a:xfrm>
        </p:grpSpPr>
        <p:sp>
          <p:nvSpPr>
            <p:cNvPr name="Freeform 74" id="74"/>
            <p:cNvSpPr/>
            <p:nvPr/>
          </p:nvSpPr>
          <p:spPr>
            <a:xfrm flipH="false" flipV="false" rot="0">
              <a:off x="19050" y="19050"/>
              <a:ext cx="4480560" cy="1353312"/>
            </a:xfrm>
            <a:custGeom>
              <a:avLst/>
              <a:gdLst/>
              <a:ahLst/>
              <a:cxnLst/>
              <a:rect r="r" b="b" t="t" l="l"/>
              <a:pathLst>
                <a:path h="1353312" w="4480560">
                  <a:moveTo>
                    <a:pt x="0" y="676656"/>
                  </a:moveTo>
                  <a:cubicBezTo>
                    <a:pt x="0" y="302895"/>
                    <a:pt x="1003046" y="0"/>
                    <a:pt x="2240280" y="0"/>
                  </a:cubicBezTo>
                  <a:cubicBezTo>
                    <a:pt x="3477514" y="0"/>
                    <a:pt x="4480560" y="302895"/>
                    <a:pt x="4480560" y="676656"/>
                  </a:cubicBezTo>
                  <a:cubicBezTo>
                    <a:pt x="4480560" y="1050417"/>
                    <a:pt x="3477514" y="1353312"/>
                    <a:pt x="2240280" y="1353312"/>
                  </a:cubicBezTo>
                  <a:cubicBezTo>
                    <a:pt x="1003046" y="1353312"/>
                    <a:pt x="0" y="1050417"/>
                    <a:pt x="0" y="676656"/>
                  </a:cubicBezTo>
                  <a:close/>
                </a:path>
              </a:pathLst>
            </a:custGeom>
            <a:solidFill>
              <a:srgbClr val="156082"/>
            </a:solidFill>
          </p:spPr>
        </p:sp>
        <p:sp>
          <p:nvSpPr>
            <p:cNvPr name="Freeform 75" id="75"/>
            <p:cNvSpPr/>
            <p:nvPr/>
          </p:nvSpPr>
          <p:spPr>
            <a:xfrm flipH="false" flipV="false" rot="0">
              <a:off x="0" y="0"/>
              <a:ext cx="4518660" cy="1391412"/>
            </a:xfrm>
            <a:custGeom>
              <a:avLst/>
              <a:gdLst/>
              <a:ahLst/>
              <a:cxnLst/>
              <a:rect r="r" b="b" t="t" l="l"/>
              <a:pathLst>
                <a:path h="1391412" w="4518660">
                  <a:moveTo>
                    <a:pt x="0" y="695706"/>
                  </a:moveTo>
                  <a:lnTo>
                    <a:pt x="19050" y="695706"/>
                  </a:lnTo>
                  <a:lnTo>
                    <a:pt x="0" y="695706"/>
                  </a:lnTo>
                  <a:cubicBezTo>
                    <a:pt x="0" y="298831"/>
                    <a:pt x="1032764" y="0"/>
                    <a:pt x="2259330" y="0"/>
                  </a:cubicBezTo>
                  <a:cubicBezTo>
                    <a:pt x="3485896" y="0"/>
                    <a:pt x="4518660" y="298831"/>
                    <a:pt x="4518660" y="695706"/>
                  </a:cubicBezTo>
                  <a:lnTo>
                    <a:pt x="4499610" y="695706"/>
                  </a:lnTo>
                  <a:lnTo>
                    <a:pt x="4518660" y="695706"/>
                  </a:lnTo>
                  <a:cubicBezTo>
                    <a:pt x="4518660" y="1092581"/>
                    <a:pt x="3485896" y="1391412"/>
                    <a:pt x="2259330" y="1391412"/>
                  </a:cubicBezTo>
                  <a:lnTo>
                    <a:pt x="2259330" y="1372362"/>
                  </a:lnTo>
                  <a:lnTo>
                    <a:pt x="2259330" y="1391412"/>
                  </a:lnTo>
                  <a:cubicBezTo>
                    <a:pt x="1032764" y="1391412"/>
                    <a:pt x="0" y="1092581"/>
                    <a:pt x="0" y="695706"/>
                  </a:cubicBezTo>
                  <a:lnTo>
                    <a:pt x="19050" y="695706"/>
                  </a:lnTo>
                  <a:lnTo>
                    <a:pt x="38100" y="695706"/>
                  </a:lnTo>
                  <a:lnTo>
                    <a:pt x="19050" y="695706"/>
                  </a:lnTo>
                  <a:lnTo>
                    <a:pt x="0" y="695706"/>
                  </a:lnTo>
                  <a:moveTo>
                    <a:pt x="38100" y="695706"/>
                  </a:moveTo>
                  <a:cubicBezTo>
                    <a:pt x="38100" y="706247"/>
                    <a:pt x="29591" y="714756"/>
                    <a:pt x="19050" y="714756"/>
                  </a:cubicBezTo>
                  <a:cubicBezTo>
                    <a:pt x="8509" y="714756"/>
                    <a:pt x="0" y="706247"/>
                    <a:pt x="0" y="695706"/>
                  </a:cubicBezTo>
                  <a:cubicBezTo>
                    <a:pt x="0" y="685165"/>
                    <a:pt x="8509" y="676656"/>
                    <a:pt x="19050" y="676656"/>
                  </a:cubicBezTo>
                  <a:cubicBezTo>
                    <a:pt x="29591" y="676656"/>
                    <a:pt x="38100" y="685165"/>
                    <a:pt x="38100" y="695706"/>
                  </a:cubicBezTo>
                  <a:cubicBezTo>
                    <a:pt x="38100" y="1046226"/>
                    <a:pt x="1011301" y="1353312"/>
                    <a:pt x="2259330" y="1353312"/>
                  </a:cubicBezTo>
                  <a:cubicBezTo>
                    <a:pt x="3507359" y="1353312"/>
                    <a:pt x="4480560" y="1046226"/>
                    <a:pt x="4480560" y="695706"/>
                  </a:cubicBezTo>
                  <a:cubicBezTo>
                    <a:pt x="4480560" y="345186"/>
                    <a:pt x="3507359" y="38100"/>
                    <a:pt x="2259330" y="38100"/>
                  </a:cubicBezTo>
                  <a:lnTo>
                    <a:pt x="2259330" y="19050"/>
                  </a:lnTo>
                  <a:lnTo>
                    <a:pt x="2259330" y="38100"/>
                  </a:lnTo>
                  <a:cubicBezTo>
                    <a:pt x="1011301" y="38100"/>
                    <a:pt x="38100" y="345186"/>
                    <a:pt x="38100" y="695706"/>
                  </a:cubicBezTo>
                  <a:close/>
                </a:path>
              </a:pathLst>
            </a:custGeom>
            <a:solidFill>
              <a:srgbClr val="042433"/>
            </a:solidFill>
          </p:spPr>
        </p:sp>
        <p:sp>
          <p:nvSpPr>
            <p:cNvPr name="TextBox 76" id="76"/>
            <p:cNvSpPr txBox="true"/>
            <p:nvPr/>
          </p:nvSpPr>
          <p:spPr>
            <a:xfrm>
              <a:off x="0" y="-19050"/>
              <a:ext cx="4518660" cy="1410462"/>
            </a:xfrm>
            <a:prstGeom prst="rect">
              <a:avLst/>
            </a:prstGeom>
          </p:spPr>
          <p:txBody>
            <a:bodyPr anchor="ctr" rtlCol="false" tIns="50800" lIns="50800" bIns="50800" rIns="50800"/>
            <a:lstStyle/>
            <a:p>
              <a:pPr algn="ctr">
                <a:lnSpc>
                  <a:spcPts val="3240"/>
                </a:lnSpc>
              </a:pPr>
              <a:r>
                <a:rPr lang="en-US" sz="2700">
                  <a:solidFill>
                    <a:srgbClr val="FFFFFF"/>
                  </a:solidFill>
                  <a:latin typeface="Arimo"/>
                  <a:ea typeface="Arimo"/>
                  <a:cs typeface="Arimo"/>
                  <a:sym typeface="Arimo"/>
                </a:rPr>
                <a:t>Telematics</a:t>
              </a:r>
            </a:p>
          </p:txBody>
        </p:sp>
      </p:grpSp>
      <p:grpSp>
        <p:nvGrpSpPr>
          <p:cNvPr name="Group 77" id="77"/>
          <p:cNvGrpSpPr/>
          <p:nvPr/>
        </p:nvGrpSpPr>
        <p:grpSpPr>
          <a:xfrm rot="0">
            <a:off x="4093274" y="6050056"/>
            <a:ext cx="3388995" cy="1043559"/>
            <a:chOff x="0" y="0"/>
            <a:chExt cx="4518660" cy="1391412"/>
          </a:xfrm>
        </p:grpSpPr>
        <p:sp>
          <p:nvSpPr>
            <p:cNvPr name="Freeform 78" id="78"/>
            <p:cNvSpPr/>
            <p:nvPr/>
          </p:nvSpPr>
          <p:spPr>
            <a:xfrm flipH="false" flipV="false" rot="0">
              <a:off x="19050" y="19050"/>
              <a:ext cx="4480560" cy="1353312"/>
            </a:xfrm>
            <a:custGeom>
              <a:avLst/>
              <a:gdLst/>
              <a:ahLst/>
              <a:cxnLst/>
              <a:rect r="r" b="b" t="t" l="l"/>
              <a:pathLst>
                <a:path h="1353312" w="4480560">
                  <a:moveTo>
                    <a:pt x="0" y="676656"/>
                  </a:moveTo>
                  <a:cubicBezTo>
                    <a:pt x="0" y="302895"/>
                    <a:pt x="1003046" y="0"/>
                    <a:pt x="2240280" y="0"/>
                  </a:cubicBezTo>
                  <a:cubicBezTo>
                    <a:pt x="3477514" y="0"/>
                    <a:pt x="4480560" y="302895"/>
                    <a:pt x="4480560" y="676656"/>
                  </a:cubicBezTo>
                  <a:cubicBezTo>
                    <a:pt x="4480560" y="1050417"/>
                    <a:pt x="3477514" y="1353312"/>
                    <a:pt x="2240280" y="1353312"/>
                  </a:cubicBezTo>
                  <a:cubicBezTo>
                    <a:pt x="1003046" y="1353312"/>
                    <a:pt x="0" y="1050417"/>
                    <a:pt x="0" y="676656"/>
                  </a:cubicBezTo>
                  <a:close/>
                </a:path>
              </a:pathLst>
            </a:custGeom>
            <a:solidFill>
              <a:srgbClr val="156082"/>
            </a:solidFill>
          </p:spPr>
        </p:sp>
        <p:sp>
          <p:nvSpPr>
            <p:cNvPr name="Freeform 79" id="79"/>
            <p:cNvSpPr/>
            <p:nvPr/>
          </p:nvSpPr>
          <p:spPr>
            <a:xfrm flipH="false" flipV="false" rot="0">
              <a:off x="0" y="0"/>
              <a:ext cx="4518660" cy="1391412"/>
            </a:xfrm>
            <a:custGeom>
              <a:avLst/>
              <a:gdLst/>
              <a:ahLst/>
              <a:cxnLst/>
              <a:rect r="r" b="b" t="t" l="l"/>
              <a:pathLst>
                <a:path h="1391412" w="4518660">
                  <a:moveTo>
                    <a:pt x="0" y="695706"/>
                  </a:moveTo>
                  <a:lnTo>
                    <a:pt x="19050" y="695706"/>
                  </a:lnTo>
                  <a:lnTo>
                    <a:pt x="0" y="695706"/>
                  </a:lnTo>
                  <a:cubicBezTo>
                    <a:pt x="0" y="298831"/>
                    <a:pt x="1032764" y="0"/>
                    <a:pt x="2259330" y="0"/>
                  </a:cubicBezTo>
                  <a:cubicBezTo>
                    <a:pt x="3485896" y="0"/>
                    <a:pt x="4518660" y="298831"/>
                    <a:pt x="4518660" y="695706"/>
                  </a:cubicBezTo>
                  <a:lnTo>
                    <a:pt x="4499610" y="695706"/>
                  </a:lnTo>
                  <a:lnTo>
                    <a:pt x="4518660" y="695706"/>
                  </a:lnTo>
                  <a:cubicBezTo>
                    <a:pt x="4518660" y="1092581"/>
                    <a:pt x="3485896" y="1391412"/>
                    <a:pt x="2259330" y="1391412"/>
                  </a:cubicBezTo>
                  <a:lnTo>
                    <a:pt x="2259330" y="1372362"/>
                  </a:lnTo>
                  <a:lnTo>
                    <a:pt x="2259330" y="1391412"/>
                  </a:lnTo>
                  <a:cubicBezTo>
                    <a:pt x="1032764" y="1391412"/>
                    <a:pt x="0" y="1092581"/>
                    <a:pt x="0" y="695706"/>
                  </a:cubicBezTo>
                  <a:lnTo>
                    <a:pt x="19050" y="695706"/>
                  </a:lnTo>
                  <a:lnTo>
                    <a:pt x="38100" y="695706"/>
                  </a:lnTo>
                  <a:lnTo>
                    <a:pt x="19050" y="695706"/>
                  </a:lnTo>
                  <a:lnTo>
                    <a:pt x="0" y="695706"/>
                  </a:lnTo>
                  <a:moveTo>
                    <a:pt x="38100" y="695706"/>
                  </a:moveTo>
                  <a:cubicBezTo>
                    <a:pt x="38100" y="706247"/>
                    <a:pt x="29591" y="714756"/>
                    <a:pt x="19050" y="714756"/>
                  </a:cubicBezTo>
                  <a:cubicBezTo>
                    <a:pt x="8509" y="714756"/>
                    <a:pt x="0" y="706247"/>
                    <a:pt x="0" y="695706"/>
                  </a:cubicBezTo>
                  <a:cubicBezTo>
                    <a:pt x="0" y="685165"/>
                    <a:pt x="8509" y="676656"/>
                    <a:pt x="19050" y="676656"/>
                  </a:cubicBezTo>
                  <a:cubicBezTo>
                    <a:pt x="29591" y="676656"/>
                    <a:pt x="38100" y="685165"/>
                    <a:pt x="38100" y="695706"/>
                  </a:cubicBezTo>
                  <a:cubicBezTo>
                    <a:pt x="38100" y="1046226"/>
                    <a:pt x="1011301" y="1353312"/>
                    <a:pt x="2259330" y="1353312"/>
                  </a:cubicBezTo>
                  <a:cubicBezTo>
                    <a:pt x="3507359" y="1353312"/>
                    <a:pt x="4480560" y="1046226"/>
                    <a:pt x="4480560" y="695706"/>
                  </a:cubicBezTo>
                  <a:cubicBezTo>
                    <a:pt x="4480560" y="345186"/>
                    <a:pt x="3507359" y="38100"/>
                    <a:pt x="2259330" y="38100"/>
                  </a:cubicBezTo>
                  <a:lnTo>
                    <a:pt x="2259330" y="19050"/>
                  </a:lnTo>
                  <a:lnTo>
                    <a:pt x="2259330" y="38100"/>
                  </a:lnTo>
                  <a:cubicBezTo>
                    <a:pt x="1011301" y="38100"/>
                    <a:pt x="38100" y="345186"/>
                    <a:pt x="38100" y="695706"/>
                  </a:cubicBezTo>
                  <a:close/>
                </a:path>
              </a:pathLst>
            </a:custGeom>
            <a:solidFill>
              <a:srgbClr val="042433"/>
            </a:solidFill>
          </p:spPr>
        </p:sp>
        <p:sp>
          <p:nvSpPr>
            <p:cNvPr name="TextBox 80" id="80"/>
            <p:cNvSpPr txBox="true"/>
            <p:nvPr/>
          </p:nvSpPr>
          <p:spPr>
            <a:xfrm>
              <a:off x="0" y="-19050"/>
              <a:ext cx="4518660" cy="1410462"/>
            </a:xfrm>
            <a:prstGeom prst="rect">
              <a:avLst/>
            </a:prstGeom>
          </p:spPr>
          <p:txBody>
            <a:bodyPr anchor="ctr" rtlCol="false" tIns="50800" lIns="50800" bIns="50800" rIns="50800"/>
            <a:lstStyle/>
            <a:p>
              <a:pPr algn="ctr">
                <a:lnSpc>
                  <a:spcPts val="3240"/>
                </a:lnSpc>
              </a:pPr>
              <a:r>
                <a:rPr lang="en-US" sz="2700">
                  <a:solidFill>
                    <a:srgbClr val="FFFFFF"/>
                  </a:solidFill>
                  <a:latin typeface="Arimo"/>
                  <a:ea typeface="Arimo"/>
                  <a:cs typeface="Arimo"/>
                  <a:sym typeface="Arimo"/>
                </a:rPr>
                <a:t>Range requirement</a:t>
              </a:r>
            </a:p>
          </p:txBody>
        </p:sp>
      </p:grpSp>
      <p:grpSp>
        <p:nvGrpSpPr>
          <p:cNvPr name="Group 81" id="81"/>
          <p:cNvGrpSpPr/>
          <p:nvPr/>
        </p:nvGrpSpPr>
        <p:grpSpPr>
          <a:xfrm rot="0">
            <a:off x="657225" y="4712914"/>
            <a:ext cx="3388995" cy="1043559"/>
            <a:chOff x="0" y="0"/>
            <a:chExt cx="4518660" cy="1391412"/>
          </a:xfrm>
        </p:grpSpPr>
        <p:sp>
          <p:nvSpPr>
            <p:cNvPr name="Freeform 82" id="82"/>
            <p:cNvSpPr/>
            <p:nvPr/>
          </p:nvSpPr>
          <p:spPr>
            <a:xfrm flipH="false" flipV="false" rot="0">
              <a:off x="19050" y="19050"/>
              <a:ext cx="4480560" cy="1353312"/>
            </a:xfrm>
            <a:custGeom>
              <a:avLst/>
              <a:gdLst/>
              <a:ahLst/>
              <a:cxnLst/>
              <a:rect r="r" b="b" t="t" l="l"/>
              <a:pathLst>
                <a:path h="1353312" w="4480560">
                  <a:moveTo>
                    <a:pt x="0" y="676656"/>
                  </a:moveTo>
                  <a:cubicBezTo>
                    <a:pt x="0" y="302895"/>
                    <a:pt x="1003046" y="0"/>
                    <a:pt x="2240280" y="0"/>
                  </a:cubicBezTo>
                  <a:cubicBezTo>
                    <a:pt x="3477514" y="0"/>
                    <a:pt x="4480560" y="302895"/>
                    <a:pt x="4480560" y="676656"/>
                  </a:cubicBezTo>
                  <a:cubicBezTo>
                    <a:pt x="4480560" y="1050417"/>
                    <a:pt x="3477514" y="1353312"/>
                    <a:pt x="2240280" y="1353312"/>
                  </a:cubicBezTo>
                  <a:cubicBezTo>
                    <a:pt x="1003046" y="1353312"/>
                    <a:pt x="0" y="1050417"/>
                    <a:pt x="0" y="676656"/>
                  </a:cubicBezTo>
                  <a:close/>
                </a:path>
              </a:pathLst>
            </a:custGeom>
            <a:solidFill>
              <a:srgbClr val="156082"/>
            </a:solidFill>
          </p:spPr>
        </p:sp>
        <p:sp>
          <p:nvSpPr>
            <p:cNvPr name="Freeform 83" id="83"/>
            <p:cNvSpPr/>
            <p:nvPr/>
          </p:nvSpPr>
          <p:spPr>
            <a:xfrm flipH="false" flipV="false" rot="0">
              <a:off x="0" y="0"/>
              <a:ext cx="4518660" cy="1391412"/>
            </a:xfrm>
            <a:custGeom>
              <a:avLst/>
              <a:gdLst/>
              <a:ahLst/>
              <a:cxnLst/>
              <a:rect r="r" b="b" t="t" l="l"/>
              <a:pathLst>
                <a:path h="1391412" w="4518660">
                  <a:moveTo>
                    <a:pt x="0" y="695706"/>
                  </a:moveTo>
                  <a:lnTo>
                    <a:pt x="19050" y="695706"/>
                  </a:lnTo>
                  <a:lnTo>
                    <a:pt x="0" y="695706"/>
                  </a:lnTo>
                  <a:cubicBezTo>
                    <a:pt x="0" y="298831"/>
                    <a:pt x="1032764" y="0"/>
                    <a:pt x="2259330" y="0"/>
                  </a:cubicBezTo>
                  <a:cubicBezTo>
                    <a:pt x="3485896" y="0"/>
                    <a:pt x="4518660" y="298831"/>
                    <a:pt x="4518660" y="695706"/>
                  </a:cubicBezTo>
                  <a:lnTo>
                    <a:pt x="4499610" y="695706"/>
                  </a:lnTo>
                  <a:lnTo>
                    <a:pt x="4518660" y="695706"/>
                  </a:lnTo>
                  <a:cubicBezTo>
                    <a:pt x="4518660" y="1092581"/>
                    <a:pt x="3485896" y="1391412"/>
                    <a:pt x="2259330" y="1391412"/>
                  </a:cubicBezTo>
                  <a:lnTo>
                    <a:pt x="2259330" y="1372362"/>
                  </a:lnTo>
                  <a:lnTo>
                    <a:pt x="2259330" y="1391412"/>
                  </a:lnTo>
                  <a:cubicBezTo>
                    <a:pt x="1032764" y="1391412"/>
                    <a:pt x="0" y="1092581"/>
                    <a:pt x="0" y="695706"/>
                  </a:cubicBezTo>
                  <a:lnTo>
                    <a:pt x="19050" y="695706"/>
                  </a:lnTo>
                  <a:lnTo>
                    <a:pt x="38100" y="695706"/>
                  </a:lnTo>
                  <a:lnTo>
                    <a:pt x="19050" y="695706"/>
                  </a:lnTo>
                  <a:lnTo>
                    <a:pt x="0" y="695706"/>
                  </a:lnTo>
                  <a:moveTo>
                    <a:pt x="38100" y="695706"/>
                  </a:moveTo>
                  <a:cubicBezTo>
                    <a:pt x="38100" y="706247"/>
                    <a:pt x="29591" y="714756"/>
                    <a:pt x="19050" y="714756"/>
                  </a:cubicBezTo>
                  <a:cubicBezTo>
                    <a:pt x="8509" y="714756"/>
                    <a:pt x="0" y="706247"/>
                    <a:pt x="0" y="695706"/>
                  </a:cubicBezTo>
                  <a:cubicBezTo>
                    <a:pt x="0" y="685165"/>
                    <a:pt x="8509" y="676656"/>
                    <a:pt x="19050" y="676656"/>
                  </a:cubicBezTo>
                  <a:cubicBezTo>
                    <a:pt x="29591" y="676656"/>
                    <a:pt x="38100" y="685165"/>
                    <a:pt x="38100" y="695706"/>
                  </a:cubicBezTo>
                  <a:cubicBezTo>
                    <a:pt x="38100" y="1046226"/>
                    <a:pt x="1011301" y="1353312"/>
                    <a:pt x="2259330" y="1353312"/>
                  </a:cubicBezTo>
                  <a:cubicBezTo>
                    <a:pt x="3507359" y="1353312"/>
                    <a:pt x="4480560" y="1046226"/>
                    <a:pt x="4480560" y="695706"/>
                  </a:cubicBezTo>
                  <a:cubicBezTo>
                    <a:pt x="4480560" y="345186"/>
                    <a:pt x="3507359" y="38100"/>
                    <a:pt x="2259330" y="38100"/>
                  </a:cubicBezTo>
                  <a:lnTo>
                    <a:pt x="2259330" y="19050"/>
                  </a:lnTo>
                  <a:lnTo>
                    <a:pt x="2259330" y="38100"/>
                  </a:lnTo>
                  <a:cubicBezTo>
                    <a:pt x="1011301" y="38100"/>
                    <a:pt x="38100" y="345186"/>
                    <a:pt x="38100" y="695706"/>
                  </a:cubicBezTo>
                  <a:close/>
                </a:path>
              </a:pathLst>
            </a:custGeom>
            <a:solidFill>
              <a:srgbClr val="042433"/>
            </a:solidFill>
          </p:spPr>
        </p:sp>
        <p:sp>
          <p:nvSpPr>
            <p:cNvPr name="TextBox 84" id="84"/>
            <p:cNvSpPr txBox="true"/>
            <p:nvPr/>
          </p:nvSpPr>
          <p:spPr>
            <a:xfrm>
              <a:off x="0" y="-19050"/>
              <a:ext cx="4518660" cy="1410462"/>
            </a:xfrm>
            <a:prstGeom prst="rect">
              <a:avLst/>
            </a:prstGeom>
          </p:spPr>
          <p:txBody>
            <a:bodyPr anchor="ctr" rtlCol="false" tIns="50800" lIns="50800" bIns="50800" rIns="50800"/>
            <a:lstStyle/>
            <a:p>
              <a:pPr algn="ctr">
                <a:lnSpc>
                  <a:spcPts val="3240"/>
                </a:lnSpc>
              </a:pPr>
              <a:r>
                <a:rPr lang="en-US" sz="2700">
                  <a:solidFill>
                    <a:srgbClr val="FFFFFF"/>
                  </a:solidFill>
                  <a:latin typeface="Arimo"/>
                  <a:ea typeface="Arimo"/>
                  <a:cs typeface="Arimo"/>
                  <a:sym typeface="Arimo"/>
                </a:rPr>
                <a:t>Driver/Staff Buy in</a:t>
              </a:r>
            </a:p>
          </p:txBody>
        </p:sp>
      </p:grpSp>
      <p:grpSp>
        <p:nvGrpSpPr>
          <p:cNvPr name="Group 85" id="85"/>
          <p:cNvGrpSpPr/>
          <p:nvPr/>
        </p:nvGrpSpPr>
        <p:grpSpPr>
          <a:xfrm rot="0">
            <a:off x="658274" y="6064594"/>
            <a:ext cx="3388995" cy="1043559"/>
            <a:chOff x="0" y="0"/>
            <a:chExt cx="4518660" cy="1391412"/>
          </a:xfrm>
        </p:grpSpPr>
        <p:sp>
          <p:nvSpPr>
            <p:cNvPr name="Freeform 86" id="86"/>
            <p:cNvSpPr/>
            <p:nvPr/>
          </p:nvSpPr>
          <p:spPr>
            <a:xfrm flipH="false" flipV="false" rot="0">
              <a:off x="19050" y="19050"/>
              <a:ext cx="4480560" cy="1353312"/>
            </a:xfrm>
            <a:custGeom>
              <a:avLst/>
              <a:gdLst/>
              <a:ahLst/>
              <a:cxnLst/>
              <a:rect r="r" b="b" t="t" l="l"/>
              <a:pathLst>
                <a:path h="1353312" w="4480560">
                  <a:moveTo>
                    <a:pt x="0" y="676656"/>
                  </a:moveTo>
                  <a:cubicBezTo>
                    <a:pt x="0" y="302895"/>
                    <a:pt x="1003046" y="0"/>
                    <a:pt x="2240280" y="0"/>
                  </a:cubicBezTo>
                  <a:cubicBezTo>
                    <a:pt x="3477514" y="0"/>
                    <a:pt x="4480560" y="302895"/>
                    <a:pt x="4480560" y="676656"/>
                  </a:cubicBezTo>
                  <a:cubicBezTo>
                    <a:pt x="4480560" y="1050417"/>
                    <a:pt x="3477514" y="1353312"/>
                    <a:pt x="2240280" y="1353312"/>
                  </a:cubicBezTo>
                  <a:cubicBezTo>
                    <a:pt x="1003046" y="1353312"/>
                    <a:pt x="0" y="1050417"/>
                    <a:pt x="0" y="676656"/>
                  </a:cubicBezTo>
                  <a:close/>
                </a:path>
              </a:pathLst>
            </a:custGeom>
            <a:solidFill>
              <a:srgbClr val="156082"/>
            </a:solidFill>
          </p:spPr>
        </p:sp>
        <p:sp>
          <p:nvSpPr>
            <p:cNvPr name="Freeform 87" id="87"/>
            <p:cNvSpPr/>
            <p:nvPr/>
          </p:nvSpPr>
          <p:spPr>
            <a:xfrm flipH="false" flipV="false" rot="0">
              <a:off x="0" y="0"/>
              <a:ext cx="4518660" cy="1391412"/>
            </a:xfrm>
            <a:custGeom>
              <a:avLst/>
              <a:gdLst/>
              <a:ahLst/>
              <a:cxnLst/>
              <a:rect r="r" b="b" t="t" l="l"/>
              <a:pathLst>
                <a:path h="1391412" w="4518660">
                  <a:moveTo>
                    <a:pt x="0" y="695706"/>
                  </a:moveTo>
                  <a:lnTo>
                    <a:pt x="19050" y="695706"/>
                  </a:lnTo>
                  <a:lnTo>
                    <a:pt x="0" y="695706"/>
                  </a:lnTo>
                  <a:cubicBezTo>
                    <a:pt x="0" y="298831"/>
                    <a:pt x="1032764" y="0"/>
                    <a:pt x="2259330" y="0"/>
                  </a:cubicBezTo>
                  <a:cubicBezTo>
                    <a:pt x="3485896" y="0"/>
                    <a:pt x="4518660" y="298831"/>
                    <a:pt x="4518660" y="695706"/>
                  </a:cubicBezTo>
                  <a:lnTo>
                    <a:pt x="4499610" y="695706"/>
                  </a:lnTo>
                  <a:lnTo>
                    <a:pt x="4518660" y="695706"/>
                  </a:lnTo>
                  <a:cubicBezTo>
                    <a:pt x="4518660" y="1092581"/>
                    <a:pt x="3485896" y="1391412"/>
                    <a:pt x="2259330" y="1391412"/>
                  </a:cubicBezTo>
                  <a:lnTo>
                    <a:pt x="2259330" y="1372362"/>
                  </a:lnTo>
                  <a:lnTo>
                    <a:pt x="2259330" y="1391412"/>
                  </a:lnTo>
                  <a:cubicBezTo>
                    <a:pt x="1032764" y="1391412"/>
                    <a:pt x="0" y="1092581"/>
                    <a:pt x="0" y="695706"/>
                  </a:cubicBezTo>
                  <a:lnTo>
                    <a:pt x="19050" y="695706"/>
                  </a:lnTo>
                  <a:lnTo>
                    <a:pt x="38100" y="695706"/>
                  </a:lnTo>
                  <a:lnTo>
                    <a:pt x="19050" y="695706"/>
                  </a:lnTo>
                  <a:lnTo>
                    <a:pt x="0" y="695706"/>
                  </a:lnTo>
                  <a:moveTo>
                    <a:pt x="38100" y="695706"/>
                  </a:moveTo>
                  <a:cubicBezTo>
                    <a:pt x="38100" y="706247"/>
                    <a:pt x="29591" y="714756"/>
                    <a:pt x="19050" y="714756"/>
                  </a:cubicBezTo>
                  <a:cubicBezTo>
                    <a:pt x="8509" y="714756"/>
                    <a:pt x="0" y="706247"/>
                    <a:pt x="0" y="695706"/>
                  </a:cubicBezTo>
                  <a:cubicBezTo>
                    <a:pt x="0" y="685165"/>
                    <a:pt x="8509" y="676656"/>
                    <a:pt x="19050" y="676656"/>
                  </a:cubicBezTo>
                  <a:cubicBezTo>
                    <a:pt x="29591" y="676656"/>
                    <a:pt x="38100" y="685165"/>
                    <a:pt x="38100" y="695706"/>
                  </a:cubicBezTo>
                  <a:cubicBezTo>
                    <a:pt x="38100" y="1046226"/>
                    <a:pt x="1011301" y="1353312"/>
                    <a:pt x="2259330" y="1353312"/>
                  </a:cubicBezTo>
                  <a:cubicBezTo>
                    <a:pt x="3507359" y="1353312"/>
                    <a:pt x="4480560" y="1046226"/>
                    <a:pt x="4480560" y="695706"/>
                  </a:cubicBezTo>
                  <a:cubicBezTo>
                    <a:pt x="4480560" y="345186"/>
                    <a:pt x="3507359" y="38100"/>
                    <a:pt x="2259330" y="38100"/>
                  </a:cubicBezTo>
                  <a:lnTo>
                    <a:pt x="2259330" y="19050"/>
                  </a:lnTo>
                  <a:lnTo>
                    <a:pt x="2259330" y="38100"/>
                  </a:lnTo>
                  <a:cubicBezTo>
                    <a:pt x="1011301" y="38100"/>
                    <a:pt x="38100" y="345186"/>
                    <a:pt x="38100" y="695706"/>
                  </a:cubicBezTo>
                  <a:close/>
                </a:path>
              </a:pathLst>
            </a:custGeom>
            <a:solidFill>
              <a:srgbClr val="042433"/>
            </a:solidFill>
          </p:spPr>
        </p:sp>
        <p:sp>
          <p:nvSpPr>
            <p:cNvPr name="TextBox 88" id="88"/>
            <p:cNvSpPr txBox="true"/>
            <p:nvPr/>
          </p:nvSpPr>
          <p:spPr>
            <a:xfrm>
              <a:off x="0" y="-19050"/>
              <a:ext cx="4518660" cy="1410462"/>
            </a:xfrm>
            <a:prstGeom prst="rect">
              <a:avLst/>
            </a:prstGeom>
          </p:spPr>
          <p:txBody>
            <a:bodyPr anchor="ctr" rtlCol="false" tIns="50800" lIns="50800" bIns="50800" rIns="50800"/>
            <a:lstStyle/>
            <a:p>
              <a:pPr algn="ctr">
                <a:lnSpc>
                  <a:spcPts val="3240"/>
                </a:lnSpc>
              </a:pPr>
              <a:r>
                <a:rPr lang="en-US" sz="2700">
                  <a:solidFill>
                    <a:srgbClr val="FFFFFF"/>
                  </a:solidFill>
                  <a:latin typeface="Arimo"/>
                  <a:ea typeface="Arimo"/>
                  <a:cs typeface="Arimo"/>
                  <a:sym typeface="Arimo"/>
                </a:rPr>
                <a:t>Ease of driving</a:t>
              </a:r>
            </a:p>
          </p:txBody>
        </p:sp>
      </p:grpSp>
      <p:grpSp>
        <p:nvGrpSpPr>
          <p:cNvPr name="Group 89" id="89"/>
          <p:cNvGrpSpPr/>
          <p:nvPr/>
        </p:nvGrpSpPr>
        <p:grpSpPr>
          <a:xfrm rot="0">
            <a:off x="623126" y="7301994"/>
            <a:ext cx="3388995" cy="1043559"/>
            <a:chOff x="0" y="0"/>
            <a:chExt cx="4518660" cy="1391412"/>
          </a:xfrm>
        </p:grpSpPr>
        <p:sp>
          <p:nvSpPr>
            <p:cNvPr name="Freeform 90" id="90"/>
            <p:cNvSpPr/>
            <p:nvPr/>
          </p:nvSpPr>
          <p:spPr>
            <a:xfrm flipH="false" flipV="false" rot="0">
              <a:off x="19050" y="19050"/>
              <a:ext cx="4480560" cy="1353312"/>
            </a:xfrm>
            <a:custGeom>
              <a:avLst/>
              <a:gdLst/>
              <a:ahLst/>
              <a:cxnLst/>
              <a:rect r="r" b="b" t="t" l="l"/>
              <a:pathLst>
                <a:path h="1353312" w="4480560">
                  <a:moveTo>
                    <a:pt x="0" y="676656"/>
                  </a:moveTo>
                  <a:cubicBezTo>
                    <a:pt x="0" y="302895"/>
                    <a:pt x="1003046" y="0"/>
                    <a:pt x="2240280" y="0"/>
                  </a:cubicBezTo>
                  <a:cubicBezTo>
                    <a:pt x="3477514" y="0"/>
                    <a:pt x="4480560" y="302895"/>
                    <a:pt x="4480560" y="676656"/>
                  </a:cubicBezTo>
                  <a:cubicBezTo>
                    <a:pt x="4480560" y="1050417"/>
                    <a:pt x="3477514" y="1353312"/>
                    <a:pt x="2240280" y="1353312"/>
                  </a:cubicBezTo>
                  <a:cubicBezTo>
                    <a:pt x="1003046" y="1353312"/>
                    <a:pt x="0" y="1050417"/>
                    <a:pt x="0" y="676656"/>
                  </a:cubicBezTo>
                  <a:close/>
                </a:path>
              </a:pathLst>
            </a:custGeom>
            <a:solidFill>
              <a:srgbClr val="156082"/>
            </a:solidFill>
          </p:spPr>
        </p:sp>
        <p:sp>
          <p:nvSpPr>
            <p:cNvPr name="Freeform 91" id="91"/>
            <p:cNvSpPr/>
            <p:nvPr/>
          </p:nvSpPr>
          <p:spPr>
            <a:xfrm flipH="false" flipV="false" rot="0">
              <a:off x="0" y="0"/>
              <a:ext cx="4518660" cy="1391412"/>
            </a:xfrm>
            <a:custGeom>
              <a:avLst/>
              <a:gdLst/>
              <a:ahLst/>
              <a:cxnLst/>
              <a:rect r="r" b="b" t="t" l="l"/>
              <a:pathLst>
                <a:path h="1391412" w="4518660">
                  <a:moveTo>
                    <a:pt x="0" y="695706"/>
                  </a:moveTo>
                  <a:lnTo>
                    <a:pt x="19050" y="695706"/>
                  </a:lnTo>
                  <a:lnTo>
                    <a:pt x="0" y="695706"/>
                  </a:lnTo>
                  <a:cubicBezTo>
                    <a:pt x="0" y="298831"/>
                    <a:pt x="1032764" y="0"/>
                    <a:pt x="2259330" y="0"/>
                  </a:cubicBezTo>
                  <a:cubicBezTo>
                    <a:pt x="3485896" y="0"/>
                    <a:pt x="4518660" y="298831"/>
                    <a:pt x="4518660" y="695706"/>
                  </a:cubicBezTo>
                  <a:lnTo>
                    <a:pt x="4499610" y="695706"/>
                  </a:lnTo>
                  <a:lnTo>
                    <a:pt x="4518660" y="695706"/>
                  </a:lnTo>
                  <a:cubicBezTo>
                    <a:pt x="4518660" y="1092581"/>
                    <a:pt x="3485896" y="1391412"/>
                    <a:pt x="2259330" y="1391412"/>
                  </a:cubicBezTo>
                  <a:lnTo>
                    <a:pt x="2259330" y="1372362"/>
                  </a:lnTo>
                  <a:lnTo>
                    <a:pt x="2259330" y="1391412"/>
                  </a:lnTo>
                  <a:cubicBezTo>
                    <a:pt x="1032764" y="1391412"/>
                    <a:pt x="0" y="1092581"/>
                    <a:pt x="0" y="695706"/>
                  </a:cubicBezTo>
                  <a:lnTo>
                    <a:pt x="19050" y="695706"/>
                  </a:lnTo>
                  <a:lnTo>
                    <a:pt x="38100" y="695706"/>
                  </a:lnTo>
                  <a:lnTo>
                    <a:pt x="19050" y="695706"/>
                  </a:lnTo>
                  <a:lnTo>
                    <a:pt x="0" y="695706"/>
                  </a:lnTo>
                  <a:moveTo>
                    <a:pt x="38100" y="695706"/>
                  </a:moveTo>
                  <a:cubicBezTo>
                    <a:pt x="38100" y="706247"/>
                    <a:pt x="29591" y="714756"/>
                    <a:pt x="19050" y="714756"/>
                  </a:cubicBezTo>
                  <a:cubicBezTo>
                    <a:pt x="8509" y="714756"/>
                    <a:pt x="0" y="706247"/>
                    <a:pt x="0" y="695706"/>
                  </a:cubicBezTo>
                  <a:cubicBezTo>
                    <a:pt x="0" y="685165"/>
                    <a:pt x="8509" y="676656"/>
                    <a:pt x="19050" y="676656"/>
                  </a:cubicBezTo>
                  <a:cubicBezTo>
                    <a:pt x="29591" y="676656"/>
                    <a:pt x="38100" y="685165"/>
                    <a:pt x="38100" y="695706"/>
                  </a:cubicBezTo>
                  <a:cubicBezTo>
                    <a:pt x="38100" y="1046226"/>
                    <a:pt x="1011301" y="1353312"/>
                    <a:pt x="2259330" y="1353312"/>
                  </a:cubicBezTo>
                  <a:cubicBezTo>
                    <a:pt x="3507359" y="1353312"/>
                    <a:pt x="4480560" y="1046226"/>
                    <a:pt x="4480560" y="695706"/>
                  </a:cubicBezTo>
                  <a:cubicBezTo>
                    <a:pt x="4480560" y="345186"/>
                    <a:pt x="3507359" y="38100"/>
                    <a:pt x="2259330" y="38100"/>
                  </a:cubicBezTo>
                  <a:lnTo>
                    <a:pt x="2259330" y="19050"/>
                  </a:lnTo>
                  <a:lnTo>
                    <a:pt x="2259330" y="38100"/>
                  </a:lnTo>
                  <a:cubicBezTo>
                    <a:pt x="1011301" y="38100"/>
                    <a:pt x="38100" y="345186"/>
                    <a:pt x="38100" y="695706"/>
                  </a:cubicBezTo>
                  <a:close/>
                </a:path>
              </a:pathLst>
            </a:custGeom>
            <a:solidFill>
              <a:srgbClr val="042433"/>
            </a:solidFill>
          </p:spPr>
        </p:sp>
        <p:sp>
          <p:nvSpPr>
            <p:cNvPr name="TextBox 92" id="92"/>
            <p:cNvSpPr txBox="true"/>
            <p:nvPr/>
          </p:nvSpPr>
          <p:spPr>
            <a:xfrm>
              <a:off x="0" y="-19050"/>
              <a:ext cx="4518660" cy="1410462"/>
            </a:xfrm>
            <a:prstGeom prst="rect">
              <a:avLst/>
            </a:prstGeom>
          </p:spPr>
          <p:txBody>
            <a:bodyPr anchor="ctr" rtlCol="false" tIns="50800" lIns="50800" bIns="50800" rIns="50800"/>
            <a:lstStyle/>
            <a:p>
              <a:pPr algn="ctr">
                <a:lnSpc>
                  <a:spcPts val="3240"/>
                </a:lnSpc>
              </a:pPr>
              <a:r>
                <a:rPr lang="en-US" sz="2700">
                  <a:solidFill>
                    <a:srgbClr val="FFFFFF"/>
                  </a:solidFill>
                  <a:latin typeface="Arimo"/>
                  <a:ea typeface="Arimo"/>
                  <a:cs typeface="Arimo"/>
                  <a:sym typeface="Arimo"/>
                </a:rPr>
                <a:t>EPTO / VTL</a:t>
              </a:r>
            </a:p>
          </p:txBody>
        </p:sp>
      </p:grpSp>
    </p:spTree>
  </p:cSld>
  <p:clrMapOvr>
    <a:masterClrMapping/>
  </p:clrMapOvr>
</p:sld>
</file>

<file path=ppt/slides/slide1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7185005" y="9561195"/>
            <a:ext cx="926783" cy="475298"/>
          </a:xfrm>
          <a:prstGeom prst="rect">
            <a:avLst/>
          </a:prstGeom>
        </p:spPr>
        <p:txBody>
          <a:bodyPr anchor="t" rtlCol="false" tIns="0" lIns="0" bIns="0" rIns="0">
            <a:spAutoFit/>
          </a:bodyPr>
          <a:lstStyle/>
          <a:p>
            <a:pPr algn="ctr">
              <a:lnSpc>
                <a:spcPts val="3600"/>
              </a:lnSpc>
            </a:pPr>
            <a:r>
              <a:rPr lang="en-US" sz="3000">
                <a:solidFill>
                  <a:srgbClr val="808080"/>
                </a:solidFill>
                <a:latin typeface="Arimo"/>
                <a:ea typeface="Arimo"/>
                <a:cs typeface="Arimo"/>
                <a:sym typeface="Arimo"/>
              </a:rPr>
              <a:t>‹#›</a:t>
            </a:r>
          </a:p>
        </p:txBody>
      </p:sp>
      <p:grpSp>
        <p:nvGrpSpPr>
          <p:cNvPr name="Group 3" id="3"/>
          <p:cNvGrpSpPr/>
          <p:nvPr/>
        </p:nvGrpSpPr>
        <p:grpSpPr>
          <a:xfrm rot="0">
            <a:off x="-1052002" y="2046759"/>
            <a:ext cx="945474" cy="892206"/>
            <a:chOff x="0" y="0"/>
            <a:chExt cx="1260632" cy="1189608"/>
          </a:xfrm>
        </p:grpSpPr>
        <p:sp>
          <p:nvSpPr>
            <p:cNvPr name="Freeform 4" id="4"/>
            <p:cNvSpPr/>
            <p:nvPr/>
          </p:nvSpPr>
          <p:spPr>
            <a:xfrm flipH="false" flipV="false" rot="0">
              <a:off x="0" y="0"/>
              <a:ext cx="1260602" cy="1189609"/>
            </a:xfrm>
            <a:custGeom>
              <a:avLst/>
              <a:gdLst/>
              <a:ahLst/>
              <a:cxnLst/>
              <a:rect r="r" b="b" t="t" l="l"/>
              <a:pathLst>
                <a:path h="1189609" w="1260602">
                  <a:moveTo>
                    <a:pt x="0" y="198247"/>
                  </a:moveTo>
                  <a:cubicBezTo>
                    <a:pt x="0" y="88773"/>
                    <a:pt x="88773" y="0"/>
                    <a:pt x="198247" y="0"/>
                  </a:cubicBezTo>
                  <a:lnTo>
                    <a:pt x="1062355" y="0"/>
                  </a:lnTo>
                  <a:cubicBezTo>
                    <a:pt x="1171829" y="0"/>
                    <a:pt x="1260602" y="88773"/>
                    <a:pt x="1260602" y="198247"/>
                  </a:cubicBezTo>
                  <a:lnTo>
                    <a:pt x="1260602" y="991362"/>
                  </a:lnTo>
                  <a:cubicBezTo>
                    <a:pt x="1260602" y="1100836"/>
                    <a:pt x="1171829" y="1189609"/>
                    <a:pt x="1062355" y="1189609"/>
                  </a:cubicBezTo>
                  <a:lnTo>
                    <a:pt x="198247" y="1189609"/>
                  </a:lnTo>
                  <a:cubicBezTo>
                    <a:pt x="88773" y="1189609"/>
                    <a:pt x="0" y="1100836"/>
                    <a:pt x="0" y="991362"/>
                  </a:cubicBezTo>
                  <a:close/>
                </a:path>
              </a:pathLst>
            </a:custGeom>
            <a:solidFill>
              <a:srgbClr val="0097C0"/>
            </a:solidFill>
          </p:spPr>
        </p:sp>
        <p:sp>
          <p:nvSpPr>
            <p:cNvPr name="TextBox 5" id="5"/>
            <p:cNvSpPr txBox="true"/>
            <p:nvPr/>
          </p:nvSpPr>
          <p:spPr>
            <a:xfrm>
              <a:off x="0" y="-19050"/>
              <a:ext cx="1260632" cy="1208658"/>
            </a:xfrm>
            <a:prstGeom prst="rect">
              <a:avLst/>
            </a:prstGeom>
          </p:spPr>
          <p:txBody>
            <a:bodyPr anchor="ctr" rtlCol="false" tIns="50800" lIns="50800" bIns="50800" rIns="50800"/>
            <a:lstStyle/>
            <a:p>
              <a:pPr algn="ctr">
                <a:lnSpc>
                  <a:spcPts val="2160"/>
                </a:lnSpc>
              </a:pPr>
              <a:r>
                <a:rPr lang="en-US" sz="1800">
                  <a:solidFill>
                    <a:srgbClr val="FFFFFF"/>
                  </a:solidFill>
                  <a:latin typeface="Arimo"/>
                  <a:ea typeface="Arimo"/>
                  <a:cs typeface="Arimo"/>
                  <a:sym typeface="Arimo"/>
                </a:rPr>
                <a:t>R0</a:t>
              </a:r>
            </a:p>
            <a:p>
              <a:pPr algn="ctr">
                <a:lnSpc>
                  <a:spcPts val="2160"/>
                </a:lnSpc>
              </a:pPr>
              <a:r>
                <a:rPr lang="en-US" sz="1800">
                  <a:solidFill>
                    <a:srgbClr val="FFFFFF"/>
                  </a:solidFill>
                  <a:latin typeface="Arimo"/>
                  <a:ea typeface="Arimo"/>
                  <a:cs typeface="Arimo"/>
                  <a:sym typeface="Arimo"/>
                </a:rPr>
                <a:t>G152B192</a:t>
              </a:r>
            </a:p>
          </p:txBody>
        </p:sp>
      </p:grpSp>
      <p:grpSp>
        <p:nvGrpSpPr>
          <p:cNvPr name="Group 6" id="6"/>
          <p:cNvGrpSpPr/>
          <p:nvPr/>
        </p:nvGrpSpPr>
        <p:grpSpPr>
          <a:xfrm rot="0">
            <a:off x="-1052002" y="3120954"/>
            <a:ext cx="945474" cy="892206"/>
            <a:chOff x="0" y="0"/>
            <a:chExt cx="1260632" cy="1189608"/>
          </a:xfrm>
        </p:grpSpPr>
        <p:sp>
          <p:nvSpPr>
            <p:cNvPr name="Freeform 7" id="7"/>
            <p:cNvSpPr/>
            <p:nvPr/>
          </p:nvSpPr>
          <p:spPr>
            <a:xfrm flipH="false" flipV="false" rot="0">
              <a:off x="0" y="0"/>
              <a:ext cx="1260602" cy="1189609"/>
            </a:xfrm>
            <a:custGeom>
              <a:avLst/>
              <a:gdLst/>
              <a:ahLst/>
              <a:cxnLst/>
              <a:rect r="r" b="b" t="t" l="l"/>
              <a:pathLst>
                <a:path h="1189609" w="1260602">
                  <a:moveTo>
                    <a:pt x="0" y="198247"/>
                  </a:moveTo>
                  <a:cubicBezTo>
                    <a:pt x="0" y="88773"/>
                    <a:pt x="88773" y="0"/>
                    <a:pt x="198247" y="0"/>
                  </a:cubicBezTo>
                  <a:lnTo>
                    <a:pt x="1062355" y="0"/>
                  </a:lnTo>
                  <a:cubicBezTo>
                    <a:pt x="1171829" y="0"/>
                    <a:pt x="1260602" y="88773"/>
                    <a:pt x="1260602" y="198247"/>
                  </a:cubicBezTo>
                  <a:lnTo>
                    <a:pt x="1260602" y="991362"/>
                  </a:lnTo>
                  <a:cubicBezTo>
                    <a:pt x="1260602" y="1100836"/>
                    <a:pt x="1171829" y="1189609"/>
                    <a:pt x="1062355" y="1189609"/>
                  </a:cubicBezTo>
                  <a:lnTo>
                    <a:pt x="198247" y="1189609"/>
                  </a:lnTo>
                  <a:cubicBezTo>
                    <a:pt x="88773" y="1189609"/>
                    <a:pt x="0" y="1100836"/>
                    <a:pt x="0" y="991362"/>
                  </a:cubicBezTo>
                  <a:close/>
                </a:path>
              </a:pathLst>
            </a:custGeom>
            <a:solidFill>
              <a:srgbClr val="5DBDDD"/>
            </a:solidFill>
          </p:spPr>
        </p:sp>
        <p:sp>
          <p:nvSpPr>
            <p:cNvPr name="TextBox 8" id="8"/>
            <p:cNvSpPr txBox="true"/>
            <p:nvPr/>
          </p:nvSpPr>
          <p:spPr>
            <a:xfrm>
              <a:off x="0" y="-19050"/>
              <a:ext cx="1260632" cy="1208658"/>
            </a:xfrm>
            <a:prstGeom prst="rect">
              <a:avLst/>
            </a:prstGeom>
          </p:spPr>
          <p:txBody>
            <a:bodyPr anchor="ctr" rtlCol="false" tIns="50800" lIns="50800" bIns="50800" rIns="50800"/>
            <a:lstStyle/>
            <a:p>
              <a:pPr algn="ctr">
                <a:lnSpc>
                  <a:spcPts val="2160"/>
                </a:lnSpc>
              </a:pPr>
              <a:r>
                <a:rPr lang="en-US" sz="1800">
                  <a:solidFill>
                    <a:srgbClr val="FFFFFF"/>
                  </a:solidFill>
                  <a:latin typeface="Arimo"/>
                  <a:ea typeface="Arimo"/>
                  <a:cs typeface="Arimo"/>
                  <a:sym typeface="Arimo"/>
                </a:rPr>
                <a:t>R93</a:t>
              </a:r>
            </a:p>
            <a:p>
              <a:pPr algn="ctr">
                <a:lnSpc>
                  <a:spcPts val="2160"/>
                </a:lnSpc>
              </a:pPr>
              <a:r>
                <a:rPr lang="en-US" sz="1800">
                  <a:solidFill>
                    <a:srgbClr val="FFFFFF"/>
                  </a:solidFill>
                  <a:latin typeface="Arimo"/>
                  <a:ea typeface="Arimo"/>
                  <a:cs typeface="Arimo"/>
                  <a:sym typeface="Arimo"/>
                </a:rPr>
                <a:t>G189B221</a:t>
              </a:r>
            </a:p>
          </p:txBody>
        </p:sp>
      </p:grpSp>
      <p:grpSp>
        <p:nvGrpSpPr>
          <p:cNvPr name="Group 9" id="9"/>
          <p:cNvGrpSpPr/>
          <p:nvPr/>
        </p:nvGrpSpPr>
        <p:grpSpPr>
          <a:xfrm rot="0">
            <a:off x="-1052002" y="4195149"/>
            <a:ext cx="945474" cy="892206"/>
            <a:chOff x="0" y="0"/>
            <a:chExt cx="1260632" cy="1189608"/>
          </a:xfrm>
        </p:grpSpPr>
        <p:sp>
          <p:nvSpPr>
            <p:cNvPr name="Freeform 10" id="10"/>
            <p:cNvSpPr/>
            <p:nvPr/>
          </p:nvSpPr>
          <p:spPr>
            <a:xfrm flipH="false" flipV="false" rot="0">
              <a:off x="0" y="0"/>
              <a:ext cx="1260602" cy="1189609"/>
            </a:xfrm>
            <a:custGeom>
              <a:avLst/>
              <a:gdLst/>
              <a:ahLst/>
              <a:cxnLst/>
              <a:rect r="r" b="b" t="t" l="l"/>
              <a:pathLst>
                <a:path h="1189609" w="1260602">
                  <a:moveTo>
                    <a:pt x="0" y="198247"/>
                  </a:moveTo>
                  <a:cubicBezTo>
                    <a:pt x="0" y="88773"/>
                    <a:pt x="88773" y="0"/>
                    <a:pt x="198247" y="0"/>
                  </a:cubicBezTo>
                  <a:lnTo>
                    <a:pt x="1062355" y="0"/>
                  </a:lnTo>
                  <a:cubicBezTo>
                    <a:pt x="1171829" y="0"/>
                    <a:pt x="1260602" y="88773"/>
                    <a:pt x="1260602" y="198247"/>
                  </a:cubicBezTo>
                  <a:lnTo>
                    <a:pt x="1260602" y="991362"/>
                  </a:lnTo>
                  <a:cubicBezTo>
                    <a:pt x="1260602" y="1100836"/>
                    <a:pt x="1171829" y="1189609"/>
                    <a:pt x="1062355" y="1189609"/>
                  </a:cubicBezTo>
                  <a:lnTo>
                    <a:pt x="198247" y="1189609"/>
                  </a:lnTo>
                  <a:cubicBezTo>
                    <a:pt x="88773" y="1189609"/>
                    <a:pt x="0" y="1100836"/>
                    <a:pt x="0" y="991362"/>
                  </a:cubicBezTo>
                  <a:close/>
                </a:path>
              </a:pathLst>
            </a:custGeom>
            <a:solidFill>
              <a:srgbClr val="D4EDF7"/>
            </a:solidFill>
          </p:spPr>
        </p:sp>
        <p:sp>
          <p:nvSpPr>
            <p:cNvPr name="TextBox 11" id="11"/>
            <p:cNvSpPr txBox="true"/>
            <p:nvPr/>
          </p:nvSpPr>
          <p:spPr>
            <a:xfrm>
              <a:off x="0" y="-19050"/>
              <a:ext cx="1260632" cy="1208658"/>
            </a:xfrm>
            <a:prstGeom prst="rect">
              <a:avLst/>
            </a:prstGeom>
          </p:spPr>
          <p:txBody>
            <a:bodyPr anchor="ctr" rtlCol="false" tIns="50800" lIns="50800" bIns="50800" rIns="50800"/>
            <a:lstStyle/>
            <a:p>
              <a:pPr algn="ctr">
                <a:lnSpc>
                  <a:spcPts val="2160"/>
                </a:lnSpc>
              </a:pPr>
              <a:r>
                <a:rPr lang="en-US" sz="1800">
                  <a:solidFill>
                    <a:srgbClr val="FFFFFF"/>
                  </a:solidFill>
                  <a:latin typeface="Arimo"/>
                  <a:ea typeface="Arimo"/>
                  <a:cs typeface="Arimo"/>
                  <a:sym typeface="Arimo"/>
                </a:rPr>
                <a:t>R212</a:t>
              </a:r>
            </a:p>
            <a:p>
              <a:pPr algn="ctr">
                <a:lnSpc>
                  <a:spcPts val="2160"/>
                </a:lnSpc>
              </a:pPr>
              <a:r>
                <a:rPr lang="en-US" sz="1800">
                  <a:solidFill>
                    <a:srgbClr val="FFFFFF"/>
                  </a:solidFill>
                  <a:latin typeface="Arimo"/>
                  <a:ea typeface="Arimo"/>
                  <a:cs typeface="Arimo"/>
                  <a:sym typeface="Arimo"/>
                </a:rPr>
                <a:t>G237B247</a:t>
              </a:r>
            </a:p>
          </p:txBody>
        </p:sp>
      </p:grpSp>
      <p:grpSp>
        <p:nvGrpSpPr>
          <p:cNvPr name="Group 12" id="12"/>
          <p:cNvGrpSpPr/>
          <p:nvPr/>
        </p:nvGrpSpPr>
        <p:grpSpPr>
          <a:xfrm rot="0">
            <a:off x="-1052002" y="5269344"/>
            <a:ext cx="945474" cy="892206"/>
            <a:chOff x="0" y="0"/>
            <a:chExt cx="1260632" cy="1189608"/>
          </a:xfrm>
        </p:grpSpPr>
        <p:sp>
          <p:nvSpPr>
            <p:cNvPr name="Freeform 13" id="13"/>
            <p:cNvSpPr/>
            <p:nvPr/>
          </p:nvSpPr>
          <p:spPr>
            <a:xfrm flipH="false" flipV="false" rot="0">
              <a:off x="0" y="0"/>
              <a:ext cx="1260602" cy="1189609"/>
            </a:xfrm>
            <a:custGeom>
              <a:avLst/>
              <a:gdLst/>
              <a:ahLst/>
              <a:cxnLst/>
              <a:rect r="r" b="b" t="t" l="l"/>
              <a:pathLst>
                <a:path h="1189609" w="1260602">
                  <a:moveTo>
                    <a:pt x="0" y="198247"/>
                  </a:moveTo>
                  <a:cubicBezTo>
                    <a:pt x="0" y="88773"/>
                    <a:pt x="88773" y="0"/>
                    <a:pt x="198247" y="0"/>
                  </a:cubicBezTo>
                  <a:lnTo>
                    <a:pt x="1062355" y="0"/>
                  </a:lnTo>
                  <a:cubicBezTo>
                    <a:pt x="1171829" y="0"/>
                    <a:pt x="1260602" y="88773"/>
                    <a:pt x="1260602" y="198247"/>
                  </a:cubicBezTo>
                  <a:lnTo>
                    <a:pt x="1260602" y="991362"/>
                  </a:lnTo>
                  <a:cubicBezTo>
                    <a:pt x="1260602" y="1100836"/>
                    <a:pt x="1171829" y="1189609"/>
                    <a:pt x="1062355" y="1189609"/>
                  </a:cubicBezTo>
                  <a:lnTo>
                    <a:pt x="198247" y="1189609"/>
                  </a:lnTo>
                  <a:cubicBezTo>
                    <a:pt x="88773" y="1189609"/>
                    <a:pt x="0" y="1100836"/>
                    <a:pt x="0" y="991362"/>
                  </a:cubicBezTo>
                  <a:close/>
                </a:path>
              </a:pathLst>
            </a:custGeom>
            <a:solidFill>
              <a:srgbClr val="898989"/>
            </a:solidFill>
          </p:spPr>
        </p:sp>
        <p:sp>
          <p:nvSpPr>
            <p:cNvPr name="TextBox 14" id="14"/>
            <p:cNvSpPr txBox="true"/>
            <p:nvPr/>
          </p:nvSpPr>
          <p:spPr>
            <a:xfrm>
              <a:off x="0" y="-19050"/>
              <a:ext cx="1260632" cy="1208658"/>
            </a:xfrm>
            <a:prstGeom prst="rect">
              <a:avLst/>
            </a:prstGeom>
          </p:spPr>
          <p:txBody>
            <a:bodyPr anchor="ctr" rtlCol="false" tIns="50800" lIns="50800" bIns="50800" rIns="50800"/>
            <a:lstStyle/>
            <a:p>
              <a:pPr algn="ctr">
                <a:lnSpc>
                  <a:spcPts val="2160"/>
                </a:lnSpc>
              </a:pPr>
              <a:r>
                <a:rPr lang="en-US" sz="1800">
                  <a:solidFill>
                    <a:srgbClr val="FFFFFF"/>
                  </a:solidFill>
                  <a:latin typeface="Arimo"/>
                  <a:ea typeface="Arimo"/>
                  <a:cs typeface="Arimo"/>
                  <a:sym typeface="Arimo"/>
                </a:rPr>
                <a:t>R137</a:t>
              </a:r>
            </a:p>
            <a:p>
              <a:pPr algn="ctr">
                <a:lnSpc>
                  <a:spcPts val="2160"/>
                </a:lnSpc>
              </a:pPr>
              <a:r>
                <a:rPr lang="en-US" sz="1800">
                  <a:solidFill>
                    <a:srgbClr val="FFFFFF"/>
                  </a:solidFill>
                  <a:latin typeface="Arimo"/>
                  <a:ea typeface="Arimo"/>
                  <a:cs typeface="Arimo"/>
                  <a:sym typeface="Arimo"/>
                </a:rPr>
                <a:t>G137B137</a:t>
              </a:r>
            </a:p>
          </p:txBody>
        </p:sp>
      </p:grpSp>
      <p:grpSp>
        <p:nvGrpSpPr>
          <p:cNvPr name="Group 15" id="15"/>
          <p:cNvGrpSpPr/>
          <p:nvPr/>
        </p:nvGrpSpPr>
        <p:grpSpPr>
          <a:xfrm rot="0">
            <a:off x="-1052002" y="6343539"/>
            <a:ext cx="945474" cy="892206"/>
            <a:chOff x="0" y="0"/>
            <a:chExt cx="1260632" cy="1189608"/>
          </a:xfrm>
        </p:grpSpPr>
        <p:sp>
          <p:nvSpPr>
            <p:cNvPr name="Freeform 16" id="16"/>
            <p:cNvSpPr/>
            <p:nvPr/>
          </p:nvSpPr>
          <p:spPr>
            <a:xfrm flipH="false" flipV="false" rot="0">
              <a:off x="0" y="0"/>
              <a:ext cx="1260602" cy="1189609"/>
            </a:xfrm>
            <a:custGeom>
              <a:avLst/>
              <a:gdLst/>
              <a:ahLst/>
              <a:cxnLst/>
              <a:rect r="r" b="b" t="t" l="l"/>
              <a:pathLst>
                <a:path h="1189609" w="1260602">
                  <a:moveTo>
                    <a:pt x="0" y="198247"/>
                  </a:moveTo>
                  <a:cubicBezTo>
                    <a:pt x="0" y="88773"/>
                    <a:pt x="88773" y="0"/>
                    <a:pt x="198247" y="0"/>
                  </a:cubicBezTo>
                  <a:lnTo>
                    <a:pt x="1062355" y="0"/>
                  </a:lnTo>
                  <a:cubicBezTo>
                    <a:pt x="1171829" y="0"/>
                    <a:pt x="1260602" y="88773"/>
                    <a:pt x="1260602" y="198247"/>
                  </a:cubicBezTo>
                  <a:lnTo>
                    <a:pt x="1260602" y="991362"/>
                  </a:lnTo>
                  <a:cubicBezTo>
                    <a:pt x="1260602" y="1100836"/>
                    <a:pt x="1171829" y="1189609"/>
                    <a:pt x="1062355" y="1189609"/>
                  </a:cubicBezTo>
                  <a:lnTo>
                    <a:pt x="198247" y="1189609"/>
                  </a:lnTo>
                  <a:cubicBezTo>
                    <a:pt x="88773" y="1189609"/>
                    <a:pt x="0" y="1100836"/>
                    <a:pt x="0" y="991362"/>
                  </a:cubicBezTo>
                  <a:close/>
                </a:path>
              </a:pathLst>
            </a:custGeom>
            <a:solidFill>
              <a:srgbClr val="575757"/>
            </a:solidFill>
          </p:spPr>
        </p:sp>
        <p:sp>
          <p:nvSpPr>
            <p:cNvPr name="TextBox 17" id="17"/>
            <p:cNvSpPr txBox="true"/>
            <p:nvPr/>
          </p:nvSpPr>
          <p:spPr>
            <a:xfrm>
              <a:off x="0" y="-19050"/>
              <a:ext cx="1260632" cy="1208658"/>
            </a:xfrm>
            <a:prstGeom prst="rect">
              <a:avLst/>
            </a:prstGeom>
          </p:spPr>
          <p:txBody>
            <a:bodyPr anchor="ctr" rtlCol="false" tIns="50800" lIns="50800" bIns="50800" rIns="50800"/>
            <a:lstStyle/>
            <a:p>
              <a:pPr algn="ctr">
                <a:lnSpc>
                  <a:spcPts val="2160"/>
                </a:lnSpc>
              </a:pPr>
              <a:r>
                <a:rPr lang="en-US" sz="1800">
                  <a:solidFill>
                    <a:srgbClr val="FFFFFF"/>
                  </a:solidFill>
                  <a:latin typeface="Arimo"/>
                  <a:ea typeface="Arimo"/>
                  <a:cs typeface="Arimo"/>
                  <a:sym typeface="Arimo"/>
                </a:rPr>
                <a:t>R87</a:t>
              </a:r>
            </a:p>
            <a:p>
              <a:pPr algn="ctr">
                <a:lnSpc>
                  <a:spcPts val="2160"/>
                </a:lnSpc>
              </a:pPr>
              <a:r>
                <a:rPr lang="en-US" sz="1800">
                  <a:solidFill>
                    <a:srgbClr val="FFFFFF"/>
                  </a:solidFill>
                  <a:latin typeface="Arimo"/>
                  <a:ea typeface="Arimo"/>
                  <a:cs typeface="Arimo"/>
                  <a:sym typeface="Arimo"/>
                </a:rPr>
                <a:t>G87</a:t>
              </a:r>
            </a:p>
            <a:p>
              <a:pPr algn="ctr">
                <a:lnSpc>
                  <a:spcPts val="2160"/>
                </a:lnSpc>
              </a:pPr>
              <a:r>
                <a:rPr lang="en-US" sz="1800">
                  <a:solidFill>
                    <a:srgbClr val="FFFFFF"/>
                  </a:solidFill>
                  <a:latin typeface="Arimo"/>
                  <a:ea typeface="Arimo"/>
                  <a:cs typeface="Arimo"/>
                  <a:sym typeface="Arimo"/>
                </a:rPr>
                <a:t>B87</a:t>
              </a:r>
            </a:p>
          </p:txBody>
        </p:sp>
      </p:grpSp>
      <p:grpSp>
        <p:nvGrpSpPr>
          <p:cNvPr name="Group 18" id="18"/>
          <p:cNvGrpSpPr/>
          <p:nvPr/>
        </p:nvGrpSpPr>
        <p:grpSpPr>
          <a:xfrm rot="0">
            <a:off x="-1052002" y="7417734"/>
            <a:ext cx="945474" cy="892206"/>
            <a:chOff x="0" y="0"/>
            <a:chExt cx="1260632" cy="1189608"/>
          </a:xfrm>
        </p:grpSpPr>
        <p:sp>
          <p:nvSpPr>
            <p:cNvPr name="Freeform 19" id="19"/>
            <p:cNvSpPr/>
            <p:nvPr/>
          </p:nvSpPr>
          <p:spPr>
            <a:xfrm flipH="false" flipV="false" rot="0">
              <a:off x="0" y="0"/>
              <a:ext cx="1260602" cy="1189609"/>
            </a:xfrm>
            <a:custGeom>
              <a:avLst/>
              <a:gdLst/>
              <a:ahLst/>
              <a:cxnLst/>
              <a:rect r="r" b="b" t="t" l="l"/>
              <a:pathLst>
                <a:path h="1189609" w="1260602">
                  <a:moveTo>
                    <a:pt x="0" y="198247"/>
                  </a:moveTo>
                  <a:cubicBezTo>
                    <a:pt x="0" y="88773"/>
                    <a:pt x="88773" y="0"/>
                    <a:pt x="198247" y="0"/>
                  </a:cubicBezTo>
                  <a:lnTo>
                    <a:pt x="1062355" y="0"/>
                  </a:lnTo>
                  <a:cubicBezTo>
                    <a:pt x="1171829" y="0"/>
                    <a:pt x="1260602" y="88773"/>
                    <a:pt x="1260602" y="198247"/>
                  </a:cubicBezTo>
                  <a:lnTo>
                    <a:pt x="1260602" y="991362"/>
                  </a:lnTo>
                  <a:cubicBezTo>
                    <a:pt x="1260602" y="1100836"/>
                    <a:pt x="1171829" y="1189609"/>
                    <a:pt x="1062355" y="1189609"/>
                  </a:cubicBezTo>
                  <a:lnTo>
                    <a:pt x="198247" y="1189609"/>
                  </a:lnTo>
                  <a:cubicBezTo>
                    <a:pt x="88773" y="1189609"/>
                    <a:pt x="0" y="1100836"/>
                    <a:pt x="0" y="991362"/>
                  </a:cubicBezTo>
                  <a:close/>
                </a:path>
              </a:pathLst>
            </a:custGeom>
            <a:solidFill>
              <a:srgbClr val="FFFFFF"/>
            </a:solidFill>
          </p:spPr>
        </p:sp>
        <p:sp>
          <p:nvSpPr>
            <p:cNvPr name="TextBox 20" id="20"/>
            <p:cNvSpPr txBox="true"/>
            <p:nvPr/>
          </p:nvSpPr>
          <p:spPr>
            <a:xfrm>
              <a:off x="0" y="-19050"/>
              <a:ext cx="1260632" cy="1208658"/>
            </a:xfrm>
            <a:prstGeom prst="rect">
              <a:avLst/>
            </a:prstGeom>
          </p:spPr>
          <p:txBody>
            <a:bodyPr anchor="ctr" rtlCol="false" tIns="50800" lIns="50800" bIns="50800" rIns="50800"/>
            <a:lstStyle/>
            <a:p>
              <a:pPr algn="ctr">
                <a:lnSpc>
                  <a:spcPts val="2160"/>
                </a:lnSpc>
              </a:pPr>
              <a:r>
                <a:rPr lang="en-US" sz="1800">
                  <a:solidFill>
                    <a:srgbClr val="000000"/>
                  </a:solidFill>
                  <a:latin typeface="Arimo"/>
                  <a:ea typeface="Arimo"/>
                  <a:cs typeface="Arimo"/>
                  <a:sym typeface="Arimo"/>
                </a:rPr>
                <a:t>R255</a:t>
              </a:r>
            </a:p>
            <a:p>
              <a:pPr algn="ctr">
                <a:lnSpc>
                  <a:spcPts val="2160"/>
                </a:lnSpc>
              </a:pPr>
              <a:r>
                <a:rPr lang="en-US" sz="1800">
                  <a:solidFill>
                    <a:srgbClr val="000000"/>
                  </a:solidFill>
                  <a:latin typeface="Arimo"/>
                  <a:ea typeface="Arimo"/>
                  <a:cs typeface="Arimo"/>
                  <a:sym typeface="Arimo"/>
                </a:rPr>
                <a:t>G255B255</a:t>
              </a:r>
            </a:p>
          </p:txBody>
        </p:sp>
      </p:grpSp>
      <p:grpSp>
        <p:nvGrpSpPr>
          <p:cNvPr name="Group 21" id="21"/>
          <p:cNvGrpSpPr/>
          <p:nvPr/>
        </p:nvGrpSpPr>
        <p:grpSpPr>
          <a:xfrm rot="0">
            <a:off x="-1052002" y="8491930"/>
            <a:ext cx="945474" cy="892206"/>
            <a:chOff x="0" y="0"/>
            <a:chExt cx="1260632" cy="1189608"/>
          </a:xfrm>
        </p:grpSpPr>
        <p:sp>
          <p:nvSpPr>
            <p:cNvPr name="Freeform 22" id="22"/>
            <p:cNvSpPr/>
            <p:nvPr/>
          </p:nvSpPr>
          <p:spPr>
            <a:xfrm flipH="false" flipV="false" rot="0">
              <a:off x="0" y="0"/>
              <a:ext cx="1260602" cy="1189609"/>
            </a:xfrm>
            <a:custGeom>
              <a:avLst/>
              <a:gdLst/>
              <a:ahLst/>
              <a:cxnLst/>
              <a:rect r="r" b="b" t="t" l="l"/>
              <a:pathLst>
                <a:path h="1189609" w="1260602">
                  <a:moveTo>
                    <a:pt x="0" y="198247"/>
                  </a:moveTo>
                  <a:cubicBezTo>
                    <a:pt x="0" y="88773"/>
                    <a:pt x="88773" y="0"/>
                    <a:pt x="198247" y="0"/>
                  </a:cubicBezTo>
                  <a:lnTo>
                    <a:pt x="1062355" y="0"/>
                  </a:lnTo>
                  <a:cubicBezTo>
                    <a:pt x="1171829" y="0"/>
                    <a:pt x="1260602" y="88773"/>
                    <a:pt x="1260602" y="198247"/>
                  </a:cubicBezTo>
                  <a:lnTo>
                    <a:pt x="1260602" y="991362"/>
                  </a:lnTo>
                  <a:cubicBezTo>
                    <a:pt x="1260602" y="1100836"/>
                    <a:pt x="1171829" y="1189609"/>
                    <a:pt x="1062355" y="1189609"/>
                  </a:cubicBezTo>
                  <a:lnTo>
                    <a:pt x="198247" y="1189609"/>
                  </a:lnTo>
                  <a:cubicBezTo>
                    <a:pt x="88773" y="1189609"/>
                    <a:pt x="0" y="1100836"/>
                    <a:pt x="0" y="991362"/>
                  </a:cubicBezTo>
                  <a:close/>
                </a:path>
              </a:pathLst>
            </a:custGeom>
            <a:solidFill>
              <a:srgbClr val="000000"/>
            </a:solidFill>
          </p:spPr>
        </p:sp>
        <p:sp>
          <p:nvSpPr>
            <p:cNvPr name="TextBox 23" id="23"/>
            <p:cNvSpPr txBox="true"/>
            <p:nvPr/>
          </p:nvSpPr>
          <p:spPr>
            <a:xfrm>
              <a:off x="0" y="-19050"/>
              <a:ext cx="1260632" cy="1208658"/>
            </a:xfrm>
            <a:prstGeom prst="rect">
              <a:avLst/>
            </a:prstGeom>
          </p:spPr>
          <p:txBody>
            <a:bodyPr anchor="ctr" rtlCol="false" tIns="50800" lIns="50800" bIns="50800" rIns="50800"/>
            <a:lstStyle/>
            <a:p>
              <a:pPr algn="ctr">
                <a:lnSpc>
                  <a:spcPts val="2160"/>
                </a:lnSpc>
              </a:pPr>
              <a:r>
                <a:rPr lang="en-US" sz="1800">
                  <a:solidFill>
                    <a:srgbClr val="FFFFFF"/>
                  </a:solidFill>
                  <a:latin typeface="Arimo"/>
                  <a:ea typeface="Arimo"/>
                  <a:cs typeface="Arimo"/>
                  <a:sym typeface="Arimo"/>
                </a:rPr>
                <a:t>R0</a:t>
              </a:r>
            </a:p>
            <a:p>
              <a:pPr algn="ctr">
                <a:lnSpc>
                  <a:spcPts val="2160"/>
                </a:lnSpc>
              </a:pPr>
              <a:r>
                <a:rPr lang="en-US" sz="1800">
                  <a:solidFill>
                    <a:srgbClr val="FFFFFF"/>
                  </a:solidFill>
                  <a:latin typeface="Arimo"/>
                  <a:ea typeface="Arimo"/>
                  <a:cs typeface="Arimo"/>
                  <a:sym typeface="Arimo"/>
                </a:rPr>
                <a:t>G0</a:t>
              </a:r>
            </a:p>
            <a:p>
              <a:pPr algn="ctr">
                <a:lnSpc>
                  <a:spcPts val="2160"/>
                </a:lnSpc>
              </a:pPr>
              <a:r>
                <a:rPr lang="en-US" sz="1800">
                  <a:solidFill>
                    <a:srgbClr val="FFFFFF"/>
                  </a:solidFill>
                  <a:latin typeface="Arimo"/>
                  <a:ea typeface="Arimo"/>
                  <a:cs typeface="Arimo"/>
                  <a:sym typeface="Arimo"/>
                </a:rPr>
                <a:t>B0</a:t>
              </a:r>
            </a:p>
          </p:txBody>
        </p:sp>
      </p:grpSp>
      <p:sp>
        <p:nvSpPr>
          <p:cNvPr name="TextBox 24" id="24"/>
          <p:cNvSpPr txBox="true"/>
          <p:nvPr/>
        </p:nvSpPr>
        <p:spPr>
          <a:xfrm rot="0">
            <a:off x="5356860" y="626745"/>
            <a:ext cx="12839700" cy="759345"/>
          </a:xfrm>
          <a:prstGeom prst="rect">
            <a:avLst/>
          </a:prstGeom>
        </p:spPr>
        <p:txBody>
          <a:bodyPr anchor="t" rtlCol="false" tIns="0" lIns="0" bIns="0" rIns="0">
            <a:spAutoFit/>
          </a:bodyPr>
          <a:lstStyle/>
          <a:p>
            <a:pPr algn="ctr">
              <a:lnSpc>
                <a:spcPts val="4536"/>
              </a:lnSpc>
            </a:pPr>
            <a:r>
              <a:rPr lang="en-US" sz="4200">
                <a:solidFill>
                  <a:srgbClr val="000000"/>
                </a:solidFill>
                <a:latin typeface="Arimo"/>
                <a:ea typeface="Arimo"/>
                <a:cs typeface="Arimo"/>
                <a:sym typeface="Arimo"/>
              </a:rPr>
              <a:t>Maxus LCV Range 2024</a:t>
            </a:r>
          </a:p>
        </p:txBody>
      </p:sp>
      <p:sp>
        <p:nvSpPr>
          <p:cNvPr name="TextBox 25" id="25"/>
          <p:cNvSpPr txBox="true"/>
          <p:nvPr/>
        </p:nvSpPr>
        <p:spPr>
          <a:xfrm rot="0">
            <a:off x="8393790" y="6772893"/>
            <a:ext cx="9098682" cy="3139203"/>
          </a:xfrm>
          <a:prstGeom prst="rect">
            <a:avLst/>
          </a:prstGeom>
        </p:spPr>
        <p:txBody>
          <a:bodyPr anchor="t" rtlCol="false" tIns="0" lIns="0" bIns="0" rIns="0">
            <a:spAutoFit/>
          </a:bodyPr>
          <a:lstStyle/>
          <a:p>
            <a:pPr algn="l">
              <a:lnSpc>
                <a:spcPts val="1814"/>
              </a:lnSpc>
            </a:pPr>
            <a:r>
              <a:rPr lang="en-US" sz="2100">
                <a:solidFill>
                  <a:srgbClr val="000000"/>
                </a:solidFill>
                <a:latin typeface="Arimo"/>
                <a:ea typeface="Arimo"/>
                <a:cs typeface="Arimo"/>
                <a:sym typeface="Arimo"/>
              </a:rPr>
              <a:t>Product</a:t>
            </a:r>
          </a:p>
          <a:p>
            <a:pPr algn="l">
              <a:lnSpc>
                <a:spcPts val="1814"/>
              </a:lnSpc>
            </a:pPr>
            <a:r>
              <a:rPr lang="en-US" sz="2100">
                <a:solidFill>
                  <a:srgbClr val="000000"/>
                </a:solidFill>
                <a:latin typeface="Arimo"/>
                <a:ea typeface="Arimo"/>
                <a:cs typeface="Arimo"/>
                <a:sym typeface="Arimo"/>
              </a:rPr>
              <a:t>Payload from 4.8 to 12.9m3 / L3 L4 Chassis Cab / window option</a:t>
            </a:r>
          </a:p>
          <a:p>
            <a:pPr algn="l">
              <a:lnSpc>
                <a:spcPts val="1814"/>
              </a:lnSpc>
            </a:pPr>
            <a:r>
              <a:rPr lang="en-US" sz="2100">
                <a:solidFill>
                  <a:srgbClr val="000000"/>
                </a:solidFill>
                <a:latin typeface="Arimo"/>
                <a:ea typeface="Arimo"/>
                <a:cs typeface="Arimo"/>
                <a:sym typeface="Arimo"/>
              </a:rPr>
              <a:t>Payload from 1045kg to 1710kg</a:t>
            </a:r>
          </a:p>
          <a:p>
            <a:pPr algn="l">
              <a:lnSpc>
                <a:spcPts val="1814"/>
              </a:lnSpc>
            </a:pPr>
            <a:r>
              <a:rPr lang="en-US" sz="2100">
                <a:solidFill>
                  <a:srgbClr val="000000"/>
                </a:solidFill>
                <a:latin typeface="Arimo"/>
                <a:ea typeface="Arimo"/>
                <a:cs typeface="Arimo"/>
                <a:sym typeface="Arimo"/>
              </a:rPr>
              <a:t>Range from 230 – 325 KM (198 miles)</a:t>
            </a:r>
          </a:p>
          <a:p>
            <a:pPr algn="l">
              <a:lnSpc>
                <a:spcPts val="1814"/>
              </a:lnSpc>
            </a:pPr>
            <a:r>
              <a:rPr lang="en-US" sz="2100">
                <a:solidFill>
                  <a:srgbClr val="000000"/>
                </a:solidFill>
                <a:latin typeface="Arimo"/>
                <a:ea typeface="Arimo"/>
                <a:cs typeface="Arimo"/>
                <a:sym typeface="Arimo"/>
              </a:rPr>
              <a:t>Drive – FWD / RWD / AWD</a:t>
            </a:r>
          </a:p>
          <a:p>
            <a:pPr algn="l">
              <a:lnSpc>
                <a:spcPts val="1814"/>
              </a:lnSpc>
            </a:pPr>
            <a:r>
              <a:rPr lang="en-US" sz="2100">
                <a:solidFill>
                  <a:srgbClr val="000000"/>
                </a:solidFill>
                <a:latin typeface="Arimo"/>
                <a:ea typeface="Arimo"/>
                <a:cs typeface="Arimo"/>
                <a:sym typeface="Arimo"/>
              </a:rPr>
              <a:t>Towing - &lt;2.8t</a:t>
            </a:r>
          </a:p>
          <a:p>
            <a:pPr algn="l">
              <a:lnSpc>
                <a:spcPts val="1814"/>
              </a:lnSpc>
            </a:pPr>
            <a:r>
              <a:rPr lang="en-US" sz="2100">
                <a:solidFill>
                  <a:srgbClr val="000000"/>
                </a:solidFill>
                <a:latin typeface="Arimo"/>
                <a:ea typeface="Arimo"/>
                <a:cs typeface="Arimo"/>
                <a:sym typeface="Arimo"/>
              </a:rPr>
              <a:t>Dealer Network – 70 Aftersales points</a:t>
            </a:r>
          </a:p>
          <a:p>
            <a:pPr algn="l">
              <a:lnSpc>
                <a:spcPts val="1814"/>
              </a:lnSpc>
            </a:pPr>
          </a:p>
          <a:p>
            <a:pPr algn="l">
              <a:lnSpc>
                <a:spcPts val="1814"/>
              </a:lnSpc>
            </a:pPr>
          </a:p>
        </p:txBody>
      </p:sp>
      <p:sp>
        <p:nvSpPr>
          <p:cNvPr name="Freeform 26" id="26"/>
          <p:cNvSpPr/>
          <p:nvPr/>
        </p:nvSpPr>
        <p:spPr>
          <a:xfrm flipH="false" flipV="false" rot="0">
            <a:off x="548642" y="2544616"/>
            <a:ext cx="16408611" cy="3984200"/>
          </a:xfrm>
          <a:custGeom>
            <a:avLst/>
            <a:gdLst/>
            <a:ahLst/>
            <a:cxnLst/>
            <a:rect r="r" b="b" t="t" l="l"/>
            <a:pathLst>
              <a:path h="3984200" w="16408611">
                <a:moveTo>
                  <a:pt x="0" y="0"/>
                </a:moveTo>
                <a:lnTo>
                  <a:pt x="16408610" y="0"/>
                </a:lnTo>
                <a:lnTo>
                  <a:pt x="16408610" y="3984200"/>
                </a:lnTo>
                <a:lnTo>
                  <a:pt x="0" y="3984200"/>
                </a:lnTo>
                <a:lnTo>
                  <a:pt x="0" y="0"/>
                </a:lnTo>
                <a:close/>
              </a:path>
            </a:pathLst>
          </a:custGeom>
          <a:blipFill>
            <a:blip r:embed="rId2"/>
            <a:stretch>
              <a:fillRect l="0" t="0" r="0" b="0"/>
            </a:stretch>
          </a:blipFill>
        </p:spPr>
      </p:sp>
      <p:sp>
        <p:nvSpPr>
          <p:cNvPr name="Freeform 27" id="27"/>
          <p:cNvSpPr/>
          <p:nvPr/>
        </p:nvSpPr>
        <p:spPr>
          <a:xfrm flipH="false" flipV="false" rot="0">
            <a:off x="434338" y="6670023"/>
            <a:ext cx="7868012" cy="3182853"/>
          </a:xfrm>
          <a:custGeom>
            <a:avLst/>
            <a:gdLst/>
            <a:ahLst/>
            <a:cxnLst/>
            <a:rect r="r" b="b" t="t" l="l"/>
            <a:pathLst>
              <a:path h="3182853" w="7868012">
                <a:moveTo>
                  <a:pt x="0" y="0"/>
                </a:moveTo>
                <a:lnTo>
                  <a:pt x="7868012" y="0"/>
                </a:lnTo>
                <a:lnTo>
                  <a:pt x="7868012" y="3182853"/>
                </a:lnTo>
                <a:lnTo>
                  <a:pt x="0" y="3182853"/>
                </a:lnTo>
                <a:lnTo>
                  <a:pt x="0" y="0"/>
                </a:lnTo>
                <a:close/>
              </a:path>
            </a:pathLst>
          </a:custGeom>
          <a:blipFill>
            <a:blip r:embed="rId3"/>
            <a:stretch>
              <a:fillRect l="0" t="0" r="0" b="0"/>
            </a:stretch>
          </a:blipFill>
        </p:spPr>
      </p:sp>
    </p:spTree>
  </p:cSld>
  <p:clrMapOvr>
    <a:masterClrMapping/>
  </p:clrMapOvr>
</p:sld>
</file>

<file path=ppt/slides/slide1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7185005" y="9561195"/>
            <a:ext cx="926783" cy="475298"/>
          </a:xfrm>
          <a:prstGeom prst="rect">
            <a:avLst/>
          </a:prstGeom>
        </p:spPr>
        <p:txBody>
          <a:bodyPr anchor="t" rtlCol="false" tIns="0" lIns="0" bIns="0" rIns="0">
            <a:spAutoFit/>
          </a:bodyPr>
          <a:lstStyle/>
          <a:p>
            <a:pPr algn="ctr">
              <a:lnSpc>
                <a:spcPts val="3600"/>
              </a:lnSpc>
            </a:pPr>
            <a:r>
              <a:rPr lang="en-US" sz="3000">
                <a:solidFill>
                  <a:srgbClr val="808080"/>
                </a:solidFill>
                <a:latin typeface="Arimo"/>
                <a:ea typeface="Arimo"/>
                <a:cs typeface="Arimo"/>
                <a:sym typeface="Arimo"/>
              </a:rPr>
              <a:t>‹#›</a:t>
            </a:r>
          </a:p>
        </p:txBody>
      </p:sp>
      <p:grpSp>
        <p:nvGrpSpPr>
          <p:cNvPr name="Group 3" id="3"/>
          <p:cNvGrpSpPr/>
          <p:nvPr/>
        </p:nvGrpSpPr>
        <p:grpSpPr>
          <a:xfrm rot="0">
            <a:off x="-1052002" y="2046759"/>
            <a:ext cx="945474" cy="892206"/>
            <a:chOff x="0" y="0"/>
            <a:chExt cx="1260632" cy="1189608"/>
          </a:xfrm>
        </p:grpSpPr>
        <p:sp>
          <p:nvSpPr>
            <p:cNvPr name="Freeform 4" id="4"/>
            <p:cNvSpPr/>
            <p:nvPr/>
          </p:nvSpPr>
          <p:spPr>
            <a:xfrm flipH="false" flipV="false" rot="0">
              <a:off x="0" y="0"/>
              <a:ext cx="1260602" cy="1189609"/>
            </a:xfrm>
            <a:custGeom>
              <a:avLst/>
              <a:gdLst/>
              <a:ahLst/>
              <a:cxnLst/>
              <a:rect r="r" b="b" t="t" l="l"/>
              <a:pathLst>
                <a:path h="1189609" w="1260602">
                  <a:moveTo>
                    <a:pt x="0" y="198247"/>
                  </a:moveTo>
                  <a:cubicBezTo>
                    <a:pt x="0" y="88773"/>
                    <a:pt x="88773" y="0"/>
                    <a:pt x="198247" y="0"/>
                  </a:cubicBezTo>
                  <a:lnTo>
                    <a:pt x="1062355" y="0"/>
                  </a:lnTo>
                  <a:cubicBezTo>
                    <a:pt x="1171829" y="0"/>
                    <a:pt x="1260602" y="88773"/>
                    <a:pt x="1260602" y="198247"/>
                  </a:cubicBezTo>
                  <a:lnTo>
                    <a:pt x="1260602" y="991362"/>
                  </a:lnTo>
                  <a:cubicBezTo>
                    <a:pt x="1260602" y="1100836"/>
                    <a:pt x="1171829" y="1189609"/>
                    <a:pt x="1062355" y="1189609"/>
                  </a:cubicBezTo>
                  <a:lnTo>
                    <a:pt x="198247" y="1189609"/>
                  </a:lnTo>
                  <a:cubicBezTo>
                    <a:pt x="88773" y="1189609"/>
                    <a:pt x="0" y="1100836"/>
                    <a:pt x="0" y="991362"/>
                  </a:cubicBezTo>
                  <a:close/>
                </a:path>
              </a:pathLst>
            </a:custGeom>
            <a:solidFill>
              <a:srgbClr val="0097C0"/>
            </a:solidFill>
          </p:spPr>
        </p:sp>
        <p:sp>
          <p:nvSpPr>
            <p:cNvPr name="TextBox 5" id="5"/>
            <p:cNvSpPr txBox="true"/>
            <p:nvPr/>
          </p:nvSpPr>
          <p:spPr>
            <a:xfrm>
              <a:off x="0" y="-19050"/>
              <a:ext cx="1260632" cy="1208658"/>
            </a:xfrm>
            <a:prstGeom prst="rect">
              <a:avLst/>
            </a:prstGeom>
          </p:spPr>
          <p:txBody>
            <a:bodyPr anchor="ctr" rtlCol="false" tIns="50800" lIns="50800" bIns="50800" rIns="50800"/>
            <a:lstStyle/>
            <a:p>
              <a:pPr algn="ctr">
                <a:lnSpc>
                  <a:spcPts val="2160"/>
                </a:lnSpc>
              </a:pPr>
              <a:r>
                <a:rPr lang="en-US" sz="1800">
                  <a:solidFill>
                    <a:srgbClr val="FFFFFF"/>
                  </a:solidFill>
                  <a:latin typeface="Arimo"/>
                  <a:ea typeface="Arimo"/>
                  <a:cs typeface="Arimo"/>
                  <a:sym typeface="Arimo"/>
                </a:rPr>
                <a:t>R0</a:t>
              </a:r>
            </a:p>
            <a:p>
              <a:pPr algn="ctr">
                <a:lnSpc>
                  <a:spcPts val="2160"/>
                </a:lnSpc>
              </a:pPr>
              <a:r>
                <a:rPr lang="en-US" sz="1800">
                  <a:solidFill>
                    <a:srgbClr val="FFFFFF"/>
                  </a:solidFill>
                  <a:latin typeface="Arimo"/>
                  <a:ea typeface="Arimo"/>
                  <a:cs typeface="Arimo"/>
                  <a:sym typeface="Arimo"/>
                </a:rPr>
                <a:t>G152B192</a:t>
              </a:r>
            </a:p>
          </p:txBody>
        </p:sp>
      </p:grpSp>
      <p:grpSp>
        <p:nvGrpSpPr>
          <p:cNvPr name="Group 6" id="6"/>
          <p:cNvGrpSpPr/>
          <p:nvPr/>
        </p:nvGrpSpPr>
        <p:grpSpPr>
          <a:xfrm rot="0">
            <a:off x="-1052002" y="3120954"/>
            <a:ext cx="945474" cy="892206"/>
            <a:chOff x="0" y="0"/>
            <a:chExt cx="1260632" cy="1189608"/>
          </a:xfrm>
        </p:grpSpPr>
        <p:sp>
          <p:nvSpPr>
            <p:cNvPr name="Freeform 7" id="7"/>
            <p:cNvSpPr/>
            <p:nvPr/>
          </p:nvSpPr>
          <p:spPr>
            <a:xfrm flipH="false" flipV="false" rot="0">
              <a:off x="0" y="0"/>
              <a:ext cx="1260602" cy="1189609"/>
            </a:xfrm>
            <a:custGeom>
              <a:avLst/>
              <a:gdLst/>
              <a:ahLst/>
              <a:cxnLst/>
              <a:rect r="r" b="b" t="t" l="l"/>
              <a:pathLst>
                <a:path h="1189609" w="1260602">
                  <a:moveTo>
                    <a:pt x="0" y="198247"/>
                  </a:moveTo>
                  <a:cubicBezTo>
                    <a:pt x="0" y="88773"/>
                    <a:pt x="88773" y="0"/>
                    <a:pt x="198247" y="0"/>
                  </a:cubicBezTo>
                  <a:lnTo>
                    <a:pt x="1062355" y="0"/>
                  </a:lnTo>
                  <a:cubicBezTo>
                    <a:pt x="1171829" y="0"/>
                    <a:pt x="1260602" y="88773"/>
                    <a:pt x="1260602" y="198247"/>
                  </a:cubicBezTo>
                  <a:lnTo>
                    <a:pt x="1260602" y="991362"/>
                  </a:lnTo>
                  <a:cubicBezTo>
                    <a:pt x="1260602" y="1100836"/>
                    <a:pt x="1171829" y="1189609"/>
                    <a:pt x="1062355" y="1189609"/>
                  </a:cubicBezTo>
                  <a:lnTo>
                    <a:pt x="198247" y="1189609"/>
                  </a:lnTo>
                  <a:cubicBezTo>
                    <a:pt x="88773" y="1189609"/>
                    <a:pt x="0" y="1100836"/>
                    <a:pt x="0" y="991362"/>
                  </a:cubicBezTo>
                  <a:close/>
                </a:path>
              </a:pathLst>
            </a:custGeom>
            <a:solidFill>
              <a:srgbClr val="5DBDDD"/>
            </a:solidFill>
          </p:spPr>
        </p:sp>
        <p:sp>
          <p:nvSpPr>
            <p:cNvPr name="TextBox 8" id="8"/>
            <p:cNvSpPr txBox="true"/>
            <p:nvPr/>
          </p:nvSpPr>
          <p:spPr>
            <a:xfrm>
              <a:off x="0" y="-19050"/>
              <a:ext cx="1260632" cy="1208658"/>
            </a:xfrm>
            <a:prstGeom prst="rect">
              <a:avLst/>
            </a:prstGeom>
          </p:spPr>
          <p:txBody>
            <a:bodyPr anchor="ctr" rtlCol="false" tIns="50800" lIns="50800" bIns="50800" rIns="50800"/>
            <a:lstStyle/>
            <a:p>
              <a:pPr algn="ctr">
                <a:lnSpc>
                  <a:spcPts val="2160"/>
                </a:lnSpc>
              </a:pPr>
              <a:r>
                <a:rPr lang="en-US" sz="1800">
                  <a:solidFill>
                    <a:srgbClr val="FFFFFF"/>
                  </a:solidFill>
                  <a:latin typeface="Arimo"/>
                  <a:ea typeface="Arimo"/>
                  <a:cs typeface="Arimo"/>
                  <a:sym typeface="Arimo"/>
                </a:rPr>
                <a:t>R93</a:t>
              </a:r>
            </a:p>
            <a:p>
              <a:pPr algn="ctr">
                <a:lnSpc>
                  <a:spcPts val="2160"/>
                </a:lnSpc>
              </a:pPr>
              <a:r>
                <a:rPr lang="en-US" sz="1800">
                  <a:solidFill>
                    <a:srgbClr val="FFFFFF"/>
                  </a:solidFill>
                  <a:latin typeface="Arimo"/>
                  <a:ea typeface="Arimo"/>
                  <a:cs typeface="Arimo"/>
                  <a:sym typeface="Arimo"/>
                </a:rPr>
                <a:t>G189B221</a:t>
              </a:r>
            </a:p>
          </p:txBody>
        </p:sp>
      </p:grpSp>
      <p:grpSp>
        <p:nvGrpSpPr>
          <p:cNvPr name="Group 9" id="9"/>
          <p:cNvGrpSpPr/>
          <p:nvPr/>
        </p:nvGrpSpPr>
        <p:grpSpPr>
          <a:xfrm rot="0">
            <a:off x="-1052002" y="4195149"/>
            <a:ext cx="945474" cy="892206"/>
            <a:chOff x="0" y="0"/>
            <a:chExt cx="1260632" cy="1189608"/>
          </a:xfrm>
        </p:grpSpPr>
        <p:sp>
          <p:nvSpPr>
            <p:cNvPr name="Freeform 10" id="10"/>
            <p:cNvSpPr/>
            <p:nvPr/>
          </p:nvSpPr>
          <p:spPr>
            <a:xfrm flipH="false" flipV="false" rot="0">
              <a:off x="0" y="0"/>
              <a:ext cx="1260602" cy="1189609"/>
            </a:xfrm>
            <a:custGeom>
              <a:avLst/>
              <a:gdLst/>
              <a:ahLst/>
              <a:cxnLst/>
              <a:rect r="r" b="b" t="t" l="l"/>
              <a:pathLst>
                <a:path h="1189609" w="1260602">
                  <a:moveTo>
                    <a:pt x="0" y="198247"/>
                  </a:moveTo>
                  <a:cubicBezTo>
                    <a:pt x="0" y="88773"/>
                    <a:pt x="88773" y="0"/>
                    <a:pt x="198247" y="0"/>
                  </a:cubicBezTo>
                  <a:lnTo>
                    <a:pt x="1062355" y="0"/>
                  </a:lnTo>
                  <a:cubicBezTo>
                    <a:pt x="1171829" y="0"/>
                    <a:pt x="1260602" y="88773"/>
                    <a:pt x="1260602" y="198247"/>
                  </a:cubicBezTo>
                  <a:lnTo>
                    <a:pt x="1260602" y="991362"/>
                  </a:lnTo>
                  <a:cubicBezTo>
                    <a:pt x="1260602" y="1100836"/>
                    <a:pt x="1171829" y="1189609"/>
                    <a:pt x="1062355" y="1189609"/>
                  </a:cubicBezTo>
                  <a:lnTo>
                    <a:pt x="198247" y="1189609"/>
                  </a:lnTo>
                  <a:cubicBezTo>
                    <a:pt x="88773" y="1189609"/>
                    <a:pt x="0" y="1100836"/>
                    <a:pt x="0" y="991362"/>
                  </a:cubicBezTo>
                  <a:close/>
                </a:path>
              </a:pathLst>
            </a:custGeom>
            <a:solidFill>
              <a:srgbClr val="D4EDF7"/>
            </a:solidFill>
          </p:spPr>
        </p:sp>
        <p:sp>
          <p:nvSpPr>
            <p:cNvPr name="TextBox 11" id="11"/>
            <p:cNvSpPr txBox="true"/>
            <p:nvPr/>
          </p:nvSpPr>
          <p:spPr>
            <a:xfrm>
              <a:off x="0" y="-19050"/>
              <a:ext cx="1260632" cy="1208658"/>
            </a:xfrm>
            <a:prstGeom prst="rect">
              <a:avLst/>
            </a:prstGeom>
          </p:spPr>
          <p:txBody>
            <a:bodyPr anchor="ctr" rtlCol="false" tIns="50800" lIns="50800" bIns="50800" rIns="50800"/>
            <a:lstStyle/>
            <a:p>
              <a:pPr algn="ctr">
                <a:lnSpc>
                  <a:spcPts val="2160"/>
                </a:lnSpc>
              </a:pPr>
              <a:r>
                <a:rPr lang="en-US" sz="1800">
                  <a:solidFill>
                    <a:srgbClr val="FFFFFF"/>
                  </a:solidFill>
                  <a:latin typeface="Arimo"/>
                  <a:ea typeface="Arimo"/>
                  <a:cs typeface="Arimo"/>
                  <a:sym typeface="Arimo"/>
                </a:rPr>
                <a:t>R212</a:t>
              </a:r>
            </a:p>
            <a:p>
              <a:pPr algn="ctr">
                <a:lnSpc>
                  <a:spcPts val="2160"/>
                </a:lnSpc>
              </a:pPr>
              <a:r>
                <a:rPr lang="en-US" sz="1800">
                  <a:solidFill>
                    <a:srgbClr val="FFFFFF"/>
                  </a:solidFill>
                  <a:latin typeface="Arimo"/>
                  <a:ea typeface="Arimo"/>
                  <a:cs typeface="Arimo"/>
                  <a:sym typeface="Arimo"/>
                </a:rPr>
                <a:t>G237B247</a:t>
              </a:r>
            </a:p>
          </p:txBody>
        </p:sp>
      </p:grpSp>
      <p:grpSp>
        <p:nvGrpSpPr>
          <p:cNvPr name="Group 12" id="12"/>
          <p:cNvGrpSpPr/>
          <p:nvPr/>
        </p:nvGrpSpPr>
        <p:grpSpPr>
          <a:xfrm rot="0">
            <a:off x="-1052002" y="5269344"/>
            <a:ext cx="945474" cy="892206"/>
            <a:chOff x="0" y="0"/>
            <a:chExt cx="1260632" cy="1189608"/>
          </a:xfrm>
        </p:grpSpPr>
        <p:sp>
          <p:nvSpPr>
            <p:cNvPr name="Freeform 13" id="13"/>
            <p:cNvSpPr/>
            <p:nvPr/>
          </p:nvSpPr>
          <p:spPr>
            <a:xfrm flipH="false" flipV="false" rot="0">
              <a:off x="0" y="0"/>
              <a:ext cx="1260602" cy="1189609"/>
            </a:xfrm>
            <a:custGeom>
              <a:avLst/>
              <a:gdLst/>
              <a:ahLst/>
              <a:cxnLst/>
              <a:rect r="r" b="b" t="t" l="l"/>
              <a:pathLst>
                <a:path h="1189609" w="1260602">
                  <a:moveTo>
                    <a:pt x="0" y="198247"/>
                  </a:moveTo>
                  <a:cubicBezTo>
                    <a:pt x="0" y="88773"/>
                    <a:pt x="88773" y="0"/>
                    <a:pt x="198247" y="0"/>
                  </a:cubicBezTo>
                  <a:lnTo>
                    <a:pt x="1062355" y="0"/>
                  </a:lnTo>
                  <a:cubicBezTo>
                    <a:pt x="1171829" y="0"/>
                    <a:pt x="1260602" y="88773"/>
                    <a:pt x="1260602" y="198247"/>
                  </a:cubicBezTo>
                  <a:lnTo>
                    <a:pt x="1260602" y="991362"/>
                  </a:lnTo>
                  <a:cubicBezTo>
                    <a:pt x="1260602" y="1100836"/>
                    <a:pt x="1171829" y="1189609"/>
                    <a:pt x="1062355" y="1189609"/>
                  </a:cubicBezTo>
                  <a:lnTo>
                    <a:pt x="198247" y="1189609"/>
                  </a:lnTo>
                  <a:cubicBezTo>
                    <a:pt x="88773" y="1189609"/>
                    <a:pt x="0" y="1100836"/>
                    <a:pt x="0" y="991362"/>
                  </a:cubicBezTo>
                  <a:close/>
                </a:path>
              </a:pathLst>
            </a:custGeom>
            <a:solidFill>
              <a:srgbClr val="898989"/>
            </a:solidFill>
          </p:spPr>
        </p:sp>
        <p:sp>
          <p:nvSpPr>
            <p:cNvPr name="TextBox 14" id="14"/>
            <p:cNvSpPr txBox="true"/>
            <p:nvPr/>
          </p:nvSpPr>
          <p:spPr>
            <a:xfrm>
              <a:off x="0" y="-19050"/>
              <a:ext cx="1260632" cy="1208658"/>
            </a:xfrm>
            <a:prstGeom prst="rect">
              <a:avLst/>
            </a:prstGeom>
          </p:spPr>
          <p:txBody>
            <a:bodyPr anchor="ctr" rtlCol="false" tIns="50800" lIns="50800" bIns="50800" rIns="50800"/>
            <a:lstStyle/>
            <a:p>
              <a:pPr algn="ctr">
                <a:lnSpc>
                  <a:spcPts val="2160"/>
                </a:lnSpc>
              </a:pPr>
              <a:r>
                <a:rPr lang="en-US" sz="1800">
                  <a:solidFill>
                    <a:srgbClr val="FFFFFF"/>
                  </a:solidFill>
                  <a:latin typeface="Arimo"/>
                  <a:ea typeface="Arimo"/>
                  <a:cs typeface="Arimo"/>
                  <a:sym typeface="Arimo"/>
                </a:rPr>
                <a:t>R137</a:t>
              </a:r>
            </a:p>
            <a:p>
              <a:pPr algn="ctr">
                <a:lnSpc>
                  <a:spcPts val="2160"/>
                </a:lnSpc>
              </a:pPr>
              <a:r>
                <a:rPr lang="en-US" sz="1800">
                  <a:solidFill>
                    <a:srgbClr val="FFFFFF"/>
                  </a:solidFill>
                  <a:latin typeface="Arimo"/>
                  <a:ea typeface="Arimo"/>
                  <a:cs typeface="Arimo"/>
                  <a:sym typeface="Arimo"/>
                </a:rPr>
                <a:t>G137B137</a:t>
              </a:r>
            </a:p>
          </p:txBody>
        </p:sp>
      </p:grpSp>
      <p:grpSp>
        <p:nvGrpSpPr>
          <p:cNvPr name="Group 15" id="15"/>
          <p:cNvGrpSpPr/>
          <p:nvPr/>
        </p:nvGrpSpPr>
        <p:grpSpPr>
          <a:xfrm rot="0">
            <a:off x="-1052002" y="6343539"/>
            <a:ext cx="945474" cy="892206"/>
            <a:chOff x="0" y="0"/>
            <a:chExt cx="1260632" cy="1189608"/>
          </a:xfrm>
        </p:grpSpPr>
        <p:sp>
          <p:nvSpPr>
            <p:cNvPr name="Freeform 16" id="16"/>
            <p:cNvSpPr/>
            <p:nvPr/>
          </p:nvSpPr>
          <p:spPr>
            <a:xfrm flipH="false" flipV="false" rot="0">
              <a:off x="0" y="0"/>
              <a:ext cx="1260602" cy="1189609"/>
            </a:xfrm>
            <a:custGeom>
              <a:avLst/>
              <a:gdLst/>
              <a:ahLst/>
              <a:cxnLst/>
              <a:rect r="r" b="b" t="t" l="l"/>
              <a:pathLst>
                <a:path h="1189609" w="1260602">
                  <a:moveTo>
                    <a:pt x="0" y="198247"/>
                  </a:moveTo>
                  <a:cubicBezTo>
                    <a:pt x="0" y="88773"/>
                    <a:pt x="88773" y="0"/>
                    <a:pt x="198247" y="0"/>
                  </a:cubicBezTo>
                  <a:lnTo>
                    <a:pt x="1062355" y="0"/>
                  </a:lnTo>
                  <a:cubicBezTo>
                    <a:pt x="1171829" y="0"/>
                    <a:pt x="1260602" y="88773"/>
                    <a:pt x="1260602" y="198247"/>
                  </a:cubicBezTo>
                  <a:lnTo>
                    <a:pt x="1260602" y="991362"/>
                  </a:lnTo>
                  <a:cubicBezTo>
                    <a:pt x="1260602" y="1100836"/>
                    <a:pt x="1171829" y="1189609"/>
                    <a:pt x="1062355" y="1189609"/>
                  </a:cubicBezTo>
                  <a:lnTo>
                    <a:pt x="198247" y="1189609"/>
                  </a:lnTo>
                  <a:cubicBezTo>
                    <a:pt x="88773" y="1189609"/>
                    <a:pt x="0" y="1100836"/>
                    <a:pt x="0" y="991362"/>
                  </a:cubicBezTo>
                  <a:close/>
                </a:path>
              </a:pathLst>
            </a:custGeom>
            <a:solidFill>
              <a:srgbClr val="575757"/>
            </a:solidFill>
          </p:spPr>
        </p:sp>
        <p:sp>
          <p:nvSpPr>
            <p:cNvPr name="TextBox 17" id="17"/>
            <p:cNvSpPr txBox="true"/>
            <p:nvPr/>
          </p:nvSpPr>
          <p:spPr>
            <a:xfrm>
              <a:off x="0" y="-19050"/>
              <a:ext cx="1260632" cy="1208658"/>
            </a:xfrm>
            <a:prstGeom prst="rect">
              <a:avLst/>
            </a:prstGeom>
          </p:spPr>
          <p:txBody>
            <a:bodyPr anchor="ctr" rtlCol="false" tIns="50800" lIns="50800" bIns="50800" rIns="50800"/>
            <a:lstStyle/>
            <a:p>
              <a:pPr algn="ctr">
                <a:lnSpc>
                  <a:spcPts val="2160"/>
                </a:lnSpc>
              </a:pPr>
              <a:r>
                <a:rPr lang="en-US" sz="1800">
                  <a:solidFill>
                    <a:srgbClr val="FFFFFF"/>
                  </a:solidFill>
                  <a:latin typeface="Arimo"/>
                  <a:ea typeface="Arimo"/>
                  <a:cs typeface="Arimo"/>
                  <a:sym typeface="Arimo"/>
                </a:rPr>
                <a:t>R87</a:t>
              </a:r>
            </a:p>
            <a:p>
              <a:pPr algn="ctr">
                <a:lnSpc>
                  <a:spcPts val="2160"/>
                </a:lnSpc>
              </a:pPr>
              <a:r>
                <a:rPr lang="en-US" sz="1800">
                  <a:solidFill>
                    <a:srgbClr val="FFFFFF"/>
                  </a:solidFill>
                  <a:latin typeface="Arimo"/>
                  <a:ea typeface="Arimo"/>
                  <a:cs typeface="Arimo"/>
                  <a:sym typeface="Arimo"/>
                </a:rPr>
                <a:t>G87</a:t>
              </a:r>
            </a:p>
            <a:p>
              <a:pPr algn="ctr">
                <a:lnSpc>
                  <a:spcPts val="2160"/>
                </a:lnSpc>
              </a:pPr>
              <a:r>
                <a:rPr lang="en-US" sz="1800">
                  <a:solidFill>
                    <a:srgbClr val="FFFFFF"/>
                  </a:solidFill>
                  <a:latin typeface="Arimo"/>
                  <a:ea typeface="Arimo"/>
                  <a:cs typeface="Arimo"/>
                  <a:sym typeface="Arimo"/>
                </a:rPr>
                <a:t>B87</a:t>
              </a:r>
            </a:p>
          </p:txBody>
        </p:sp>
      </p:grpSp>
      <p:grpSp>
        <p:nvGrpSpPr>
          <p:cNvPr name="Group 18" id="18"/>
          <p:cNvGrpSpPr/>
          <p:nvPr/>
        </p:nvGrpSpPr>
        <p:grpSpPr>
          <a:xfrm rot="0">
            <a:off x="-1052002" y="7417734"/>
            <a:ext cx="945474" cy="892206"/>
            <a:chOff x="0" y="0"/>
            <a:chExt cx="1260632" cy="1189608"/>
          </a:xfrm>
        </p:grpSpPr>
        <p:sp>
          <p:nvSpPr>
            <p:cNvPr name="Freeform 19" id="19"/>
            <p:cNvSpPr/>
            <p:nvPr/>
          </p:nvSpPr>
          <p:spPr>
            <a:xfrm flipH="false" flipV="false" rot="0">
              <a:off x="0" y="0"/>
              <a:ext cx="1260602" cy="1189609"/>
            </a:xfrm>
            <a:custGeom>
              <a:avLst/>
              <a:gdLst/>
              <a:ahLst/>
              <a:cxnLst/>
              <a:rect r="r" b="b" t="t" l="l"/>
              <a:pathLst>
                <a:path h="1189609" w="1260602">
                  <a:moveTo>
                    <a:pt x="0" y="198247"/>
                  </a:moveTo>
                  <a:cubicBezTo>
                    <a:pt x="0" y="88773"/>
                    <a:pt x="88773" y="0"/>
                    <a:pt x="198247" y="0"/>
                  </a:cubicBezTo>
                  <a:lnTo>
                    <a:pt x="1062355" y="0"/>
                  </a:lnTo>
                  <a:cubicBezTo>
                    <a:pt x="1171829" y="0"/>
                    <a:pt x="1260602" y="88773"/>
                    <a:pt x="1260602" y="198247"/>
                  </a:cubicBezTo>
                  <a:lnTo>
                    <a:pt x="1260602" y="991362"/>
                  </a:lnTo>
                  <a:cubicBezTo>
                    <a:pt x="1260602" y="1100836"/>
                    <a:pt x="1171829" y="1189609"/>
                    <a:pt x="1062355" y="1189609"/>
                  </a:cubicBezTo>
                  <a:lnTo>
                    <a:pt x="198247" y="1189609"/>
                  </a:lnTo>
                  <a:cubicBezTo>
                    <a:pt x="88773" y="1189609"/>
                    <a:pt x="0" y="1100836"/>
                    <a:pt x="0" y="991362"/>
                  </a:cubicBezTo>
                  <a:close/>
                </a:path>
              </a:pathLst>
            </a:custGeom>
            <a:solidFill>
              <a:srgbClr val="FFFFFF"/>
            </a:solidFill>
          </p:spPr>
        </p:sp>
        <p:sp>
          <p:nvSpPr>
            <p:cNvPr name="TextBox 20" id="20"/>
            <p:cNvSpPr txBox="true"/>
            <p:nvPr/>
          </p:nvSpPr>
          <p:spPr>
            <a:xfrm>
              <a:off x="0" y="-19050"/>
              <a:ext cx="1260632" cy="1208658"/>
            </a:xfrm>
            <a:prstGeom prst="rect">
              <a:avLst/>
            </a:prstGeom>
          </p:spPr>
          <p:txBody>
            <a:bodyPr anchor="ctr" rtlCol="false" tIns="50800" lIns="50800" bIns="50800" rIns="50800"/>
            <a:lstStyle/>
            <a:p>
              <a:pPr algn="ctr">
                <a:lnSpc>
                  <a:spcPts val="2160"/>
                </a:lnSpc>
              </a:pPr>
              <a:r>
                <a:rPr lang="en-US" sz="1800">
                  <a:solidFill>
                    <a:srgbClr val="000000"/>
                  </a:solidFill>
                  <a:latin typeface="Arimo"/>
                  <a:ea typeface="Arimo"/>
                  <a:cs typeface="Arimo"/>
                  <a:sym typeface="Arimo"/>
                </a:rPr>
                <a:t>R255</a:t>
              </a:r>
            </a:p>
            <a:p>
              <a:pPr algn="ctr">
                <a:lnSpc>
                  <a:spcPts val="2160"/>
                </a:lnSpc>
              </a:pPr>
              <a:r>
                <a:rPr lang="en-US" sz="1800">
                  <a:solidFill>
                    <a:srgbClr val="000000"/>
                  </a:solidFill>
                  <a:latin typeface="Arimo"/>
                  <a:ea typeface="Arimo"/>
                  <a:cs typeface="Arimo"/>
                  <a:sym typeface="Arimo"/>
                </a:rPr>
                <a:t>G255B255</a:t>
              </a:r>
            </a:p>
          </p:txBody>
        </p:sp>
      </p:grpSp>
      <p:grpSp>
        <p:nvGrpSpPr>
          <p:cNvPr name="Group 21" id="21"/>
          <p:cNvGrpSpPr/>
          <p:nvPr/>
        </p:nvGrpSpPr>
        <p:grpSpPr>
          <a:xfrm rot="0">
            <a:off x="-1052002" y="8491930"/>
            <a:ext cx="945474" cy="892206"/>
            <a:chOff x="0" y="0"/>
            <a:chExt cx="1260632" cy="1189608"/>
          </a:xfrm>
        </p:grpSpPr>
        <p:sp>
          <p:nvSpPr>
            <p:cNvPr name="Freeform 22" id="22"/>
            <p:cNvSpPr/>
            <p:nvPr/>
          </p:nvSpPr>
          <p:spPr>
            <a:xfrm flipH="false" flipV="false" rot="0">
              <a:off x="0" y="0"/>
              <a:ext cx="1260602" cy="1189609"/>
            </a:xfrm>
            <a:custGeom>
              <a:avLst/>
              <a:gdLst/>
              <a:ahLst/>
              <a:cxnLst/>
              <a:rect r="r" b="b" t="t" l="l"/>
              <a:pathLst>
                <a:path h="1189609" w="1260602">
                  <a:moveTo>
                    <a:pt x="0" y="198247"/>
                  </a:moveTo>
                  <a:cubicBezTo>
                    <a:pt x="0" y="88773"/>
                    <a:pt x="88773" y="0"/>
                    <a:pt x="198247" y="0"/>
                  </a:cubicBezTo>
                  <a:lnTo>
                    <a:pt x="1062355" y="0"/>
                  </a:lnTo>
                  <a:cubicBezTo>
                    <a:pt x="1171829" y="0"/>
                    <a:pt x="1260602" y="88773"/>
                    <a:pt x="1260602" y="198247"/>
                  </a:cubicBezTo>
                  <a:lnTo>
                    <a:pt x="1260602" y="991362"/>
                  </a:lnTo>
                  <a:cubicBezTo>
                    <a:pt x="1260602" y="1100836"/>
                    <a:pt x="1171829" y="1189609"/>
                    <a:pt x="1062355" y="1189609"/>
                  </a:cubicBezTo>
                  <a:lnTo>
                    <a:pt x="198247" y="1189609"/>
                  </a:lnTo>
                  <a:cubicBezTo>
                    <a:pt x="88773" y="1189609"/>
                    <a:pt x="0" y="1100836"/>
                    <a:pt x="0" y="991362"/>
                  </a:cubicBezTo>
                  <a:close/>
                </a:path>
              </a:pathLst>
            </a:custGeom>
            <a:solidFill>
              <a:srgbClr val="000000"/>
            </a:solidFill>
          </p:spPr>
        </p:sp>
        <p:sp>
          <p:nvSpPr>
            <p:cNvPr name="TextBox 23" id="23"/>
            <p:cNvSpPr txBox="true"/>
            <p:nvPr/>
          </p:nvSpPr>
          <p:spPr>
            <a:xfrm>
              <a:off x="0" y="-19050"/>
              <a:ext cx="1260632" cy="1208658"/>
            </a:xfrm>
            <a:prstGeom prst="rect">
              <a:avLst/>
            </a:prstGeom>
          </p:spPr>
          <p:txBody>
            <a:bodyPr anchor="ctr" rtlCol="false" tIns="50800" lIns="50800" bIns="50800" rIns="50800"/>
            <a:lstStyle/>
            <a:p>
              <a:pPr algn="ctr">
                <a:lnSpc>
                  <a:spcPts val="2160"/>
                </a:lnSpc>
              </a:pPr>
              <a:r>
                <a:rPr lang="en-US" sz="1800">
                  <a:solidFill>
                    <a:srgbClr val="FFFFFF"/>
                  </a:solidFill>
                  <a:latin typeface="Arimo"/>
                  <a:ea typeface="Arimo"/>
                  <a:cs typeface="Arimo"/>
                  <a:sym typeface="Arimo"/>
                </a:rPr>
                <a:t>R0</a:t>
              </a:r>
            </a:p>
            <a:p>
              <a:pPr algn="ctr">
                <a:lnSpc>
                  <a:spcPts val="2160"/>
                </a:lnSpc>
              </a:pPr>
              <a:r>
                <a:rPr lang="en-US" sz="1800">
                  <a:solidFill>
                    <a:srgbClr val="FFFFFF"/>
                  </a:solidFill>
                  <a:latin typeface="Arimo"/>
                  <a:ea typeface="Arimo"/>
                  <a:cs typeface="Arimo"/>
                  <a:sym typeface="Arimo"/>
                </a:rPr>
                <a:t>G0</a:t>
              </a:r>
            </a:p>
            <a:p>
              <a:pPr algn="ctr">
                <a:lnSpc>
                  <a:spcPts val="2160"/>
                </a:lnSpc>
              </a:pPr>
              <a:r>
                <a:rPr lang="en-US" sz="1800">
                  <a:solidFill>
                    <a:srgbClr val="FFFFFF"/>
                  </a:solidFill>
                  <a:latin typeface="Arimo"/>
                  <a:ea typeface="Arimo"/>
                  <a:cs typeface="Arimo"/>
                  <a:sym typeface="Arimo"/>
                </a:rPr>
                <a:t>B0</a:t>
              </a:r>
            </a:p>
          </p:txBody>
        </p:sp>
      </p:grpSp>
      <p:sp>
        <p:nvSpPr>
          <p:cNvPr name="TextBox 24" id="24"/>
          <p:cNvSpPr txBox="true"/>
          <p:nvPr/>
        </p:nvSpPr>
        <p:spPr>
          <a:xfrm rot="0">
            <a:off x="5356860" y="626745"/>
            <a:ext cx="12839700" cy="759345"/>
          </a:xfrm>
          <a:prstGeom prst="rect">
            <a:avLst/>
          </a:prstGeom>
        </p:spPr>
        <p:txBody>
          <a:bodyPr anchor="t" rtlCol="false" tIns="0" lIns="0" bIns="0" rIns="0">
            <a:spAutoFit/>
          </a:bodyPr>
          <a:lstStyle/>
          <a:p>
            <a:pPr algn="ctr">
              <a:lnSpc>
                <a:spcPts val="4536"/>
              </a:lnSpc>
            </a:pPr>
            <a:r>
              <a:rPr lang="en-US" sz="4200">
                <a:solidFill>
                  <a:srgbClr val="000000"/>
                </a:solidFill>
                <a:latin typeface="Arimo"/>
                <a:ea typeface="Arimo"/>
                <a:cs typeface="Arimo"/>
                <a:sym typeface="Arimo"/>
              </a:rPr>
              <a:t>Investment in batteries</a:t>
            </a:r>
          </a:p>
        </p:txBody>
      </p:sp>
      <p:sp>
        <p:nvSpPr>
          <p:cNvPr name="Freeform 25" id="25"/>
          <p:cNvSpPr/>
          <p:nvPr/>
        </p:nvSpPr>
        <p:spPr>
          <a:xfrm flipH="false" flipV="false" rot="0">
            <a:off x="670472" y="2452548"/>
            <a:ext cx="16600388" cy="7282002"/>
          </a:xfrm>
          <a:custGeom>
            <a:avLst/>
            <a:gdLst/>
            <a:ahLst/>
            <a:cxnLst/>
            <a:rect r="r" b="b" t="t" l="l"/>
            <a:pathLst>
              <a:path h="7282002" w="16600388">
                <a:moveTo>
                  <a:pt x="0" y="0"/>
                </a:moveTo>
                <a:lnTo>
                  <a:pt x="16600387" y="0"/>
                </a:lnTo>
                <a:lnTo>
                  <a:pt x="16600387" y="7282002"/>
                </a:lnTo>
                <a:lnTo>
                  <a:pt x="0" y="7282002"/>
                </a:lnTo>
                <a:lnTo>
                  <a:pt x="0" y="0"/>
                </a:lnTo>
                <a:close/>
              </a:path>
            </a:pathLst>
          </a:custGeom>
          <a:blipFill>
            <a:blip r:embed="rId2"/>
            <a:stretch>
              <a:fillRect l="0" t="0" r="0" b="0"/>
            </a:stretch>
          </a:blipFill>
        </p:spPr>
      </p:sp>
    </p:spTree>
  </p:cSld>
  <p:clrMapOvr>
    <a:masterClrMapping/>
  </p:clrMapOvr>
</p:sld>
</file>

<file path=ppt/slides/slide1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7185005" y="9561195"/>
            <a:ext cx="926783" cy="475298"/>
          </a:xfrm>
          <a:prstGeom prst="rect">
            <a:avLst/>
          </a:prstGeom>
        </p:spPr>
        <p:txBody>
          <a:bodyPr anchor="t" rtlCol="false" tIns="0" lIns="0" bIns="0" rIns="0">
            <a:spAutoFit/>
          </a:bodyPr>
          <a:lstStyle/>
          <a:p>
            <a:pPr algn="ctr">
              <a:lnSpc>
                <a:spcPts val="3600"/>
              </a:lnSpc>
            </a:pPr>
            <a:r>
              <a:rPr lang="en-US" sz="3000">
                <a:solidFill>
                  <a:srgbClr val="808080"/>
                </a:solidFill>
                <a:latin typeface="Arimo"/>
                <a:ea typeface="Arimo"/>
                <a:cs typeface="Arimo"/>
                <a:sym typeface="Arimo"/>
              </a:rPr>
              <a:t>‹#›</a:t>
            </a:r>
          </a:p>
        </p:txBody>
      </p:sp>
      <p:grpSp>
        <p:nvGrpSpPr>
          <p:cNvPr name="Group 3" id="3"/>
          <p:cNvGrpSpPr/>
          <p:nvPr/>
        </p:nvGrpSpPr>
        <p:grpSpPr>
          <a:xfrm rot="0">
            <a:off x="-1052002" y="2046759"/>
            <a:ext cx="945474" cy="892206"/>
            <a:chOff x="0" y="0"/>
            <a:chExt cx="1260632" cy="1189608"/>
          </a:xfrm>
        </p:grpSpPr>
        <p:sp>
          <p:nvSpPr>
            <p:cNvPr name="Freeform 4" id="4"/>
            <p:cNvSpPr/>
            <p:nvPr/>
          </p:nvSpPr>
          <p:spPr>
            <a:xfrm flipH="false" flipV="false" rot="0">
              <a:off x="0" y="0"/>
              <a:ext cx="1260602" cy="1189609"/>
            </a:xfrm>
            <a:custGeom>
              <a:avLst/>
              <a:gdLst/>
              <a:ahLst/>
              <a:cxnLst/>
              <a:rect r="r" b="b" t="t" l="l"/>
              <a:pathLst>
                <a:path h="1189609" w="1260602">
                  <a:moveTo>
                    <a:pt x="0" y="198247"/>
                  </a:moveTo>
                  <a:cubicBezTo>
                    <a:pt x="0" y="88773"/>
                    <a:pt x="88773" y="0"/>
                    <a:pt x="198247" y="0"/>
                  </a:cubicBezTo>
                  <a:lnTo>
                    <a:pt x="1062355" y="0"/>
                  </a:lnTo>
                  <a:cubicBezTo>
                    <a:pt x="1171829" y="0"/>
                    <a:pt x="1260602" y="88773"/>
                    <a:pt x="1260602" y="198247"/>
                  </a:cubicBezTo>
                  <a:lnTo>
                    <a:pt x="1260602" y="991362"/>
                  </a:lnTo>
                  <a:cubicBezTo>
                    <a:pt x="1260602" y="1100836"/>
                    <a:pt x="1171829" y="1189609"/>
                    <a:pt x="1062355" y="1189609"/>
                  </a:cubicBezTo>
                  <a:lnTo>
                    <a:pt x="198247" y="1189609"/>
                  </a:lnTo>
                  <a:cubicBezTo>
                    <a:pt x="88773" y="1189609"/>
                    <a:pt x="0" y="1100836"/>
                    <a:pt x="0" y="991362"/>
                  </a:cubicBezTo>
                  <a:close/>
                </a:path>
              </a:pathLst>
            </a:custGeom>
            <a:solidFill>
              <a:srgbClr val="0097C0"/>
            </a:solidFill>
          </p:spPr>
        </p:sp>
        <p:sp>
          <p:nvSpPr>
            <p:cNvPr name="TextBox 5" id="5"/>
            <p:cNvSpPr txBox="true"/>
            <p:nvPr/>
          </p:nvSpPr>
          <p:spPr>
            <a:xfrm>
              <a:off x="0" y="-19050"/>
              <a:ext cx="1260632" cy="1208658"/>
            </a:xfrm>
            <a:prstGeom prst="rect">
              <a:avLst/>
            </a:prstGeom>
          </p:spPr>
          <p:txBody>
            <a:bodyPr anchor="ctr" rtlCol="false" tIns="50800" lIns="50800" bIns="50800" rIns="50800"/>
            <a:lstStyle/>
            <a:p>
              <a:pPr algn="ctr">
                <a:lnSpc>
                  <a:spcPts val="2160"/>
                </a:lnSpc>
              </a:pPr>
              <a:r>
                <a:rPr lang="en-US" sz="1800">
                  <a:solidFill>
                    <a:srgbClr val="FFFFFF"/>
                  </a:solidFill>
                  <a:latin typeface="Arimo"/>
                  <a:ea typeface="Arimo"/>
                  <a:cs typeface="Arimo"/>
                  <a:sym typeface="Arimo"/>
                </a:rPr>
                <a:t>R0</a:t>
              </a:r>
            </a:p>
            <a:p>
              <a:pPr algn="ctr">
                <a:lnSpc>
                  <a:spcPts val="2160"/>
                </a:lnSpc>
              </a:pPr>
              <a:r>
                <a:rPr lang="en-US" sz="1800">
                  <a:solidFill>
                    <a:srgbClr val="FFFFFF"/>
                  </a:solidFill>
                  <a:latin typeface="Arimo"/>
                  <a:ea typeface="Arimo"/>
                  <a:cs typeface="Arimo"/>
                  <a:sym typeface="Arimo"/>
                </a:rPr>
                <a:t>G152B192</a:t>
              </a:r>
            </a:p>
          </p:txBody>
        </p:sp>
      </p:grpSp>
      <p:grpSp>
        <p:nvGrpSpPr>
          <p:cNvPr name="Group 6" id="6"/>
          <p:cNvGrpSpPr/>
          <p:nvPr/>
        </p:nvGrpSpPr>
        <p:grpSpPr>
          <a:xfrm rot="0">
            <a:off x="-1052002" y="3120954"/>
            <a:ext cx="945474" cy="892206"/>
            <a:chOff x="0" y="0"/>
            <a:chExt cx="1260632" cy="1189608"/>
          </a:xfrm>
        </p:grpSpPr>
        <p:sp>
          <p:nvSpPr>
            <p:cNvPr name="Freeform 7" id="7"/>
            <p:cNvSpPr/>
            <p:nvPr/>
          </p:nvSpPr>
          <p:spPr>
            <a:xfrm flipH="false" flipV="false" rot="0">
              <a:off x="0" y="0"/>
              <a:ext cx="1260602" cy="1189609"/>
            </a:xfrm>
            <a:custGeom>
              <a:avLst/>
              <a:gdLst/>
              <a:ahLst/>
              <a:cxnLst/>
              <a:rect r="r" b="b" t="t" l="l"/>
              <a:pathLst>
                <a:path h="1189609" w="1260602">
                  <a:moveTo>
                    <a:pt x="0" y="198247"/>
                  </a:moveTo>
                  <a:cubicBezTo>
                    <a:pt x="0" y="88773"/>
                    <a:pt x="88773" y="0"/>
                    <a:pt x="198247" y="0"/>
                  </a:cubicBezTo>
                  <a:lnTo>
                    <a:pt x="1062355" y="0"/>
                  </a:lnTo>
                  <a:cubicBezTo>
                    <a:pt x="1171829" y="0"/>
                    <a:pt x="1260602" y="88773"/>
                    <a:pt x="1260602" y="198247"/>
                  </a:cubicBezTo>
                  <a:lnTo>
                    <a:pt x="1260602" y="991362"/>
                  </a:lnTo>
                  <a:cubicBezTo>
                    <a:pt x="1260602" y="1100836"/>
                    <a:pt x="1171829" y="1189609"/>
                    <a:pt x="1062355" y="1189609"/>
                  </a:cubicBezTo>
                  <a:lnTo>
                    <a:pt x="198247" y="1189609"/>
                  </a:lnTo>
                  <a:cubicBezTo>
                    <a:pt x="88773" y="1189609"/>
                    <a:pt x="0" y="1100836"/>
                    <a:pt x="0" y="991362"/>
                  </a:cubicBezTo>
                  <a:close/>
                </a:path>
              </a:pathLst>
            </a:custGeom>
            <a:solidFill>
              <a:srgbClr val="5DBDDD"/>
            </a:solidFill>
          </p:spPr>
        </p:sp>
        <p:sp>
          <p:nvSpPr>
            <p:cNvPr name="TextBox 8" id="8"/>
            <p:cNvSpPr txBox="true"/>
            <p:nvPr/>
          </p:nvSpPr>
          <p:spPr>
            <a:xfrm>
              <a:off x="0" y="-19050"/>
              <a:ext cx="1260632" cy="1208658"/>
            </a:xfrm>
            <a:prstGeom prst="rect">
              <a:avLst/>
            </a:prstGeom>
          </p:spPr>
          <p:txBody>
            <a:bodyPr anchor="ctr" rtlCol="false" tIns="50800" lIns="50800" bIns="50800" rIns="50800"/>
            <a:lstStyle/>
            <a:p>
              <a:pPr algn="ctr">
                <a:lnSpc>
                  <a:spcPts val="2160"/>
                </a:lnSpc>
              </a:pPr>
              <a:r>
                <a:rPr lang="en-US" sz="1800">
                  <a:solidFill>
                    <a:srgbClr val="FFFFFF"/>
                  </a:solidFill>
                  <a:latin typeface="Arimo"/>
                  <a:ea typeface="Arimo"/>
                  <a:cs typeface="Arimo"/>
                  <a:sym typeface="Arimo"/>
                </a:rPr>
                <a:t>R93</a:t>
              </a:r>
            </a:p>
            <a:p>
              <a:pPr algn="ctr">
                <a:lnSpc>
                  <a:spcPts val="2160"/>
                </a:lnSpc>
              </a:pPr>
              <a:r>
                <a:rPr lang="en-US" sz="1800">
                  <a:solidFill>
                    <a:srgbClr val="FFFFFF"/>
                  </a:solidFill>
                  <a:latin typeface="Arimo"/>
                  <a:ea typeface="Arimo"/>
                  <a:cs typeface="Arimo"/>
                  <a:sym typeface="Arimo"/>
                </a:rPr>
                <a:t>G189B221</a:t>
              </a:r>
            </a:p>
          </p:txBody>
        </p:sp>
      </p:grpSp>
      <p:grpSp>
        <p:nvGrpSpPr>
          <p:cNvPr name="Group 9" id="9"/>
          <p:cNvGrpSpPr/>
          <p:nvPr/>
        </p:nvGrpSpPr>
        <p:grpSpPr>
          <a:xfrm rot="0">
            <a:off x="-1052002" y="4195149"/>
            <a:ext cx="945474" cy="892206"/>
            <a:chOff x="0" y="0"/>
            <a:chExt cx="1260632" cy="1189608"/>
          </a:xfrm>
        </p:grpSpPr>
        <p:sp>
          <p:nvSpPr>
            <p:cNvPr name="Freeform 10" id="10"/>
            <p:cNvSpPr/>
            <p:nvPr/>
          </p:nvSpPr>
          <p:spPr>
            <a:xfrm flipH="false" flipV="false" rot="0">
              <a:off x="0" y="0"/>
              <a:ext cx="1260602" cy="1189609"/>
            </a:xfrm>
            <a:custGeom>
              <a:avLst/>
              <a:gdLst/>
              <a:ahLst/>
              <a:cxnLst/>
              <a:rect r="r" b="b" t="t" l="l"/>
              <a:pathLst>
                <a:path h="1189609" w="1260602">
                  <a:moveTo>
                    <a:pt x="0" y="198247"/>
                  </a:moveTo>
                  <a:cubicBezTo>
                    <a:pt x="0" y="88773"/>
                    <a:pt x="88773" y="0"/>
                    <a:pt x="198247" y="0"/>
                  </a:cubicBezTo>
                  <a:lnTo>
                    <a:pt x="1062355" y="0"/>
                  </a:lnTo>
                  <a:cubicBezTo>
                    <a:pt x="1171829" y="0"/>
                    <a:pt x="1260602" y="88773"/>
                    <a:pt x="1260602" y="198247"/>
                  </a:cubicBezTo>
                  <a:lnTo>
                    <a:pt x="1260602" y="991362"/>
                  </a:lnTo>
                  <a:cubicBezTo>
                    <a:pt x="1260602" y="1100836"/>
                    <a:pt x="1171829" y="1189609"/>
                    <a:pt x="1062355" y="1189609"/>
                  </a:cubicBezTo>
                  <a:lnTo>
                    <a:pt x="198247" y="1189609"/>
                  </a:lnTo>
                  <a:cubicBezTo>
                    <a:pt x="88773" y="1189609"/>
                    <a:pt x="0" y="1100836"/>
                    <a:pt x="0" y="991362"/>
                  </a:cubicBezTo>
                  <a:close/>
                </a:path>
              </a:pathLst>
            </a:custGeom>
            <a:solidFill>
              <a:srgbClr val="D4EDF7"/>
            </a:solidFill>
          </p:spPr>
        </p:sp>
        <p:sp>
          <p:nvSpPr>
            <p:cNvPr name="TextBox 11" id="11"/>
            <p:cNvSpPr txBox="true"/>
            <p:nvPr/>
          </p:nvSpPr>
          <p:spPr>
            <a:xfrm>
              <a:off x="0" y="-19050"/>
              <a:ext cx="1260632" cy="1208658"/>
            </a:xfrm>
            <a:prstGeom prst="rect">
              <a:avLst/>
            </a:prstGeom>
          </p:spPr>
          <p:txBody>
            <a:bodyPr anchor="ctr" rtlCol="false" tIns="50800" lIns="50800" bIns="50800" rIns="50800"/>
            <a:lstStyle/>
            <a:p>
              <a:pPr algn="ctr">
                <a:lnSpc>
                  <a:spcPts val="2160"/>
                </a:lnSpc>
              </a:pPr>
              <a:r>
                <a:rPr lang="en-US" sz="1800">
                  <a:solidFill>
                    <a:srgbClr val="FFFFFF"/>
                  </a:solidFill>
                  <a:latin typeface="Arimo"/>
                  <a:ea typeface="Arimo"/>
                  <a:cs typeface="Arimo"/>
                  <a:sym typeface="Arimo"/>
                </a:rPr>
                <a:t>R212</a:t>
              </a:r>
            </a:p>
            <a:p>
              <a:pPr algn="ctr">
                <a:lnSpc>
                  <a:spcPts val="2160"/>
                </a:lnSpc>
              </a:pPr>
              <a:r>
                <a:rPr lang="en-US" sz="1800">
                  <a:solidFill>
                    <a:srgbClr val="FFFFFF"/>
                  </a:solidFill>
                  <a:latin typeface="Arimo"/>
                  <a:ea typeface="Arimo"/>
                  <a:cs typeface="Arimo"/>
                  <a:sym typeface="Arimo"/>
                </a:rPr>
                <a:t>G237B247</a:t>
              </a:r>
            </a:p>
          </p:txBody>
        </p:sp>
      </p:grpSp>
      <p:grpSp>
        <p:nvGrpSpPr>
          <p:cNvPr name="Group 12" id="12"/>
          <p:cNvGrpSpPr/>
          <p:nvPr/>
        </p:nvGrpSpPr>
        <p:grpSpPr>
          <a:xfrm rot="0">
            <a:off x="-1052002" y="5269344"/>
            <a:ext cx="945474" cy="892206"/>
            <a:chOff x="0" y="0"/>
            <a:chExt cx="1260632" cy="1189608"/>
          </a:xfrm>
        </p:grpSpPr>
        <p:sp>
          <p:nvSpPr>
            <p:cNvPr name="Freeform 13" id="13"/>
            <p:cNvSpPr/>
            <p:nvPr/>
          </p:nvSpPr>
          <p:spPr>
            <a:xfrm flipH="false" flipV="false" rot="0">
              <a:off x="0" y="0"/>
              <a:ext cx="1260602" cy="1189609"/>
            </a:xfrm>
            <a:custGeom>
              <a:avLst/>
              <a:gdLst/>
              <a:ahLst/>
              <a:cxnLst/>
              <a:rect r="r" b="b" t="t" l="l"/>
              <a:pathLst>
                <a:path h="1189609" w="1260602">
                  <a:moveTo>
                    <a:pt x="0" y="198247"/>
                  </a:moveTo>
                  <a:cubicBezTo>
                    <a:pt x="0" y="88773"/>
                    <a:pt x="88773" y="0"/>
                    <a:pt x="198247" y="0"/>
                  </a:cubicBezTo>
                  <a:lnTo>
                    <a:pt x="1062355" y="0"/>
                  </a:lnTo>
                  <a:cubicBezTo>
                    <a:pt x="1171829" y="0"/>
                    <a:pt x="1260602" y="88773"/>
                    <a:pt x="1260602" y="198247"/>
                  </a:cubicBezTo>
                  <a:lnTo>
                    <a:pt x="1260602" y="991362"/>
                  </a:lnTo>
                  <a:cubicBezTo>
                    <a:pt x="1260602" y="1100836"/>
                    <a:pt x="1171829" y="1189609"/>
                    <a:pt x="1062355" y="1189609"/>
                  </a:cubicBezTo>
                  <a:lnTo>
                    <a:pt x="198247" y="1189609"/>
                  </a:lnTo>
                  <a:cubicBezTo>
                    <a:pt x="88773" y="1189609"/>
                    <a:pt x="0" y="1100836"/>
                    <a:pt x="0" y="991362"/>
                  </a:cubicBezTo>
                  <a:close/>
                </a:path>
              </a:pathLst>
            </a:custGeom>
            <a:solidFill>
              <a:srgbClr val="898989"/>
            </a:solidFill>
          </p:spPr>
        </p:sp>
        <p:sp>
          <p:nvSpPr>
            <p:cNvPr name="TextBox 14" id="14"/>
            <p:cNvSpPr txBox="true"/>
            <p:nvPr/>
          </p:nvSpPr>
          <p:spPr>
            <a:xfrm>
              <a:off x="0" y="-19050"/>
              <a:ext cx="1260632" cy="1208658"/>
            </a:xfrm>
            <a:prstGeom prst="rect">
              <a:avLst/>
            </a:prstGeom>
          </p:spPr>
          <p:txBody>
            <a:bodyPr anchor="ctr" rtlCol="false" tIns="50800" lIns="50800" bIns="50800" rIns="50800"/>
            <a:lstStyle/>
            <a:p>
              <a:pPr algn="ctr">
                <a:lnSpc>
                  <a:spcPts val="2160"/>
                </a:lnSpc>
              </a:pPr>
              <a:r>
                <a:rPr lang="en-US" sz="1800">
                  <a:solidFill>
                    <a:srgbClr val="FFFFFF"/>
                  </a:solidFill>
                  <a:latin typeface="Arimo"/>
                  <a:ea typeface="Arimo"/>
                  <a:cs typeface="Arimo"/>
                  <a:sym typeface="Arimo"/>
                </a:rPr>
                <a:t>R137</a:t>
              </a:r>
            </a:p>
            <a:p>
              <a:pPr algn="ctr">
                <a:lnSpc>
                  <a:spcPts val="2160"/>
                </a:lnSpc>
              </a:pPr>
              <a:r>
                <a:rPr lang="en-US" sz="1800">
                  <a:solidFill>
                    <a:srgbClr val="FFFFFF"/>
                  </a:solidFill>
                  <a:latin typeface="Arimo"/>
                  <a:ea typeface="Arimo"/>
                  <a:cs typeface="Arimo"/>
                  <a:sym typeface="Arimo"/>
                </a:rPr>
                <a:t>G137B137</a:t>
              </a:r>
            </a:p>
          </p:txBody>
        </p:sp>
      </p:grpSp>
      <p:grpSp>
        <p:nvGrpSpPr>
          <p:cNvPr name="Group 15" id="15"/>
          <p:cNvGrpSpPr/>
          <p:nvPr/>
        </p:nvGrpSpPr>
        <p:grpSpPr>
          <a:xfrm rot="0">
            <a:off x="-1052002" y="6343539"/>
            <a:ext cx="945474" cy="892206"/>
            <a:chOff x="0" y="0"/>
            <a:chExt cx="1260632" cy="1189608"/>
          </a:xfrm>
        </p:grpSpPr>
        <p:sp>
          <p:nvSpPr>
            <p:cNvPr name="Freeform 16" id="16"/>
            <p:cNvSpPr/>
            <p:nvPr/>
          </p:nvSpPr>
          <p:spPr>
            <a:xfrm flipH="false" flipV="false" rot="0">
              <a:off x="0" y="0"/>
              <a:ext cx="1260602" cy="1189609"/>
            </a:xfrm>
            <a:custGeom>
              <a:avLst/>
              <a:gdLst/>
              <a:ahLst/>
              <a:cxnLst/>
              <a:rect r="r" b="b" t="t" l="l"/>
              <a:pathLst>
                <a:path h="1189609" w="1260602">
                  <a:moveTo>
                    <a:pt x="0" y="198247"/>
                  </a:moveTo>
                  <a:cubicBezTo>
                    <a:pt x="0" y="88773"/>
                    <a:pt x="88773" y="0"/>
                    <a:pt x="198247" y="0"/>
                  </a:cubicBezTo>
                  <a:lnTo>
                    <a:pt x="1062355" y="0"/>
                  </a:lnTo>
                  <a:cubicBezTo>
                    <a:pt x="1171829" y="0"/>
                    <a:pt x="1260602" y="88773"/>
                    <a:pt x="1260602" y="198247"/>
                  </a:cubicBezTo>
                  <a:lnTo>
                    <a:pt x="1260602" y="991362"/>
                  </a:lnTo>
                  <a:cubicBezTo>
                    <a:pt x="1260602" y="1100836"/>
                    <a:pt x="1171829" y="1189609"/>
                    <a:pt x="1062355" y="1189609"/>
                  </a:cubicBezTo>
                  <a:lnTo>
                    <a:pt x="198247" y="1189609"/>
                  </a:lnTo>
                  <a:cubicBezTo>
                    <a:pt x="88773" y="1189609"/>
                    <a:pt x="0" y="1100836"/>
                    <a:pt x="0" y="991362"/>
                  </a:cubicBezTo>
                  <a:close/>
                </a:path>
              </a:pathLst>
            </a:custGeom>
            <a:solidFill>
              <a:srgbClr val="575757"/>
            </a:solidFill>
          </p:spPr>
        </p:sp>
        <p:sp>
          <p:nvSpPr>
            <p:cNvPr name="TextBox 17" id="17"/>
            <p:cNvSpPr txBox="true"/>
            <p:nvPr/>
          </p:nvSpPr>
          <p:spPr>
            <a:xfrm>
              <a:off x="0" y="-19050"/>
              <a:ext cx="1260632" cy="1208658"/>
            </a:xfrm>
            <a:prstGeom prst="rect">
              <a:avLst/>
            </a:prstGeom>
          </p:spPr>
          <p:txBody>
            <a:bodyPr anchor="ctr" rtlCol="false" tIns="50800" lIns="50800" bIns="50800" rIns="50800"/>
            <a:lstStyle/>
            <a:p>
              <a:pPr algn="ctr">
                <a:lnSpc>
                  <a:spcPts val="2160"/>
                </a:lnSpc>
              </a:pPr>
              <a:r>
                <a:rPr lang="en-US" sz="1800">
                  <a:solidFill>
                    <a:srgbClr val="FFFFFF"/>
                  </a:solidFill>
                  <a:latin typeface="Arimo"/>
                  <a:ea typeface="Arimo"/>
                  <a:cs typeface="Arimo"/>
                  <a:sym typeface="Arimo"/>
                </a:rPr>
                <a:t>R87</a:t>
              </a:r>
            </a:p>
            <a:p>
              <a:pPr algn="ctr">
                <a:lnSpc>
                  <a:spcPts val="2160"/>
                </a:lnSpc>
              </a:pPr>
              <a:r>
                <a:rPr lang="en-US" sz="1800">
                  <a:solidFill>
                    <a:srgbClr val="FFFFFF"/>
                  </a:solidFill>
                  <a:latin typeface="Arimo"/>
                  <a:ea typeface="Arimo"/>
                  <a:cs typeface="Arimo"/>
                  <a:sym typeface="Arimo"/>
                </a:rPr>
                <a:t>G87</a:t>
              </a:r>
            </a:p>
            <a:p>
              <a:pPr algn="ctr">
                <a:lnSpc>
                  <a:spcPts val="2160"/>
                </a:lnSpc>
              </a:pPr>
              <a:r>
                <a:rPr lang="en-US" sz="1800">
                  <a:solidFill>
                    <a:srgbClr val="FFFFFF"/>
                  </a:solidFill>
                  <a:latin typeface="Arimo"/>
                  <a:ea typeface="Arimo"/>
                  <a:cs typeface="Arimo"/>
                  <a:sym typeface="Arimo"/>
                </a:rPr>
                <a:t>B87</a:t>
              </a:r>
            </a:p>
          </p:txBody>
        </p:sp>
      </p:grpSp>
      <p:grpSp>
        <p:nvGrpSpPr>
          <p:cNvPr name="Group 18" id="18"/>
          <p:cNvGrpSpPr/>
          <p:nvPr/>
        </p:nvGrpSpPr>
        <p:grpSpPr>
          <a:xfrm rot="0">
            <a:off x="-1052002" y="7417734"/>
            <a:ext cx="945474" cy="892206"/>
            <a:chOff x="0" y="0"/>
            <a:chExt cx="1260632" cy="1189608"/>
          </a:xfrm>
        </p:grpSpPr>
        <p:sp>
          <p:nvSpPr>
            <p:cNvPr name="Freeform 19" id="19"/>
            <p:cNvSpPr/>
            <p:nvPr/>
          </p:nvSpPr>
          <p:spPr>
            <a:xfrm flipH="false" flipV="false" rot="0">
              <a:off x="0" y="0"/>
              <a:ext cx="1260602" cy="1189609"/>
            </a:xfrm>
            <a:custGeom>
              <a:avLst/>
              <a:gdLst/>
              <a:ahLst/>
              <a:cxnLst/>
              <a:rect r="r" b="b" t="t" l="l"/>
              <a:pathLst>
                <a:path h="1189609" w="1260602">
                  <a:moveTo>
                    <a:pt x="0" y="198247"/>
                  </a:moveTo>
                  <a:cubicBezTo>
                    <a:pt x="0" y="88773"/>
                    <a:pt x="88773" y="0"/>
                    <a:pt x="198247" y="0"/>
                  </a:cubicBezTo>
                  <a:lnTo>
                    <a:pt x="1062355" y="0"/>
                  </a:lnTo>
                  <a:cubicBezTo>
                    <a:pt x="1171829" y="0"/>
                    <a:pt x="1260602" y="88773"/>
                    <a:pt x="1260602" y="198247"/>
                  </a:cubicBezTo>
                  <a:lnTo>
                    <a:pt x="1260602" y="991362"/>
                  </a:lnTo>
                  <a:cubicBezTo>
                    <a:pt x="1260602" y="1100836"/>
                    <a:pt x="1171829" y="1189609"/>
                    <a:pt x="1062355" y="1189609"/>
                  </a:cubicBezTo>
                  <a:lnTo>
                    <a:pt x="198247" y="1189609"/>
                  </a:lnTo>
                  <a:cubicBezTo>
                    <a:pt x="88773" y="1189609"/>
                    <a:pt x="0" y="1100836"/>
                    <a:pt x="0" y="991362"/>
                  </a:cubicBezTo>
                  <a:close/>
                </a:path>
              </a:pathLst>
            </a:custGeom>
            <a:solidFill>
              <a:srgbClr val="FFFFFF"/>
            </a:solidFill>
          </p:spPr>
        </p:sp>
        <p:sp>
          <p:nvSpPr>
            <p:cNvPr name="TextBox 20" id="20"/>
            <p:cNvSpPr txBox="true"/>
            <p:nvPr/>
          </p:nvSpPr>
          <p:spPr>
            <a:xfrm>
              <a:off x="0" y="-19050"/>
              <a:ext cx="1260632" cy="1208658"/>
            </a:xfrm>
            <a:prstGeom prst="rect">
              <a:avLst/>
            </a:prstGeom>
          </p:spPr>
          <p:txBody>
            <a:bodyPr anchor="ctr" rtlCol="false" tIns="50800" lIns="50800" bIns="50800" rIns="50800"/>
            <a:lstStyle/>
            <a:p>
              <a:pPr algn="ctr">
                <a:lnSpc>
                  <a:spcPts val="2160"/>
                </a:lnSpc>
              </a:pPr>
              <a:r>
                <a:rPr lang="en-US" sz="1800">
                  <a:solidFill>
                    <a:srgbClr val="000000"/>
                  </a:solidFill>
                  <a:latin typeface="Arimo"/>
                  <a:ea typeface="Arimo"/>
                  <a:cs typeface="Arimo"/>
                  <a:sym typeface="Arimo"/>
                </a:rPr>
                <a:t>R255</a:t>
              </a:r>
            </a:p>
            <a:p>
              <a:pPr algn="ctr">
                <a:lnSpc>
                  <a:spcPts val="2160"/>
                </a:lnSpc>
              </a:pPr>
              <a:r>
                <a:rPr lang="en-US" sz="1800">
                  <a:solidFill>
                    <a:srgbClr val="000000"/>
                  </a:solidFill>
                  <a:latin typeface="Arimo"/>
                  <a:ea typeface="Arimo"/>
                  <a:cs typeface="Arimo"/>
                  <a:sym typeface="Arimo"/>
                </a:rPr>
                <a:t>G255B255</a:t>
              </a:r>
            </a:p>
          </p:txBody>
        </p:sp>
      </p:grpSp>
      <p:grpSp>
        <p:nvGrpSpPr>
          <p:cNvPr name="Group 21" id="21"/>
          <p:cNvGrpSpPr/>
          <p:nvPr/>
        </p:nvGrpSpPr>
        <p:grpSpPr>
          <a:xfrm rot="0">
            <a:off x="-1052002" y="8491930"/>
            <a:ext cx="945474" cy="892206"/>
            <a:chOff x="0" y="0"/>
            <a:chExt cx="1260632" cy="1189608"/>
          </a:xfrm>
        </p:grpSpPr>
        <p:sp>
          <p:nvSpPr>
            <p:cNvPr name="Freeform 22" id="22"/>
            <p:cNvSpPr/>
            <p:nvPr/>
          </p:nvSpPr>
          <p:spPr>
            <a:xfrm flipH="false" flipV="false" rot="0">
              <a:off x="0" y="0"/>
              <a:ext cx="1260602" cy="1189609"/>
            </a:xfrm>
            <a:custGeom>
              <a:avLst/>
              <a:gdLst/>
              <a:ahLst/>
              <a:cxnLst/>
              <a:rect r="r" b="b" t="t" l="l"/>
              <a:pathLst>
                <a:path h="1189609" w="1260602">
                  <a:moveTo>
                    <a:pt x="0" y="198247"/>
                  </a:moveTo>
                  <a:cubicBezTo>
                    <a:pt x="0" y="88773"/>
                    <a:pt x="88773" y="0"/>
                    <a:pt x="198247" y="0"/>
                  </a:cubicBezTo>
                  <a:lnTo>
                    <a:pt x="1062355" y="0"/>
                  </a:lnTo>
                  <a:cubicBezTo>
                    <a:pt x="1171829" y="0"/>
                    <a:pt x="1260602" y="88773"/>
                    <a:pt x="1260602" y="198247"/>
                  </a:cubicBezTo>
                  <a:lnTo>
                    <a:pt x="1260602" y="991362"/>
                  </a:lnTo>
                  <a:cubicBezTo>
                    <a:pt x="1260602" y="1100836"/>
                    <a:pt x="1171829" y="1189609"/>
                    <a:pt x="1062355" y="1189609"/>
                  </a:cubicBezTo>
                  <a:lnTo>
                    <a:pt x="198247" y="1189609"/>
                  </a:lnTo>
                  <a:cubicBezTo>
                    <a:pt x="88773" y="1189609"/>
                    <a:pt x="0" y="1100836"/>
                    <a:pt x="0" y="991362"/>
                  </a:cubicBezTo>
                  <a:close/>
                </a:path>
              </a:pathLst>
            </a:custGeom>
            <a:solidFill>
              <a:srgbClr val="000000"/>
            </a:solidFill>
          </p:spPr>
        </p:sp>
        <p:sp>
          <p:nvSpPr>
            <p:cNvPr name="TextBox 23" id="23"/>
            <p:cNvSpPr txBox="true"/>
            <p:nvPr/>
          </p:nvSpPr>
          <p:spPr>
            <a:xfrm>
              <a:off x="0" y="-19050"/>
              <a:ext cx="1260632" cy="1208658"/>
            </a:xfrm>
            <a:prstGeom prst="rect">
              <a:avLst/>
            </a:prstGeom>
          </p:spPr>
          <p:txBody>
            <a:bodyPr anchor="ctr" rtlCol="false" tIns="50800" lIns="50800" bIns="50800" rIns="50800"/>
            <a:lstStyle/>
            <a:p>
              <a:pPr algn="ctr">
                <a:lnSpc>
                  <a:spcPts val="2160"/>
                </a:lnSpc>
              </a:pPr>
              <a:r>
                <a:rPr lang="en-US" sz="1800">
                  <a:solidFill>
                    <a:srgbClr val="FFFFFF"/>
                  </a:solidFill>
                  <a:latin typeface="Arimo"/>
                  <a:ea typeface="Arimo"/>
                  <a:cs typeface="Arimo"/>
                  <a:sym typeface="Arimo"/>
                </a:rPr>
                <a:t>R0</a:t>
              </a:r>
            </a:p>
            <a:p>
              <a:pPr algn="ctr">
                <a:lnSpc>
                  <a:spcPts val="2160"/>
                </a:lnSpc>
              </a:pPr>
              <a:r>
                <a:rPr lang="en-US" sz="1800">
                  <a:solidFill>
                    <a:srgbClr val="FFFFFF"/>
                  </a:solidFill>
                  <a:latin typeface="Arimo"/>
                  <a:ea typeface="Arimo"/>
                  <a:cs typeface="Arimo"/>
                  <a:sym typeface="Arimo"/>
                </a:rPr>
                <a:t>G0</a:t>
              </a:r>
            </a:p>
            <a:p>
              <a:pPr algn="ctr">
                <a:lnSpc>
                  <a:spcPts val="2160"/>
                </a:lnSpc>
              </a:pPr>
              <a:r>
                <a:rPr lang="en-US" sz="1800">
                  <a:solidFill>
                    <a:srgbClr val="FFFFFF"/>
                  </a:solidFill>
                  <a:latin typeface="Arimo"/>
                  <a:ea typeface="Arimo"/>
                  <a:cs typeface="Arimo"/>
                  <a:sym typeface="Arimo"/>
                </a:rPr>
                <a:t>B0</a:t>
              </a:r>
            </a:p>
          </p:txBody>
        </p:sp>
      </p:grpSp>
      <p:sp>
        <p:nvSpPr>
          <p:cNvPr name="TextBox 24" id="24"/>
          <p:cNvSpPr txBox="true"/>
          <p:nvPr/>
        </p:nvSpPr>
        <p:spPr>
          <a:xfrm rot="0">
            <a:off x="5356860" y="626745"/>
            <a:ext cx="12839700" cy="759345"/>
          </a:xfrm>
          <a:prstGeom prst="rect">
            <a:avLst/>
          </a:prstGeom>
        </p:spPr>
        <p:txBody>
          <a:bodyPr anchor="t" rtlCol="false" tIns="0" lIns="0" bIns="0" rIns="0">
            <a:spAutoFit/>
          </a:bodyPr>
          <a:lstStyle/>
          <a:p>
            <a:pPr algn="ctr">
              <a:lnSpc>
                <a:spcPts val="4536"/>
              </a:lnSpc>
            </a:pPr>
            <a:r>
              <a:rPr lang="en-US" sz="4200">
                <a:solidFill>
                  <a:srgbClr val="000000"/>
                </a:solidFill>
                <a:latin typeface="Arimo"/>
                <a:ea typeface="Arimo"/>
                <a:cs typeface="Arimo"/>
                <a:sym typeface="Arimo"/>
              </a:rPr>
              <a:t>Active and Passive Safety</a:t>
            </a:r>
          </a:p>
        </p:txBody>
      </p:sp>
      <p:sp>
        <p:nvSpPr>
          <p:cNvPr name="Freeform 25" id="25"/>
          <p:cNvSpPr/>
          <p:nvPr/>
        </p:nvSpPr>
        <p:spPr>
          <a:xfrm flipH="false" flipV="false" rot="0">
            <a:off x="1285558" y="3063550"/>
            <a:ext cx="15434246" cy="6939428"/>
          </a:xfrm>
          <a:custGeom>
            <a:avLst/>
            <a:gdLst/>
            <a:ahLst/>
            <a:cxnLst/>
            <a:rect r="r" b="b" t="t" l="l"/>
            <a:pathLst>
              <a:path h="6939428" w="15434246">
                <a:moveTo>
                  <a:pt x="0" y="0"/>
                </a:moveTo>
                <a:lnTo>
                  <a:pt x="15434246" y="0"/>
                </a:lnTo>
                <a:lnTo>
                  <a:pt x="15434246" y="6939428"/>
                </a:lnTo>
                <a:lnTo>
                  <a:pt x="0" y="6939428"/>
                </a:lnTo>
                <a:lnTo>
                  <a:pt x="0" y="0"/>
                </a:lnTo>
                <a:close/>
              </a:path>
            </a:pathLst>
          </a:custGeom>
          <a:blipFill>
            <a:blip r:embed="rId2"/>
            <a:stretch>
              <a:fillRect l="0" t="0" r="0" b="0"/>
            </a:stretch>
          </a:blipFill>
        </p:spPr>
      </p:sp>
    </p:spTree>
  </p:cSld>
  <p:clrMapOvr>
    <a:masterClrMapping/>
  </p:clrMapOvr>
</p:sld>
</file>

<file path=ppt/slides/slide1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新）圆标+大通联合logo"/>
          <p:cNvSpPr/>
          <p:nvPr/>
        </p:nvSpPr>
        <p:spPr>
          <a:xfrm flipH="false" flipV="false" rot="0">
            <a:off x="446722" y="400050"/>
            <a:ext cx="3068955" cy="811530"/>
          </a:xfrm>
          <a:custGeom>
            <a:avLst/>
            <a:gdLst/>
            <a:ahLst/>
            <a:cxnLst/>
            <a:rect r="r" b="b" t="t" l="l"/>
            <a:pathLst>
              <a:path h="811530" w="3068955">
                <a:moveTo>
                  <a:pt x="0" y="0"/>
                </a:moveTo>
                <a:lnTo>
                  <a:pt x="3068956" y="0"/>
                </a:lnTo>
                <a:lnTo>
                  <a:pt x="3068956" y="811530"/>
                </a:lnTo>
                <a:lnTo>
                  <a:pt x="0" y="811530"/>
                </a:lnTo>
                <a:lnTo>
                  <a:pt x="0" y="0"/>
                </a:lnTo>
                <a:close/>
              </a:path>
            </a:pathLst>
          </a:custGeom>
          <a:blipFill>
            <a:blip r:embed="rId2"/>
            <a:stretch>
              <a:fillRect l="-18" t="0" r="-18" b="0"/>
            </a:stretch>
          </a:blipFill>
        </p:spPr>
      </p:sp>
      <p:sp>
        <p:nvSpPr>
          <p:cNvPr name="TextBox 3" id="3"/>
          <p:cNvSpPr txBox="true"/>
          <p:nvPr/>
        </p:nvSpPr>
        <p:spPr>
          <a:xfrm rot="0">
            <a:off x="17185005" y="9561195"/>
            <a:ext cx="926783" cy="475298"/>
          </a:xfrm>
          <a:prstGeom prst="rect">
            <a:avLst/>
          </a:prstGeom>
        </p:spPr>
        <p:txBody>
          <a:bodyPr anchor="t" rtlCol="false" tIns="0" lIns="0" bIns="0" rIns="0">
            <a:spAutoFit/>
          </a:bodyPr>
          <a:lstStyle/>
          <a:p>
            <a:pPr algn="ctr">
              <a:lnSpc>
                <a:spcPts val="3600"/>
              </a:lnSpc>
            </a:pPr>
            <a:r>
              <a:rPr lang="en-US" sz="3000">
                <a:solidFill>
                  <a:srgbClr val="808080"/>
                </a:solidFill>
                <a:latin typeface="Arimo"/>
                <a:ea typeface="Arimo"/>
                <a:cs typeface="Arimo"/>
                <a:sym typeface="Arimo"/>
              </a:rPr>
              <a:t>‹#›</a:t>
            </a:r>
          </a:p>
        </p:txBody>
      </p:sp>
      <p:grpSp>
        <p:nvGrpSpPr>
          <p:cNvPr name="Group 4" id="4"/>
          <p:cNvGrpSpPr/>
          <p:nvPr/>
        </p:nvGrpSpPr>
        <p:grpSpPr>
          <a:xfrm rot="0">
            <a:off x="-1052002" y="2046759"/>
            <a:ext cx="945474" cy="892206"/>
            <a:chOff x="0" y="0"/>
            <a:chExt cx="1260632" cy="1189608"/>
          </a:xfrm>
        </p:grpSpPr>
        <p:sp>
          <p:nvSpPr>
            <p:cNvPr name="Freeform 5" id="5"/>
            <p:cNvSpPr/>
            <p:nvPr/>
          </p:nvSpPr>
          <p:spPr>
            <a:xfrm flipH="false" flipV="false" rot="0">
              <a:off x="0" y="0"/>
              <a:ext cx="1260602" cy="1189609"/>
            </a:xfrm>
            <a:custGeom>
              <a:avLst/>
              <a:gdLst/>
              <a:ahLst/>
              <a:cxnLst/>
              <a:rect r="r" b="b" t="t" l="l"/>
              <a:pathLst>
                <a:path h="1189609" w="1260602">
                  <a:moveTo>
                    <a:pt x="0" y="198247"/>
                  </a:moveTo>
                  <a:cubicBezTo>
                    <a:pt x="0" y="88773"/>
                    <a:pt x="88773" y="0"/>
                    <a:pt x="198247" y="0"/>
                  </a:cubicBezTo>
                  <a:lnTo>
                    <a:pt x="1062355" y="0"/>
                  </a:lnTo>
                  <a:cubicBezTo>
                    <a:pt x="1171829" y="0"/>
                    <a:pt x="1260602" y="88773"/>
                    <a:pt x="1260602" y="198247"/>
                  </a:cubicBezTo>
                  <a:lnTo>
                    <a:pt x="1260602" y="991362"/>
                  </a:lnTo>
                  <a:cubicBezTo>
                    <a:pt x="1260602" y="1100836"/>
                    <a:pt x="1171829" y="1189609"/>
                    <a:pt x="1062355" y="1189609"/>
                  </a:cubicBezTo>
                  <a:lnTo>
                    <a:pt x="198247" y="1189609"/>
                  </a:lnTo>
                  <a:cubicBezTo>
                    <a:pt x="88773" y="1189609"/>
                    <a:pt x="0" y="1100836"/>
                    <a:pt x="0" y="991362"/>
                  </a:cubicBezTo>
                  <a:close/>
                </a:path>
              </a:pathLst>
            </a:custGeom>
            <a:solidFill>
              <a:srgbClr val="0097C0"/>
            </a:solidFill>
          </p:spPr>
        </p:sp>
        <p:sp>
          <p:nvSpPr>
            <p:cNvPr name="TextBox 6" id="6"/>
            <p:cNvSpPr txBox="true"/>
            <p:nvPr/>
          </p:nvSpPr>
          <p:spPr>
            <a:xfrm>
              <a:off x="0" y="-19050"/>
              <a:ext cx="1260632" cy="1208658"/>
            </a:xfrm>
            <a:prstGeom prst="rect">
              <a:avLst/>
            </a:prstGeom>
          </p:spPr>
          <p:txBody>
            <a:bodyPr anchor="ctr" rtlCol="false" tIns="50800" lIns="50800" bIns="50800" rIns="50800"/>
            <a:lstStyle/>
            <a:p>
              <a:pPr algn="ctr">
                <a:lnSpc>
                  <a:spcPts val="2160"/>
                </a:lnSpc>
              </a:pPr>
              <a:r>
                <a:rPr lang="en-US" sz="1800">
                  <a:solidFill>
                    <a:srgbClr val="FFFFFF"/>
                  </a:solidFill>
                  <a:latin typeface="Arimo"/>
                  <a:ea typeface="Arimo"/>
                  <a:cs typeface="Arimo"/>
                  <a:sym typeface="Arimo"/>
                </a:rPr>
                <a:t>R0</a:t>
              </a:r>
            </a:p>
            <a:p>
              <a:pPr algn="ctr">
                <a:lnSpc>
                  <a:spcPts val="2160"/>
                </a:lnSpc>
              </a:pPr>
              <a:r>
                <a:rPr lang="en-US" sz="1800">
                  <a:solidFill>
                    <a:srgbClr val="FFFFFF"/>
                  </a:solidFill>
                  <a:latin typeface="Arimo"/>
                  <a:ea typeface="Arimo"/>
                  <a:cs typeface="Arimo"/>
                  <a:sym typeface="Arimo"/>
                </a:rPr>
                <a:t>G152B192</a:t>
              </a:r>
            </a:p>
          </p:txBody>
        </p:sp>
      </p:grpSp>
      <p:grpSp>
        <p:nvGrpSpPr>
          <p:cNvPr name="Group 7" id="7"/>
          <p:cNvGrpSpPr/>
          <p:nvPr/>
        </p:nvGrpSpPr>
        <p:grpSpPr>
          <a:xfrm rot="0">
            <a:off x="-1052002" y="3120954"/>
            <a:ext cx="945474" cy="892206"/>
            <a:chOff x="0" y="0"/>
            <a:chExt cx="1260632" cy="1189608"/>
          </a:xfrm>
        </p:grpSpPr>
        <p:sp>
          <p:nvSpPr>
            <p:cNvPr name="Freeform 8" id="8"/>
            <p:cNvSpPr/>
            <p:nvPr/>
          </p:nvSpPr>
          <p:spPr>
            <a:xfrm flipH="false" flipV="false" rot="0">
              <a:off x="0" y="0"/>
              <a:ext cx="1260602" cy="1189609"/>
            </a:xfrm>
            <a:custGeom>
              <a:avLst/>
              <a:gdLst/>
              <a:ahLst/>
              <a:cxnLst/>
              <a:rect r="r" b="b" t="t" l="l"/>
              <a:pathLst>
                <a:path h="1189609" w="1260602">
                  <a:moveTo>
                    <a:pt x="0" y="198247"/>
                  </a:moveTo>
                  <a:cubicBezTo>
                    <a:pt x="0" y="88773"/>
                    <a:pt x="88773" y="0"/>
                    <a:pt x="198247" y="0"/>
                  </a:cubicBezTo>
                  <a:lnTo>
                    <a:pt x="1062355" y="0"/>
                  </a:lnTo>
                  <a:cubicBezTo>
                    <a:pt x="1171829" y="0"/>
                    <a:pt x="1260602" y="88773"/>
                    <a:pt x="1260602" y="198247"/>
                  </a:cubicBezTo>
                  <a:lnTo>
                    <a:pt x="1260602" y="991362"/>
                  </a:lnTo>
                  <a:cubicBezTo>
                    <a:pt x="1260602" y="1100836"/>
                    <a:pt x="1171829" y="1189609"/>
                    <a:pt x="1062355" y="1189609"/>
                  </a:cubicBezTo>
                  <a:lnTo>
                    <a:pt x="198247" y="1189609"/>
                  </a:lnTo>
                  <a:cubicBezTo>
                    <a:pt x="88773" y="1189609"/>
                    <a:pt x="0" y="1100836"/>
                    <a:pt x="0" y="991362"/>
                  </a:cubicBezTo>
                  <a:close/>
                </a:path>
              </a:pathLst>
            </a:custGeom>
            <a:solidFill>
              <a:srgbClr val="5DBDDD"/>
            </a:solidFill>
          </p:spPr>
        </p:sp>
        <p:sp>
          <p:nvSpPr>
            <p:cNvPr name="TextBox 9" id="9"/>
            <p:cNvSpPr txBox="true"/>
            <p:nvPr/>
          </p:nvSpPr>
          <p:spPr>
            <a:xfrm>
              <a:off x="0" y="-19050"/>
              <a:ext cx="1260632" cy="1208658"/>
            </a:xfrm>
            <a:prstGeom prst="rect">
              <a:avLst/>
            </a:prstGeom>
          </p:spPr>
          <p:txBody>
            <a:bodyPr anchor="ctr" rtlCol="false" tIns="50800" lIns="50800" bIns="50800" rIns="50800"/>
            <a:lstStyle/>
            <a:p>
              <a:pPr algn="ctr">
                <a:lnSpc>
                  <a:spcPts val="2160"/>
                </a:lnSpc>
              </a:pPr>
              <a:r>
                <a:rPr lang="en-US" sz="1800">
                  <a:solidFill>
                    <a:srgbClr val="FFFFFF"/>
                  </a:solidFill>
                  <a:latin typeface="Arimo"/>
                  <a:ea typeface="Arimo"/>
                  <a:cs typeface="Arimo"/>
                  <a:sym typeface="Arimo"/>
                </a:rPr>
                <a:t>R93</a:t>
              </a:r>
            </a:p>
            <a:p>
              <a:pPr algn="ctr">
                <a:lnSpc>
                  <a:spcPts val="2160"/>
                </a:lnSpc>
              </a:pPr>
              <a:r>
                <a:rPr lang="en-US" sz="1800">
                  <a:solidFill>
                    <a:srgbClr val="FFFFFF"/>
                  </a:solidFill>
                  <a:latin typeface="Arimo"/>
                  <a:ea typeface="Arimo"/>
                  <a:cs typeface="Arimo"/>
                  <a:sym typeface="Arimo"/>
                </a:rPr>
                <a:t>G189B221</a:t>
              </a:r>
            </a:p>
          </p:txBody>
        </p:sp>
      </p:grpSp>
      <p:grpSp>
        <p:nvGrpSpPr>
          <p:cNvPr name="Group 10" id="10"/>
          <p:cNvGrpSpPr/>
          <p:nvPr/>
        </p:nvGrpSpPr>
        <p:grpSpPr>
          <a:xfrm rot="0">
            <a:off x="-1052002" y="4195149"/>
            <a:ext cx="945474" cy="892206"/>
            <a:chOff x="0" y="0"/>
            <a:chExt cx="1260632" cy="1189608"/>
          </a:xfrm>
        </p:grpSpPr>
        <p:sp>
          <p:nvSpPr>
            <p:cNvPr name="Freeform 11" id="11"/>
            <p:cNvSpPr/>
            <p:nvPr/>
          </p:nvSpPr>
          <p:spPr>
            <a:xfrm flipH="false" flipV="false" rot="0">
              <a:off x="0" y="0"/>
              <a:ext cx="1260602" cy="1189609"/>
            </a:xfrm>
            <a:custGeom>
              <a:avLst/>
              <a:gdLst/>
              <a:ahLst/>
              <a:cxnLst/>
              <a:rect r="r" b="b" t="t" l="l"/>
              <a:pathLst>
                <a:path h="1189609" w="1260602">
                  <a:moveTo>
                    <a:pt x="0" y="198247"/>
                  </a:moveTo>
                  <a:cubicBezTo>
                    <a:pt x="0" y="88773"/>
                    <a:pt x="88773" y="0"/>
                    <a:pt x="198247" y="0"/>
                  </a:cubicBezTo>
                  <a:lnTo>
                    <a:pt x="1062355" y="0"/>
                  </a:lnTo>
                  <a:cubicBezTo>
                    <a:pt x="1171829" y="0"/>
                    <a:pt x="1260602" y="88773"/>
                    <a:pt x="1260602" y="198247"/>
                  </a:cubicBezTo>
                  <a:lnTo>
                    <a:pt x="1260602" y="991362"/>
                  </a:lnTo>
                  <a:cubicBezTo>
                    <a:pt x="1260602" y="1100836"/>
                    <a:pt x="1171829" y="1189609"/>
                    <a:pt x="1062355" y="1189609"/>
                  </a:cubicBezTo>
                  <a:lnTo>
                    <a:pt x="198247" y="1189609"/>
                  </a:lnTo>
                  <a:cubicBezTo>
                    <a:pt x="88773" y="1189609"/>
                    <a:pt x="0" y="1100836"/>
                    <a:pt x="0" y="991362"/>
                  </a:cubicBezTo>
                  <a:close/>
                </a:path>
              </a:pathLst>
            </a:custGeom>
            <a:solidFill>
              <a:srgbClr val="D4EDF7"/>
            </a:solidFill>
          </p:spPr>
        </p:sp>
        <p:sp>
          <p:nvSpPr>
            <p:cNvPr name="TextBox 12" id="12"/>
            <p:cNvSpPr txBox="true"/>
            <p:nvPr/>
          </p:nvSpPr>
          <p:spPr>
            <a:xfrm>
              <a:off x="0" y="-19050"/>
              <a:ext cx="1260632" cy="1208658"/>
            </a:xfrm>
            <a:prstGeom prst="rect">
              <a:avLst/>
            </a:prstGeom>
          </p:spPr>
          <p:txBody>
            <a:bodyPr anchor="ctr" rtlCol="false" tIns="50800" lIns="50800" bIns="50800" rIns="50800"/>
            <a:lstStyle/>
            <a:p>
              <a:pPr algn="ctr">
                <a:lnSpc>
                  <a:spcPts val="2160"/>
                </a:lnSpc>
              </a:pPr>
              <a:r>
                <a:rPr lang="en-US" sz="1800">
                  <a:solidFill>
                    <a:srgbClr val="FFFFFF"/>
                  </a:solidFill>
                  <a:latin typeface="Arimo"/>
                  <a:ea typeface="Arimo"/>
                  <a:cs typeface="Arimo"/>
                  <a:sym typeface="Arimo"/>
                </a:rPr>
                <a:t>R212</a:t>
              </a:r>
            </a:p>
            <a:p>
              <a:pPr algn="ctr">
                <a:lnSpc>
                  <a:spcPts val="2160"/>
                </a:lnSpc>
              </a:pPr>
              <a:r>
                <a:rPr lang="en-US" sz="1800">
                  <a:solidFill>
                    <a:srgbClr val="FFFFFF"/>
                  </a:solidFill>
                  <a:latin typeface="Arimo"/>
                  <a:ea typeface="Arimo"/>
                  <a:cs typeface="Arimo"/>
                  <a:sym typeface="Arimo"/>
                </a:rPr>
                <a:t>G237B247</a:t>
              </a:r>
            </a:p>
          </p:txBody>
        </p:sp>
      </p:grpSp>
      <p:grpSp>
        <p:nvGrpSpPr>
          <p:cNvPr name="Group 13" id="13"/>
          <p:cNvGrpSpPr/>
          <p:nvPr/>
        </p:nvGrpSpPr>
        <p:grpSpPr>
          <a:xfrm rot="0">
            <a:off x="-1052002" y="5269344"/>
            <a:ext cx="945474" cy="892206"/>
            <a:chOff x="0" y="0"/>
            <a:chExt cx="1260632" cy="1189608"/>
          </a:xfrm>
        </p:grpSpPr>
        <p:sp>
          <p:nvSpPr>
            <p:cNvPr name="Freeform 14" id="14"/>
            <p:cNvSpPr/>
            <p:nvPr/>
          </p:nvSpPr>
          <p:spPr>
            <a:xfrm flipH="false" flipV="false" rot="0">
              <a:off x="0" y="0"/>
              <a:ext cx="1260602" cy="1189609"/>
            </a:xfrm>
            <a:custGeom>
              <a:avLst/>
              <a:gdLst/>
              <a:ahLst/>
              <a:cxnLst/>
              <a:rect r="r" b="b" t="t" l="l"/>
              <a:pathLst>
                <a:path h="1189609" w="1260602">
                  <a:moveTo>
                    <a:pt x="0" y="198247"/>
                  </a:moveTo>
                  <a:cubicBezTo>
                    <a:pt x="0" y="88773"/>
                    <a:pt x="88773" y="0"/>
                    <a:pt x="198247" y="0"/>
                  </a:cubicBezTo>
                  <a:lnTo>
                    <a:pt x="1062355" y="0"/>
                  </a:lnTo>
                  <a:cubicBezTo>
                    <a:pt x="1171829" y="0"/>
                    <a:pt x="1260602" y="88773"/>
                    <a:pt x="1260602" y="198247"/>
                  </a:cubicBezTo>
                  <a:lnTo>
                    <a:pt x="1260602" y="991362"/>
                  </a:lnTo>
                  <a:cubicBezTo>
                    <a:pt x="1260602" y="1100836"/>
                    <a:pt x="1171829" y="1189609"/>
                    <a:pt x="1062355" y="1189609"/>
                  </a:cubicBezTo>
                  <a:lnTo>
                    <a:pt x="198247" y="1189609"/>
                  </a:lnTo>
                  <a:cubicBezTo>
                    <a:pt x="88773" y="1189609"/>
                    <a:pt x="0" y="1100836"/>
                    <a:pt x="0" y="991362"/>
                  </a:cubicBezTo>
                  <a:close/>
                </a:path>
              </a:pathLst>
            </a:custGeom>
            <a:solidFill>
              <a:srgbClr val="898989"/>
            </a:solidFill>
          </p:spPr>
        </p:sp>
        <p:sp>
          <p:nvSpPr>
            <p:cNvPr name="TextBox 15" id="15"/>
            <p:cNvSpPr txBox="true"/>
            <p:nvPr/>
          </p:nvSpPr>
          <p:spPr>
            <a:xfrm>
              <a:off x="0" y="-19050"/>
              <a:ext cx="1260632" cy="1208658"/>
            </a:xfrm>
            <a:prstGeom prst="rect">
              <a:avLst/>
            </a:prstGeom>
          </p:spPr>
          <p:txBody>
            <a:bodyPr anchor="ctr" rtlCol="false" tIns="50800" lIns="50800" bIns="50800" rIns="50800"/>
            <a:lstStyle/>
            <a:p>
              <a:pPr algn="ctr">
                <a:lnSpc>
                  <a:spcPts val="2160"/>
                </a:lnSpc>
              </a:pPr>
              <a:r>
                <a:rPr lang="en-US" sz="1800">
                  <a:solidFill>
                    <a:srgbClr val="FFFFFF"/>
                  </a:solidFill>
                  <a:latin typeface="Arimo"/>
                  <a:ea typeface="Arimo"/>
                  <a:cs typeface="Arimo"/>
                  <a:sym typeface="Arimo"/>
                </a:rPr>
                <a:t>R137</a:t>
              </a:r>
            </a:p>
            <a:p>
              <a:pPr algn="ctr">
                <a:lnSpc>
                  <a:spcPts val="2160"/>
                </a:lnSpc>
              </a:pPr>
              <a:r>
                <a:rPr lang="en-US" sz="1800">
                  <a:solidFill>
                    <a:srgbClr val="FFFFFF"/>
                  </a:solidFill>
                  <a:latin typeface="Arimo"/>
                  <a:ea typeface="Arimo"/>
                  <a:cs typeface="Arimo"/>
                  <a:sym typeface="Arimo"/>
                </a:rPr>
                <a:t>G137B137</a:t>
              </a:r>
            </a:p>
          </p:txBody>
        </p:sp>
      </p:grpSp>
      <p:grpSp>
        <p:nvGrpSpPr>
          <p:cNvPr name="Group 16" id="16"/>
          <p:cNvGrpSpPr/>
          <p:nvPr/>
        </p:nvGrpSpPr>
        <p:grpSpPr>
          <a:xfrm rot="0">
            <a:off x="-1052002" y="6343539"/>
            <a:ext cx="945474" cy="892206"/>
            <a:chOff x="0" y="0"/>
            <a:chExt cx="1260632" cy="1189608"/>
          </a:xfrm>
        </p:grpSpPr>
        <p:sp>
          <p:nvSpPr>
            <p:cNvPr name="Freeform 17" id="17"/>
            <p:cNvSpPr/>
            <p:nvPr/>
          </p:nvSpPr>
          <p:spPr>
            <a:xfrm flipH="false" flipV="false" rot="0">
              <a:off x="0" y="0"/>
              <a:ext cx="1260602" cy="1189609"/>
            </a:xfrm>
            <a:custGeom>
              <a:avLst/>
              <a:gdLst/>
              <a:ahLst/>
              <a:cxnLst/>
              <a:rect r="r" b="b" t="t" l="l"/>
              <a:pathLst>
                <a:path h="1189609" w="1260602">
                  <a:moveTo>
                    <a:pt x="0" y="198247"/>
                  </a:moveTo>
                  <a:cubicBezTo>
                    <a:pt x="0" y="88773"/>
                    <a:pt x="88773" y="0"/>
                    <a:pt x="198247" y="0"/>
                  </a:cubicBezTo>
                  <a:lnTo>
                    <a:pt x="1062355" y="0"/>
                  </a:lnTo>
                  <a:cubicBezTo>
                    <a:pt x="1171829" y="0"/>
                    <a:pt x="1260602" y="88773"/>
                    <a:pt x="1260602" y="198247"/>
                  </a:cubicBezTo>
                  <a:lnTo>
                    <a:pt x="1260602" y="991362"/>
                  </a:lnTo>
                  <a:cubicBezTo>
                    <a:pt x="1260602" y="1100836"/>
                    <a:pt x="1171829" y="1189609"/>
                    <a:pt x="1062355" y="1189609"/>
                  </a:cubicBezTo>
                  <a:lnTo>
                    <a:pt x="198247" y="1189609"/>
                  </a:lnTo>
                  <a:cubicBezTo>
                    <a:pt x="88773" y="1189609"/>
                    <a:pt x="0" y="1100836"/>
                    <a:pt x="0" y="991362"/>
                  </a:cubicBezTo>
                  <a:close/>
                </a:path>
              </a:pathLst>
            </a:custGeom>
            <a:solidFill>
              <a:srgbClr val="575757"/>
            </a:solidFill>
          </p:spPr>
        </p:sp>
        <p:sp>
          <p:nvSpPr>
            <p:cNvPr name="TextBox 18" id="18"/>
            <p:cNvSpPr txBox="true"/>
            <p:nvPr/>
          </p:nvSpPr>
          <p:spPr>
            <a:xfrm>
              <a:off x="0" y="-19050"/>
              <a:ext cx="1260632" cy="1208658"/>
            </a:xfrm>
            <a:prstGeom prst="rect">
              <a:avLst/>
            </a:prstGeom>
          </p:spPr>
          <p:txBody>
            <a:bodyPr anchor="ctr" rtlCol="false" tIns="50800" lIns="50800" bIns="50800" rIns="50800"/>
            <a:lstStyle/>
            <a:p>
              <a:pPr algn="ctr">
                <a:lnSpc>
                  <a:spcPts val="2160"/>
                </a:lnSpc>
              </a:pPr>
              <a:r>
                <a:rPr lang="en-US" sz="1800">
                  <a:solidFill>
                    <a:srgbClr val="FFFFFF"/>
                  </a:solidFill>
                  <a:latin typeface="Arimo"/>
                  <a:ea typeface="Arimo"/>
                  <a:cs typeface="Arimo"/>
                  <a:sym typeface="Arimo"/>
                </a:rPr>
                <a:t>R87</a:t>
              </a:r>
            </a:p>
            <a:p>
              <a:pPr algn="ctr">
                <a:lnSpc>
                  <a:spcPts val="2160"/>
                </a:lnSpc>
              </a:pPr>
              <a:r>
                <a:rPr lang="en-US" sz="1800">
                  <a:solidFill>
                    <a:srgbClr val="FFFFFF"/>
                  </a:solidFill>
                  <a:latin typeface="Arimo"/>
                  <a:ea typeface="Arimo"/>
                  <a:cs typeface="Arimo"/>
                  <a:sym typeface="Arimo"/>
                </a:rPr>
                <a:t>G87</a:t>
              </a:r>
            </a:p>
            <a:p>
              <a:pPr algn="ctr">
                <a:lnSpc>
                  <a:spcPts val="2160"/>
                </a:lnSpc>
              </a:pPr>
              <a:r>
                <a:rPr lang="en-US" sz="1800">
                  <a:solidFill>
                    <a:srgbClr val="FFFFFF"/>
                  </a:solidFill>
                  <a:latin typeface="Arimo"/>
                  <a:ea typeface="Arimo"/>
                  <a:cs typeface="Arimo"/>
                  <a:sym typeface="Arimo"/>
                </a:rPr>
                <a:t>B87</a:t>
              </a:r>
            </a:p>
          </p:txBody>
        </p:sp>
      </p:grpSp>
      <p:grpSp>
        <p:nvGrpSpPr>
          <p:cNvPr name="Group 19" id="19"/>
          <p:cNvGrpSpPr/>
          <p:nvPr/>
        </p:nvGrpSpPr>
        <p:grpSpPr>
          <a:xfrm rot="0">
            <a:off x="-1052002" y="7417734"/>
            <a:ext cx="945474" cy="892206"/>
            <a:chOff x="0" y="0"/>
            <a:chExt cx="1260632" cy="1189608"/>
          </a:xfrm>
        </p:grpSpPr>
        <p:sp>
          <p:nvSpPr>
            <p:cNvPr name="Freeform 20" id="20"/>
            <p:cNvSpPr/>
            <p:nvPr/>
          </p:nvSpPr>
          <p:spPr>
            <a:xfrm flipH="false" flipV="false" rot="0">
              <a:off x="0" y="0"/>
              <a:ext cx="1260602" cy="1189609"/>
            </a:xfrm>
            <a:custGeom>
              <a:avLst/>
              <a:gdLst/>
              <a:ahLst/>
              <a:cxnLst/>
              <a:rect r="r" b="b" t="t" l="l"/>
              <a:pathLst>
                <a:path h="1189609" w="1260602">
                  <a:moveTo>
                    <a:pt x="0" y="198247"/>
                  </a:moveTo>
                  <a:cubicBezTo>
                    <a:pt x="0" y="88773"/>
                    <a:pt x="88773" y="0"/>
                    <a:pt x="198247" y="0"/>
                  </a:cubicBezTo>
                  <a:lnTo>
                    <a:pt x="1062355" y="0"/>
                  </a:lnTo>
                  <a:cubicBezTo>
                    <a:pt x="1171829" y="0"/>
                    <a:pt x="1260602" y="88773"/>
                    <a:pt x="1260602" y="198247"/>
                  </a:cubicBezTo>
                  <a:lnTo>
                    <a:pt x="1260602" y="991362"/>
                  </a:lnTo>
                  <a:cubicBezTo>
                    <a:pt x="1260602" y="1100836"/>
                    <a:pt x="1171829" y="1189609"/>
                    <a:pt x="1062355" y="1189609"/>
                  </a:cubicBezTo>
                  <a:lnTo>
                    <a:pt x="198247" y="1189609"/>
                  </a:lnTo>
                  <a:cubicBezTo>
                    <a:pt x="88773" y="1189609"/>
                    <a:pt x="0" y="1100836"/>
                    <a:pt x="0" y="991362"/>
                  </a:cubicBezTo>
                  <a:close/>
                </a:path>
              </a:pathLst>
            </a:custGeom>
            <a:solidFill>
              <a:srgbClr val="FFFFFF"/>
            </a:solidFill>
          </p:spPr>
        </p:sp>
        <p:sp>
          <p:nvSpPr>
            <p:cNvPr name="TextBox 21" id="21"/>
            <p:cNvSpPr txBox="true"/>
            <p:nvPr/>
          </p:nvSpPr>
          <p:spPr>
            <a:xfrm>
              <a:off x="0" y="-19050"/>
              <a:ext cx="1260632" cy="1208658"/>
            </a:xfrm>
            <a:prstGeom prst="rect">
              <a:avLst/>
            </a:prstGeom>
          </p:spPr>
          <p:txBody>
            <a:bodyPr anchor="ctr" rtlCol="false" tIns="50800" lIns="50800" bIns="50800" rIns="50800"/>
            <a:lstStyle/>
            <a:p>
              <a:pPr algn="ctr">
                <a:lnSpc>
                  <a:spcPts val="2160"/>
                </a:lnSpc>
              </a:pPr>
              <a:r>
                <a:rPr lang="en-US" sz="1800">
                  <a:solidFill>
                    <a:srgbClr val="000000"/>
                  </a:solidFill>
                  <a:latin typeface="Arimo"/>
                  <a:ea typeface="Arimo"/>
                  <a:cs typeface="Arimo"/>
                  <a:sym typeface="Arimo"/>
                </a:rPr>
                <a:t>R255</a:t>
              </a:r>
            </a:p>
            <a:p>
              <a:pPr algn="ctr">
                <a:lnSpc>
                  <a:spcPts val="2160"/>
                </a:lnSpc>
              </a:pPr>
              <a:r>
                <a:rPr lang="en-US" sz="1800">
                  <a:solidFill>
                    <a:srgbClr val="000000"/>
                  </a:solidFill>
                  <a:latin typeface="Arimo"/>
                  <a:ea typeface="Arimo"/>
                  <a:cs typeface="Arimo"/>
                  <a:sym typeface="Arimo"/>
                </a:rPr>
                <a:t>G255B255</a:t>
              </a:r>
            </a:p>
          </p:txBody>
        </p:sp>
      </p:grpSp>
      <p:grpSp>
        <p:nvGrpSpPr>
          <p:cNvPr name="Group 22" id="22"/>
          <p:cNvGrpSpPr/>
          <p:nvPr/>
        </p:nvGrpSpPr>
        <p:grpSpPr>
          <a:xfrm rot="0">
            <a:off x="-1052002" y="8491930"/>
            <a:ext cx="945474" cy="892206"/>
            <a:chOff x="0" y="0"/>
            <a:chExt cx="1260632" cy="1189608"/>
          </a:xfrm>
        </p:grpSpPr>
        <p:sp>
          <p:nvSpPr>
            <p:cNvPr name="Freeform 23" id="23"/>
            <p:cNvSpPr/>
            <p:nvPr/>
          </p:nvSpPr>
          <p:spPr>
            <a:xfrm flipH="false" flipV="false" rot="0">
              <a:off x="0" y="0"/>
              <a:ext cx="1260602" cy="1189609"/>
            </a:xfrm>
            <a:custGeom>
              <a:avLst/>
              <a:gdLst/>
              <a:ahLst/>
              <a:cxnLst/>
              <a:rect r="r" b="b" t="t" l="l"/>
              <a:pathLst>
                <a:path h="1189609" w="1260602">
                  <a:moveTo>
                    <a:pt x="0" y="198247"/>
                  </a:moveTo>
                  <a:cubicBezTo>
                    <a:pt x="0" y="88773"/>
                    <a:pt x="88773" y="0"/>
                    <a:pt x="198247" y="0"/>
                  </a:cubicBezTo>
                  <a:lnTo>
                    <a:pt x="1062355" y="0"/>
                  </a:lnTo>
                  <a:cubicBezTo>
                    <a:pt x="1171829" y="0"/>
                    <a:pt x="1260602" y="88773"/>
                    <a:pt x="1260602" y="198247"/>
                  </a:cubicBezTo>
                  <a:lnTo>
                    <a:pt x="1260602" y="991362"/>
                  </a:lnTo>
                  <a:cubicBezTo>
                    <a:pt x="1260602" y="1100836"/>
                    <a:pt x="1171829" y="1189609"/>
                    <a:pt x="1062355" y="1189609"/>
                  </a:cubicBezTo>
                  <a:lnTo>
                    <a:pt x="198247" y="1189609"/>
                  </a:lnTo>
                  <a:cubicBezTo>
                    <a:pt x="88773" y="1189609"/>
                    <a:pt x="0" y="1100836"/>
                    <a:pt x="0" y="991362"/>
                  </a:cubicBezTo>
                  <a:close/>
                </a:path>
              </a:pathLst>
            </a:custGeom>
            <a:solidFill>
              <a:srgbClr val="000000"/>
            </a:solidFill>
          </p:spPr>
        </p:sp>
        <p:sp>
          <p:nvSpPr>
            <p:cNvPr name="TextBox 24" id="24"/>
            <p:cNvSpPr txBox="true"/>
            <p:nvPr/>
          </p:nvSpPr>
          <p:spPr>
            <a:xfrm>
              <a:off x="0" y="-19050"/>
              <a:ext cx="1260632" cy="1208658"/>
            </a:xfrm>
            <a:prstGeom prst="rect">
              <a:avLst/>
            </a:prstGeom>
          </p:spPr>
          <p:txBody>
            <a:bodyPr anchor="ctr" rtlCol="false" tIns="50800" lIns="50800" bIns="50800" rIns="50800"/>
            <a:lstStyle/>
            <a:p>
              <a:pPr algn="ctr">
                <a:lnSpc>
                  <a:spcPts val="2160"/>
                </a:lnSpc>
              </a:pPr>
              <a:r>
                <a:rPr lang="en-US" sz="1800">
                  <a:solidFill>
                    <a:srgbClr val="FFFFFF"/>
                  </a:solidFill>
                  <a:latin typeface="Arimo"/>
                  <a:ea typeface="Arimo"/>
                  <a:cs typeface="Arimo"/>
                  <a:sym typeface="Arimo"/>
                </a:rPr>
                <a:t>R0</a:t>
              </a:r>
            </a:p>
            <a:p>
              <a:pPr algn="ctr">
                <a:lnSpc>
                  <a:spcPts val="2160"/>
                </a:lnSpc>
              </a:pPr>
              <a:r>
                <a:rPr lang="en-US" sz="1800">
                  <a:solidFill>
                    <a:srgbClr val="FFFFFF"/>
                  </a:solidFill>
                  <a:latin typeface="Arimo"/>
                  <a:ea typeface="Arimo"/>
                  <a:cs typeface="Arimo"/>
                  <a:sym typeface="Arimo"/>
                </a:rPr>
                <a:t>G0</a:t>
              </a:r>
            </a:p>
            <a:p>
              <a:pPr algn="ctr">
                <a:lnSpc>
                  <a:spcPts val="2160"/>
                </a:lnSpc>
              </a:pPr>
              <a:r>
                <a:rPr lang="en-US" sz="1800">
                  <a:solidFill>
                    <a:srgbClr val="FFFFFF"/>
                  </a:solidFill>
                  <a:latin typeface="Arimo"/>
                  <a:ea typeface="Arimo"/>
                  <a:cs typeface="Arimo"/>
                  <a:sym typeface="Arimo"/>
                </a:rPr>
                <a:t>B0</a:t>
              </a:r>
            </a:p>
          </p:txBody>
        </p:sp>
      </p:grpSp>
      <p:sp>
        <p:nvSpPr>
          <p:cNvPr name="Freeform 25" id="25"/>
          <p:cNvSpPr/>
          <p:nvPr/>
        </p:nvSpPr>
        <p:spPr>
          <a:xfrm flipH="false" flipV="false" rot="0">
            <a:off x="1015772" y="1439877"/>
            <a:ext cx="15965942" cy="8482826"/>
          </a:xfrm>
          <a:custGeom>
            <a:avLst/>
            <a:gdLst/>
            <a:ahLst/>
            <a:cxnLst/>
            <a:rect r="r" b="b" t="t" l="l"/>
            <a:pathLst>
              <a:path h="8482826" w="15965942">
                <a:moveTo>
                  <a:pt x="0" y="0"/>
                </a:moveTo>
                <a:lnTo>
                  <a:pt x="15965941" y="0"/>
                </a:lnTo>
                <a:lnTo>
                  <a:pt x="15965941" y="8482826"/>
                </a:lnTo>
                <a:lnTo>
                  <a:pt x="0" y="8482826"/>
                </a:lnTo>
                <a:lnTo>
                  <a:pt x="0" y="0"/>
                </a:lnTo>
                <a:close/>
              </a:path>
            </a:pathLst>
          </a:custGeom>
          <a:blipFill>
            <a:blip r:embed="rId3"/>
            <a:stretch>
              <a:fillRect l="0" t="0" r="0" b="0"/>
            </a:stretch>
          </a:blipFill>
        </p:spPr>
      </p:sp>
    </p:spTree>
  </p:cSld>
  <p:clrMapOvr>
    <a:masterClrMapping/>
  </p:clrMapOvr>
</p:sld>
</file>

<file path=ppt/slides/slide1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新）圆标+大通联合logo"/>
          <p:cNvSpPr/>
          <p:nvPr/>
        </p:nvSpPr>
        <p:spPr>
          <a:xfrm flipH="false" flipV="false" rot="0">
            <a:off x="446722" y="400050"/>
            <a:ext cx="3068955" cy="811530"/>
          </a:xfrm>
          <a:custGeom>
            <a:avLst/>
            <a:gdLst/>
            <a:ahLst/>
            <a:cxnLst/>
            <a:rect r="r" b="b" t="t" l="l"/>
            <a:pathLst>
              <a:path h="811530" w="3068955">
                <a:moveTo>
                  <a:pt x="0" y="0"/>
                </a:moveTo>
                <a:lnTo>
                  <a:pt x="3068956" y="0"/>
                </a:lnTo>
                <a:lnTo>
                  <a:pt x="3068956" y="811530"/>
                </a:lnTo>
                <a:lnTo>
                  <a:pt x="0" y="811530"/>
                </a:lnTo>
                <a:lnTo>
                  <a:pt x="0" y="0"/>
                </a:lnTo>
                <a:close/>
              </a:path>
            </a:pathLst>
          </a:custGeom>
          <a:blipFill>
            <a:blip r:embed="rId2"/>
            <a:stretch>
              <a:fillRect l="-18" t="0" r="-18" b="0"/>
            </a:stretch>
          </a:blipFill>
        </p:spPr>
      </p:sp>
      <p:sp>
        <p:nvSpPr>
          <p:cNvPr name="TextBox 3" id="3"/>
          <p:cNvSpPr txBox="true"/>
          <p:nvPr/>
        </p:nvSpPr>
        <p:spPr>
          <a:xfrm rot="0">
            <a:off x="17185005" y="9561195"/>
            <a:ext cx="926783" cy="475298"/>
          </a:xfrm>
          <a:prstGeom prst="rect">
            <a:avLst/>
          </a:prstGeom>
        </p:spPr>
        <p:txBody>
          <a:bodyPr anchor="t" rtlCol="false" tIns="0" lIns="0" bIns="0" rIns="0">
            <a:spAutoFit/>
          </a:bodyPr>
          <a:lstStyle/>
          <a:p>
            <a:pPr algn="ctr">
              <a:lnSpc>
                <a:spcPts val="3600"/>
              </a:lnSpc>
            </a:pPr>
            <a:r>
              <a:rPr lang="en-US" sz="3000">
                <a:solidFill>
                  <a:srgbClr val="808080"/>
                </a:solidFill>
                <a:latin typeface="Arimo"/>
                <a:ea typeface="Arimo"/>
                <a:cs typeface="Arimo"/>
                <a:sym typeface="Arimo"/>
              </a:rPr>
              <a:t>‹#›</a:t>
            </a:r>
          </a:p>
        </p:txBody>
      </p:sp>
      <p:grpSp>
        <p:nvGrpSpPr>
          <p:cNvPr name="Group 4" id="4"/>
          <p:cNvGrpSpPr/>
          <p:nvPr/>
        </p:nvGrpSpPr>
        <p:grpSpPr>
          <a:xfrm rot="0">
            <a:off x="-1052002" y="2046759"/>
            <a:ext cx="945474" cy="892206"/>
            <a:chOff x="0" y="0"/>
            <a:chExt cx="1260632" cy="1189608"/>
          </a:xfrm>
        </p:grpSpPr>
        <p:sp>
          <p:nvSpPr>
            <p:cNvPr name="Freeform 5" id="5"/>
            <p:cNvSpPr/>
            <p:nvPr/>
          </p:nvSpPr>
          <p:spPr>
            <a:xfrm flipH="false" flipV="false" rot="0">
              <a:off x="0" y="0"/>
              <a:ext cx="1260602" cy="1189609"/>
            </a:xfrm>
            <a:custGeom>
              <a:avLst/>
              <a:gdLst/>
              <a:ahLst/>
              <a:cxnLst/>
              <a:rect r="r" b="b" t="t" l="l"/>
              <a:pathLst>
                <a:path h="1189609" w="1260602">
                  <a:moveTo>
                    <a:pt x="0" y="198247"/>
                  </a:moveTo>
                  <a:cubicBezTo>
                    <a:pt x="0" y="88773"/>
                    <a:pt x="88773" y="0"/>
                    <a:pt x="198247" y="0"/>
                  </a:cubicBezTo>
                  <a:lnTo>
                    <a:pt x="1062355" y="0"/>
                  </a:lnTo>
                  <a:cubicBezTo>
                    <a:pt x="1171829" y="0"/>
                    <a:pt x="1260602" y="88773"/>
                    <a:pt x="1260602" y="198247"/>
                  </a:cubicBezTo>
                  <a:lnTo>
                    <a:pt x="1260602" y="991362"/>
                  </a:lnTo>
                  <a:cubicBezTo>
                    <a:pt x="1260602" y="1100836"/>
                    <a:pt x="1171829" y="1189609"/>
                    <a:pt x="1062355" y="1189609"/>
                  </a:cubicBezTo>
                  <a:lnTo>
                    <a:pt x="198247" y="1189609"/>
                  </a:lnTo>
                  <a:cubicBezTo>
                    <a:pt x="88773" y="1189609"/>
                    <a:pt x="0" y="1100836"/>
                    <a:pt x="0" y="991362"/>
                  </a:cubicBezTo>
                  <a:close/>
                </a:path>
              </a:pathLst>
            </a:custGeom>
            <a:solidFill>
              <a:srgbClr val="0097C0"/>
            </a:solidFill>
          </p:spPr>
        </p:sp>
        <p:sp>
          <p:nvSpPr>
            <p:cNvPr name="TextBox 6" id="6"/>
            <p:cNvSpPr txBox="true"/>
            <p:nvPr/>
          </p:nvSpPr>
          <p:spPr>
            <a:xfrm>
              <a:off x="0" y="-19050"/>
              <a:ext cx="1260632" cy="1208658"/>
            </a:xfrm>
            <a:prstGeom prst="rect">
              <a:avLst/>
            </a:prstGeom>
          </p:spPr>
          <p:txBody>
            <a:bodyPr anchor="ctr" rtlCol="false" tIns="50800" lIns="50800" bIns="50800" rIns="50800"/>
            <a:lstStyle/>
            <a:p>
              <a:pPr algn="ctr">
                <a:lnSpc>
                  <a:spcPts val="2160"/>
                </a:lnSpc>
              </a:pPr>
              <a:r>
                <a:rPr lang="en-US" sz="1800">
                  <a:solidFill>
                    <a:srgbClr val="FFFFFF"/>
                  </a:solidFill>
                  <a:latin typeface="Arimo"/>
                  <a:ea typeface="Arimo"/>
                  <a:cs typeface="Arimo"/>
                  <a:sym typeface="Arimo"/>
                </a:rPr>
                <a:t>R0</a:t>
              </a:r>
            </a:p>
            <a:p>
              <a:pPr algn="ctr">
                <a:lnSpc>
                  <a:spcPts val="2160"/>
                </a:lnSpc>
              </a:pPr>
              <a:r>
                <a:rPr lang="en-US" sz="1800">
                  <a:solidFill>
                    <a:srgbClr val="FFFFFF"/>
                  </a:solidFill>
                  <a:latin typeface="Arimo"/>
                  <a:ea typeface="Arimo"/>
                  <a:cs typeface="Arimo"/>
                  <a:sym typeface="Arimo"/>
                </a:rPr>
                <a:t>G152B192</a:t>
              </a:r>
            </a:p>
          </p:txBody>
        </p:sp>
      </p:grpSp>
      <p:grpSp>
        <p:nvGrpSpPr>
          <p:cNvPr name="Group 7" id="7"/>
          <p:cNvGrpSpPr/>
          <p:nvPr/>
        </p:nvGrpSpPr>
        <p:grpSpPr>
          <a:xfrm rot="0">
            <a:off x="-1052002" y="3120954"/>
            <a:ext cx="945474" cy="892206"/>
            <a:chOff x="0" y="0"/>
            <a:chExt cx="1260632" cy="1189608"/>
          </a:xfrm>
        </p:grpSpPr>
        <p:sp>
          <p:nvSpPr>
            <p:cNvPr name="Freeform 8" id="8"/>
            <p:cNvSpPr/>
            <p:nvPr/>
          </p:nvSpPr>
          <p:spPr>
            <a:xfrm flipH="false" flipV="false" rot="0">
              <a:off x="0" y="0"/>
              <a:ext cx="1260602" cy="1189609"/>
            </a:xfrm>
            <a:custGeom>
              <a:avLst/>
              <a:gdLst/>
              <a:ahLst/>
              <a:cxnLst/>
              <a:rect r="r" b="b" t="t" l="l"/>
              <a:pathLst>
                <a:path h="1189609" w="1260602">
                  <a:moveTo>
                    <a:pt x="0" y="198247"/>
                  </a:moveTo>
                  <a:cubicBezTo>
                    <a:pt x="0" y="88773"/>
                    <a:pt x="88773" y="0"/>
                    <a:pt x="198247" y="0"/>
                  </a:cubicBezTo>
                  <a:lnTo>
                    <a:pt x="1062355" y="0"/>
                  </a:lnTo>
                  <a:cubicBezTo>
                    <a:pt x="1171829" y="0"/>
                    <a:pt x="1260602" y="88773"/>
                    <a:pt x="1260602" y="198247"/>
                  </a:cubicBezTo>
                  <a:lnTo>
                    <a:pt x="1260602" y="991362"/>
                  </a:lnTo>
                  <a:cubicBezTo>
                    <a:pt x="1260602" y="1100836"/>
                    <a:pt x="1171829" y="1189609"/>
                    <a:pt x="1062355" y="1189609"/>
                  </a:cubicBezTo>
                  <a:lnTo>
                    <a:pt x="198247" y="1189609"/>
                  </a:lnTo>
                  <a:cubicBezTo>
                    <a:pt x="88773" y="1189609"/>
                    <a:pt x="0" y="1100836"/>
                    <a:pt x="0" y="991362"/>
                  </a:cubicBezTo>
                  <a:close/>
                </a:path>
              </a:pathLst>
            </a:custGeom>
            <a:solidFill>
              <a:srgbClr val="5DBDDD"/>
            </a:solidFill>
          </p:spPr>
        </p:sp>
        <p:sp>
          <p:nvSpPr>
            <p:cNvPr name="TextBox 9" id="9"/>
            <p:cNvSpPr txBox="true"/>
            <p:nvPr/>
          </p:nvSpPr>
          <p:spPr>
            <a:xfrm>
              <a:off x="0" y="-19050"/>
              <a:ext cx="1260632" cy="1208658"/>
            </a:xfrm>
            <a:prstGeom prst="rect">
              <a:avLst/>
            </a:prstGeom>
          </p:spPr>
          <p:txBody>
            <a:bodyPr anchor="ctr" rtlCol="false" tIns="50800" lIns="50800" bIns="50800" rIns="50800"/>
            <a:lstStyle/>
            <a:p>
              <a:pPr algn="ctr">
                <a:lnSpc>
                  <a:spcPts val="2160"/>
                </a:lnSpc>
              </a:pPr>
              <a:r>
                <a:rPr lang="en-US" sz="1800">
                  <a:solidFill>
                    <a:srgbClr val="FFFFFF"/>
                  </a:solidFill>
                  <a:latin typeface="Arimo"/>
                  <a:ea typeface="Arimo"/>
                  <a:cs typeface="Arimo"/>
                  <a:sym typeface="Arimo"/>
                </a:rPr>
                <a:t>R93</a:t>
              </a:r>
            </a:p>
            <a:p>
              <a:pPr algn="ctr">
                <a:lnSpc>
                  <a:spcPts val="2160"/>
                </a:lnSpc>
              </a:pPr>
              <a:r>
                <a:rPr lang="en-US" sz="1800">
                  <a:solidFill>
                    <a:srgbClr val="FFFFFF"/>
                  </a:solidFill>
                  <a:latin typeface="Arimo"/>
                  <a:ea typeface="Arimo"/>
                  <a:cs typeface="Arimo"/>
                  <a:sym typeface="Arimo"/>
                </a:rPr>
                <a:t>G189B221</a:t>
              </a:r>
            </a:p>
          </p:txBody>
        </p:sp>
      </p:grpSp>
      <p:grpSp>
        <p:nvGrpSpPr>
          <p:cNvPr name="Group 10" id="10"/>
          <p:cNvGrpSpPr/>
          <p:nvPr/>
        </p:nvGrpSpPr>
        <p:grpSpPr>
          <a:xfrm rot="0">
            <a:off x="-1052002" y="4195149"/>
            <a:ext cx="945474" cy="892206"/>
            <a:chOff x="0" y="0"/>
            <a:chExt cx="1260632" cy="1189608"/>
          </a:xfrm>
        </p:grpSpPr>
        <p:sp>
          <p:nvSpPr>
            <p:cNvPr name="Freeform 11" id="11"/>
            <p:cNvSpPr/>
            <p:nvPr/>
          </p:nvSpPr>
          <p:spPr>
            <a:xfrm flipH="false" flipV="false" rot="0">
              <a:off x="0" y="0"/>
              <a:ext cx="1260602" cy="1189609"/>
            </a:xfrm>
            <a:custGeom>
              <a:avLst/>
              <a:gdLst/>
              <a:ahLst/>
              <a:cxnLst/>
              <a:rect r="r" b="b" t="t" l="l"/>
              <a:pathLst>
                <a:path h="1189609" w="1260602">
                  <a:moveTo>
                    <a:pt x="0" y="198247"/>
                  </a:moveTo>
                  <a:cubicBezTo>
                    <a:pt x="0" y="88773"/>
                    <a:pt x="88773" y="0"/>
                    <a:pt x="198247" y="0"/>
                  </a:cubicBezTo>
                  <a:lnTo>
                    <a:pt x="1062355" y="0"/>
                  </a:lnTo>
                  <a:cubicBezTo>
                    <a:pt x="1171829" y="0"/>
                    <a:pt x="1260602" y="88773"/>
                    <a:pt x="1260602" y="198247"/>
                  </a:cubicBezTo>
                  <a:lnTo>
                    <a:pt x="1260602" y="991362"/>
                  </a:lnTo>
                  <a:cubicBezTo>
                    <a:pt x="1260602" y="1100836"/>
                    <a:pt x="1171829" y="1189609"/>
                    <a:pt x="1062355" y="1189609"/>
                  </a:cubicBezTo>
                  <a:lnTo>
                    <a:pt x="198247" y="1189609"/>
                  </a:lnTo>
                  <a:cubicBezTo>
                    <a:pt x="88773" y="1189609"/>
                    <a:pt x="0" y="1100836"/>
                    <a:pt x="0" y="991362"/>
                  </a:cubicBezTo>
                  <a:close/>
                </a:path>
              </a:pathLst>
            </a:custGeom>
            <a:solidFill>
              <a:srgbClr val="D4EDF7"/>
            </a:solidFill>
          </p:spPr>
        </p:sp>
        <p:sp>
          <p:nvSpPr>
            <p:cNvPr name="TextBox 12" id="12"/>
            <p:cNvSpPr txBox="true"/>
            <p:nvPr/>
          </p:nvSpPr>
          <p:spPr>
            <a:xfrm>
              <a:off x="0" y="-19050"/>
              <a:ext cx="1260632" cy="1208658"/>
            </a:xfrm>
            <a:prstGeom prst="rect">
              <a:avLst/>
            </a:prstGeom>
          </p:spPr>
          <p:txBody>
            <a:bodyPr anchor="ctr" rtlCol="false" tIns="50800" lIns="50800" bIns="50800" rIns="50800"/>
            <a:lstStyle/>
            <a:p>
              <a:pPr algn="ctr">
                <a:lnSpc>
                  <a:spcPts val="2160"/>
                </a:lnSpc>
              </a:pPr>
              <a:r>
                <a:rPr lang="en-US" sz="1800">
                  <a:solidFill>
                    <a:srgbClr val="FFFFFF"/>
                  </a:solidFill>
                  <a:latin typeface="Arimo"/>
                  <a:ea typeface="Arimo"/>
                  <a:cs typeface="Arimo"/>
                  <a:sym typeface="Arimo"/>
                </a:rPr>
                <a:t>R212</a:t>
              </a:r>
            </a:p>
            <a:p>
              <a:pPr algn="ctr">
                <a:lnSpc>
                  <a:spcPts val="2160"/>
                </a:lnSpc>
              </a:pPr>
              <a:r>
                <a:rPr lang="en-US" sz="1800">
                  <a:solidFill>
                    <a:srgbClr val="FFFFFF"/>
                  </a:solidFill>
                  <a:latin typeface="Arimo"/>
                  <a:ea typeface="Arimo"/>
                  <a:cs typeface="Arimo"/>
                  <a:sym typeface="Arimo"/>
                </a:rPr>
                <a:t>G237B247</a:t>
              </a:r>
            </a:p>
          </p:txBody>
        </p:sp>
      </p:grpSp>
      <p:grpSp>
        <p:nvGrpSpPr>
          <p:cNvPr name="Group 13" id="13"/>
          <p:cNvGrpSpPr/>
          <p:nvPr/>
        </p:nvGrpSpPr>
        <p:grpSpPr>
          <a:xfrm rot="0">
            <a:off x="-1052002" y="5269344"/>
            <a:ext cx="945474" cy="892206"/>
            <a:chOff x="0" y="0"/>
            <a:chExt cx="1260632" cy="1189608"/>
          </a:xfrm>
        </p:grpSpPr>
        <p:sp>
          <p:nvSpPr>
            <p:cNvPr name="Freeform 14" id="14"/>
            <p:cNvSpPr/>
            <p:nvPr/>
          </p:nvSpPr>
          <p:spPr>
            <a:xfrm flipH="false" flipV="false" rot="0">
              <a:off x="0" y="0"/>
              <a:ext cx="1260602" cy="1189609"/>
            </a:xfrm>
            <a:custGeom>
              <a:avLst/>
              <a:gdLst/>
              <a:ahLst/>
              <a:cxnLst/>
              <a:rect r="r" b="b" t="t" l="l"/>
              <a:pathLst>
                <a:path h="1189609" w="1260602">
                  <a:moveTo>
                    <a:pt x="0" y="198247"/>
                  </a:moveTo>
                  <a:cubicBezTo>
                    <a:pt x="0" y="88773"/>
                    <a:pt x="88773" y="0"/>
                    <a:pt x="198247" y="0"/>
                  </a:cubicBezTo>
                  <a:lnTo>
                    <a:pt x="1062355" y="0"/>
                  </a:lnTo>
                  <a:cubicBezTo>
                    <a:pt x="1171829" y="0"/>
                    <a:pt x="1260602" y="88773"/>
                    <a:pt x="1260602" y="198247"/>
                  </a:cubicBezTo>
                  <a:lnTo>
                    <a:pt x="1260602" y="991362"/>
                  </a:lnTo>
                  <a:cubicBezTo>
                    <a:pt x="1260602" y="1100836"/>
                    <a:pt x="1171829" y="1189609"/>
                    <a:pt x="1062355" y="1189609"/>
                  </a:cubicBezTo>
                  <a:lnTo>
                    <a:pt x="198247" y="1189609"/>
                  </a:lnTo>
                  <a:cubicBezTo>
                    <a:pt x="88773" y="1189609"/>
                    <a:pt x="0" y="1100836"/>
                    <a:pt x="0" y="991362"/>
                  </a:cubicBezTo>
                  <a:close/>
                </a:path>
              </a:pathLst>
            </a:custGeom>
            <a:solidFill>
              <a:srgbClr val="898989"/>
            </a:solidFill>
          </p:spPr>
        </p:sp>
        <p:sp>
          <p:nvSpPr>
            <p:cNvPr name="TextBox 15" id="15"/>
            <p:cNvSpPr txBox="true"/>
            <p:nvPr/>
          </p:nvSpPr>
          <p:spPr>
            <a:xfrm>
              <a:off x="0" y="-19050"/>
              <a:ext cx="1260632" cy="1208658"/>
            </a:xfrm>
            <a:prstGeom prst="rect">
              <a:avLst/>
            </a:prstGeom>
          </p:spPr>
          <p:txBody>
            <a:bodyPr anchor="ctr" rtlCol="false" tIns="50800" lIns="50800" bIns="50800" rIns="50800"/>
            <a:lstStyle/>
            <a:p>
              <a:pPr algn="ctr">
                <a:lnSpc>
                  <a:spcPts val="2160"/>
                </a:lnSpc>
              </a:pPr>
              <a:r>
                <a:rPr lang="en-US" sz="1800">
                  <a:solidFill>
                    <a:srgbClr val="FFFFFF"/>
                  </a:solidFill>
                  <a:latin typeface="Arimo"/>
                  <a:ea typeface="Arimo"/>
                  <a:cs typeface="Arimo"/>
                  <a:sym typeface="Arimo"/>
                </a:rPr>
                <a:t>R137</a:t>
              </a:r>
            </a:p>
            <a:p>
              <a:pPr algn="ctr">
                <a:lnSpc>
                  <a:spcPts val="2160"/>
                </a:lnSpc>
              </a:pPr>
              <a:r>
                <a:rPr lang="en-US" sz="1800">
                  <a:solidFill>
                    <a:srgbClr val="FFFFFF"/>
                  </a:solidFill>
                  <a:latin typeface="Arimo"/>
                  <a:ea typeface="Arimo"/>
                  <a:cs typeface="Arimo"/>
                  <a:sym typeface="Arimo"/>
                </a:rPr>
                <a:t>G137B137</a:t>
              </a:r>
            </a:p>
          </p:txBody>
        </p:sp>
      </p:grpSp>
      <p:grpSp>
        <p:nvGrpSpPr>
          <p:cNvPr name="Group 16" id="16"/>
          <p:cNvGrpSpPr/>
          <p:nvPr/>
        </p:nvGrpSpPr>
        <p:grpSpPr>
          <a:xfrm rot="0">
            <a:off x="-1052002" y="6343539"/>
            <a:ext cx="945474" cy="892206"/>
            <a:chOff x="0" y="0"/>
            <a:chExt cx="1260632" cy="1189608"/>
          </a:xfrm>
        </p:grpSpPr>
        <p:sp>
          <p:nvSpPr>
            <p:cNvPr name="Freeform 17" id="17"/>
            <p:cNvSpPr/>
            <p:nvPr/>
          </p:nvSpPr>
          <p:spPr>
            <a:xfrm flipH="false" flipV="false" rot="0">
              <a:off x="0" y="0"/>
              <a:ext cx="1260602" cy="1189609"/>
            </a:xfrm>
            <a:custGeom>
              <a:avLst/>
              <a:gdLst/>
              <a:ahLst/>
              <a:cxnLst/>
              <a:rect r="r" b="b" t="t" l="l"/>
              <a:pathLst>
                <a:path h="1189609" w="1260602">
                  <a:moveTo>
                    <a:pt x="0" y="198247"/>
                  </a:moveTo>
                  <a:cubicBezTo>
                    <a:pt x="0" y="88773"/>
                    <a:pt x="88773" y="0"/>
                    <a:pt x="198247" y="0"/>
                  </a:cubicBezTo>
                  <a:lnTo>
                    <a:pt x="1062355" y="0"/>
                  </a:lnTo>
                  <a:cubicBezTo>
                    <a:pt x="1171829" y="0"/>
                    <a:pt x="1260602" y="88773"/>
                    <a:pt x="1260602" y="198247"/>
                  </a:cubicBezTo>
                  <a:lnTo>
                    <a:pt x="1260602" y="991362"/>
                  </a:lnTo>
                  <a:cubicBezTo>
                    <a:pt x="1260602" y="1100836"/>
                    <a:pt x="1171829" y="1189609"/>
                    <a:pt x="1062355" y="1189609"/>
                  </a:cubicBezTo>
                  <a:lnTo>
                    <a:pt x="198247" y="1189609"/>
                  </a:lnTo>
                  <a:cubicBezTo>
                    <a:pt x="88773" y="1189609"/>
                    <a:pt x="0" y="1100836"/>
                    <a:pt x="0" y="991362"/>
                  </a:cubicBezTo>
                  <a:close/>
                </a:path>
              </a:pathLst>
            </a:custGeom>
            <a:solidFill>
              <a:srgbClr val="575757"/>
            </a:solidFill>
          </p:spPr>
        </p:sp>
        <p:sp>
          <p:nvSpPr>
            <p:cNvPr name="TextBox 18" id="18"/>
            <p:cNvSpPr txBox="true"/>
            <p:nvPr/>
          </p:nvSpPr>
          <p:spPr>
            <a:xfrm>
              <a:off x="0" y="-19050"/>
              <a:ext cx="1260632" cy="1208658"/>
            </a:xfrm>
            <a:prstGeom prst="rect">
              <a:avLst/>
            </a:prstGeom>
          </p:spPr>
          <p:txBody>
            <a:bodyPr anchor="ctr" rtlCol="false" tIns="50800" lIns="50800" bIns="50800" rIns="50800"/>
            <a:lstStyle/>
            <a:p>
              <a:pPr algn="ctr">
                <a:lnSpc>
                  <a:spcPts val="2160"/>
                </a:lnSpc>
              </a:pPr>
              <a:r>
                <a:rPr lang="en-US" sz="1800">
                  <a:solidFill>
                    <a:srgbClr val="FFFFFF"/>
                  </a:solidFill>
                  <a:latin typeface="Arimo"/>
                  <a:ea typeface="Arimo"/>
                  <a:cs typeface="Arimo"/>
                  <a:sym typeface="Arimo"/>
                </a:rPr>
                <a:t>R87</a:t>
              </a:r>
            </a:p>
            <a:p>
              <a:pPr algn="ctr">
                <a:lnSpc>
                  <a:spcPts val="2160"/>
                </a:lnSpc>
              </a:pPr>
              <a:r>
                <a:rPr lang="en-US" sz="1800">
                  <a:solidFill>
                    <a:srgbClr val="FFFFFF"/>
                  </a:solidFill>
                  <a:latin typeface="Arimo"/>
                  <a:ea typeface="Arimo"/>
                  <a:cs typeface="Arimo"/>
                  <a:sym typeface="Arimo"/>
                </a:rPr>
                <a:t>G87</a:t>
              </a:r>
            </a:p>
            <a:p>
              <a:pPr algn="ctr">
                <a:lnSpc>
                  <a:spcPts val="2160"/>
                </a:lnSpc>
              </a:pPr>
              <a:r>
                <a:rPr lang="en-US" sz="1800">
                  <a:solidFill>
                    <a:srgbClr val="FFFFFF"/>
                  </a:solidFill>
                  <a:latin typeface="Arimo"/>
                  <a:ea typeface="Arimo"/>
                  <a:cs typeface="Arimo"/>
                  <a:sym typeface="Arimo"/>
                </a:rPr>
                <a:t>B87</a:t>
              </a:r>
            </a:p>
          </p:txBody>
        </p:sp>
      </p:grpSp>
      <p:grpSp>
        <p:nvGrpSpPr>
          <p:cNvPr name="Group 19" id="19"/>
          <p:cNvGrpSpPr/>
          <p:nvPr/>
        </p:nvGrpSpPr>
        <p:grpSpPr>
          <a:xfrm rot="0">
            <a:off x="-1052002" y="7417734"/>
            <a:ext cx="945474" cy="892206"/>
            <a:chOff x="0" y="0"/>
            <a:chExt cx="1260632" cy="1189608"/>
          </a:xfrm>
        </p:grpSpPr>
        <p:sp>
          <p:nvSpPr>
            <p:cNvPr name="Freeform 20" id="20"/>
            <p:cNvSpPr/>
            <p:nvPr/>
          </p:nvSpPr>
          <p:spPr>
            <a:xfrm flipH="false" flipV="false" rot="0">
              <a:off x="0" y="0"/>
              <a:ext cx="1260602" cy="1189609"/>
            </a:xfrm>
            <a:custGeom>
              <a:avLst/>
              <a:gdLst/>
              <a:ahLst/>
              <a:cxnLst/>
              <a:rect r="r" b="b" t="t" l="l"/>
              <a:pathLst>
                <a:path h="1189609" w="1260602">
                  <a:moveTo>
                    <a:pt x="0" y="198247"/>
                  </a:moveTo>
                  <a:cubicBezTo>
                    <a:pt x="0" y="88773"/>
                    <a:pt x="88773" y="0"/>
                    <a:pt x="198247" y="0"/>
                  </a:cubicBezTo>
                  <a:lnTo>
                    <a:pt x="1062355" y="0"/>
                  </a:lnTo>
                  <a:cubicBezTo>
                    <a:pt x="1171829" y="0"/>
                    <a:pt x="1260602" y="88773"/>
                    <a:pt x="1260602" y="198247"/>
                  </a:cubicBezTo>
                  <a:lnTo>
                    <a:pt x="1260602" y="991362"/>
                  </a:lnTo>
                  <a:cubicBezTo>
                    <a:pt x="1260602" y="1100836"/>
                    <a:pt x="1171829" y="1189609"/>
                    <a:pt x="1062355" y="1189609"/>
                  </a:cubicBezTo>
                  <a:lnTo>
                    <a:pt x="198247" y="1189609"/>
                  </a:lnTo>
                  <a:cubicBezTo>
                    <a:pt x="88773" y="1189609"/>
                    <a:pt x="0" y="1100836"/>
                    <a:pt x="0" y="991362"/>
                  </a:cubicBezTo>
                  <a:close/>
                </a:path>
              </a:pathLst>
            </a:custGeom>
            <a:solidFill>
              <a:srgbClr val="FFFFFF"/>
            </a:solidFill>
          </p:spPr>
        </p:sp>
        <p:sp>
          <p:nvSpPr>
            <p:cNvPr name="TextBox 21" id="21"/>
            <p:cNvSpPr txBox="true"/>
            <p:nvPr/>
          </p:nvSpPr>
          <p:spPr>
            <a:xfrm>
              <a:off x="0" y="-19050"/>
              <a:ext cx="1260632" cy="1208658"/>
            </a:xfrm>
            <a:prstGeom prst="rect">
              <a:avLst/>
            </a:prstGeom>
          </p:spPr>
          <p:txBody>
            <a:bodyPr anchor="ctr" rtlCol="false" tIns="50800" lIns="50800" bIns="50800" rIns="50800"/>
            <a:lstStyle/>
            <a:p>
              <a:pPr algn="ctr">
                <a:lnSpc>
                  <a:spcPts val="2160"/>
                </a:lnSpc>
              </a:pPr>
              <a:r>
                <a:rPr lang="en-US" sz="1800">
                  <a:solidFill>
                    <a:srgbClr val="000000"/>
                  </a:solidFill>
                  <a:latin typeface="Arimo"/>
                  <a:ea typeface="Arimo"/>
                  <a:cs typeface="Arimo"/>
                  <a:sym typeface="Arimo"/>
                </a:rPr>
                <a:t>R255</a:t>
              </a:r>
            </a:p>
            <a:p>
              <a:pPr algn="ctr">
                <a:lnSpc>
                  <a:spcPts val="2160"/>
                </a:lnSpc>
              </a:pPr>
              <a:r>
                <a:rPr lang="en-US" sz="1800">
                  <a:solidFill>
                    <a:srgbClr val="000000"/>
                  </a:solidFill>
                  <a:latin typeface="Arimo"/>
                  <a:ea typeface="Arimo"/>
                  <a:cs typeface="Arimo"/>
                  <a:sym typeface="Arimo"/>
                </a:rPr>
                <a:t>G255B255</a:t>
              </a:r>
            </a:p>
          </p:txBody>
        </p:sp>
      </p:grpSp>
      <p:grpSp>
        <p:nvGrpSpPr>
          <p:cNvPr name="Group 22" id="22"/>
          <p:cNvGrpSpPr/>
          <p:nvPr/>
        </p:nvGrpSpPr>
        <p:grpSpPr>
          <a:xfrm rot="0">
            <a:off x="-1052002" y="8491930"/>
            <a:ext cx="945474" cy="892206"/>
            <a:chOff x="0" y="0"/>
            <a:chExt cx="1260632" cy="1189608"/>
          </a:xfrm>
        </p:grpSpPr>
        <p:sp>
          <p:nvSpPr>
            <p:cNvPr name="Freeform 23" id="23"/>
            <p:cNvSpPr/>
            <p:nvPr/>
          </p:nvSpPr>
          <p:spPr>
            <a:xfrm flipH="false" flipV="false" rot="0">
              <a:off x="0" y="0"/>
              <a:ext cx="1260602" cy="1189609"/>
            </a:xfrm>
            <a:custGeom>
              <a:avLst/>
              <a:gdLst/>
              <a:ahLst/>
              <a:cxnLst/>
              <a:rect r="r" b="b" t="t" l="l"/>
              <a:pathLst>
                <a:path h="1189609" w="1260602">
                  <a:moveTo>
                    <a:pt x="0" y="198247"/>
                  </a:moveTo>
                  <a:cubicBezTo>
                    <a:pt x="0" y="88773"/>
                    <a:pt x="88773" y="0"/>
                    <a:pt x="198247" y="0"/>
                  </a:cubicBezTo>
                  <a:lnTo>
                    <a:pt x="1062355" y="0"/>
                  </a:lnTo>
                  <a:cubicBezTo>
                    <a:pt x="1171829" y="0"/>
                    <a:pt x="1260602" y="88773"/>
                    <a:pt x="1260602" y="198247"/>
                  </a:cubicBezTo>
                  <a:lnTo>
                    <a:pt x="1260602" y="991362"/>
                  </a:lnTo>
                  <a:cubicBezTo>
                    <a:pt x="1260602" y="1100836"/>
                    <a:pt x="1171829" y="1189609"/>
                    <a:pt x="1062355" y="1189609"/>
                  </a:cubicBezTo>
                  <a:lnTo>
                    <a:pt x="198247" y="1189609"/>
                  </a:lnTo>
                  <a:cubicBezTo>
                    <a:pt x="88773" y="1189609"/>
                    <a:pt x="0" y="1100836"/>
                    <a:pt x="0" y="991362"/>
                  </a:cubicBezTo>
                  <a:close/>
                </a:path>
              </a:pathLst>
            </a:custGeom>
            <a:solidFill>
              <a:srgbClr val="000000"/>
            </a:solidFill>
          </p:spPr>
        </p:sp>
        <p:sp>
          <p:nvSpPr>
            <p:cNvPr name="TextBox 24" id="24"/>
            <p:cNvSpPr txBox="true"/>
            <p:nvPr/>
          </p:nvSpPr>
          <p:spPr>
            <a:xfrm>
              <a:off x="0" y="-19050"/>
              <a:ext cx="1260632" cy="1208658"/>
            </a:xfrm>
            <a:prstGeom prst="rect">
              <a:avLst/>
            </a:prstGeom>
          </p:spPr>
          <p:txBody>
            <a:bodyPr anchor="ctr" rtlCol="false" tIns="50800" lIns="50800" bIns="50800" rIns="50800"/>
            <a:lstStyle/>
            <a:p>
              <a:pPr algn="ctr">
                <a:lnSpc>
                  <a:spcPts val="2160"/>
                </a:lnSpc>
              </a:pPr>
              <a:r>
                <a:rPr lang="en-US" sz="1800">
                  <a:solidFill>
                    <a:srgbClr val="FFFFFF"/>
                  </a:solidFill>
                  <a:latin typeface="Arimo"/>
                  <a:ea typeface="Arimo"/>
                  <a:cs typeface="Arimo"/>
                  <a:sym typeface="Arimo"/>
                </a:rPr>
                <a:t>R0</a:t>
              </a:r>
            </a:p>
            <a:p>
              <a:pPr algn="ctr">
                <a:lnSpc>
                  <a:spcPts val="2160"/>
                </a:lnSpc>
              </a:pPr>
              <a:r>
                <a:rPr lang="en-US" sz="1800">
                  <a:solidFill>
                    <a:srgbClr val="FFFFFF"/>
                  </a:solidFill>
                  <a:latin typeface="Arimo"/>
                  <a:ea typeface="Arimo"/>
                  <a:cs typeface="Arimo"/>
                  <a:sym typeface="Arimo"/>
                </a:rPr>
                <a:t>G0</a:t>
              </a:r>
            </a:p>
            <a:p>
              <a:pPr algn="ctr">
                <a:lnSpc>
                  <a:spcPts val="2160"/>
                </a:lnSpc>
              </a:pPr>
              <a:r>
                <a:rPr lang="en-US" sz="1800">
                  <a:solidFill>
                    <a:srgbClr val="FFFFFF"/>
                  </a:solidFill>
                  <a:latin typeface="Arimo"/>
                  <a:ea typeface="Arimo"/>
                  <a:cs typeface="Arimo"/>
                  <a:sym typeface="Arimo"/>
                </a:rPr>
                <a:t>B0</a:t>
              </a:r>
            </a:p>
          </p:txBody>
        </p:sp>
      </p:grpSp>
      <p:sp>
        <p:nvSpPr>
          <p:cNvPr name="Freeform 25" id="25" descr="Image result for community transport association Maxus"/>
          <p:cNvSpPr/>
          <p:nvPr/>
        </p:nvSpPr>
        <p:spPr>
          <a:xfrm flipH="false" flipV="false" rot="0">
            <a:off x="13315950" y="992130"/>
            <a:ext cx="4300538" cy="3386138"/>
          </a:xfrm>
          <a:custGeom>
            <a:avLst/>
            <a:gdLst/>
            <a:ahLst/>
            <a:cxnLst/>
            <a:rect r="r" b="b" t="t" l="l"/>
            <a:pathLst>
              <a:path h="3386138" w="4300538">
                <a:moveTo>
                  <a:pt x="0" y="0"/>
                </a:moveTo>
                <a:lnTo>
                  <a:pt x="4300538" y="0"/>
                </a:lnTo>
                <a:lnTo>
                  <a:pt x="4300538" y="3386138"/>
                </a:lnTo>
                <a:lnTo>
                  <a:pt x="0" y="3386138"/>
                </a:lnTo>
                <a:lnTo>
                  <a:pt x="0" y="0"/>
                </a:lnTo>
                <a:close/>
              </a:path>
            </a:pathLst>
          </a:custGeom>
          <a:blipFill>
            <a:blip r:embed="rId3"/>
            <a:stretch>
              <a:fillRect l="0" t="0" r="0" b="0"/>
            </a:stretch>
          </a:blipFill>
        </p:spPr>
      </p:sp>
      <p:sp>
        <p:nvSpPr>
          <p:cNvPr name="Freeform 26" id="26" descr="A white van parked in front of a building  Description automatically generated"/>
          <p:cNvSpPr/>
          <p:nvPr/>
        </p:nvSpPr>
        <p:spPr>
          <a:xfrm flipH="false" flipV="false" rot="0">
            <a:off x="9577578" y="825094"/>
            <a:ext cx="2199132" cy="2926080"/>
          </a:xfrm>
          <a:custGeom>
            <a:avLst/>
            <a:gdLst/>
            <a:ahLst/>
            <a:cxnLst/>
            <a:rect r="r" b="b" t="t" l="l"/>
            <a:pathLst>
              <a:path h="2926080" w="2199132">
                <a:moveTo>
                  <a:pt x="0" y="0"/>
                </a:moveTo>
                <a:lnTo>
                  <a:pt x="2199132" y="0"/>
                </a:lnTo>
                <a:lnTo>
                  <a:pt x="2199132" y="2926080"/>
                </a:lnTo>
                <a:lnTo>
                  <a:pt x="0" y="2926080"/>
                </a:lnTo>
                <a:lnTo>
                  <a:pt x="0" y="0"/>
                </a:lnTo>
                <a:close/>
              </a:path>
            </a:pathLst>
          </a:custGeom>
          <a:blipFill>
            <a:blip r:embed="rId4"/>
            <a:stretch>
              <a:fillRect l="0" t="0" r="0" b="0"/>
            </a:stretch>
          </a:blipFill>
        </p:spPr>
      </p:sp>
      <p:sp>
        <p:nvSpPr>
          <p:cNvPr name="Freeform 27" id="27" descr="A white van parked on a wet road  Description automatically generated"/>
          <p:cNvSpPr/>
          <p:nvPr/>
        </p:nvSpPr>
        <p:spPr>
          <a:xfrm flipH="false" flipV="false" rot="0">
            <a:off x="14777168" y="5733596"/>
            <a:ext cx="2199132" cy="2926080"/>
          </a:xfrm>
          <a:custGeom>
            <a:avLst/>
            <a:gdLst/>
            <a:ahLst/>
            <a:cxnLst/>
            <a:rect r="r" b="b" t="t" l="l"/>
            <a:pathLst>
              <a:path h="2926080" w="2199132">
                <a:moveTo>
                  <a:pt x="0" y="0"/>
                </a:moveTo>
                <a:lnTo>
                  <a:pt x="2199132" y="0"/>
                </a:lnTo>
                <a:lnTo>
                  <a:pt x="2199132" y="2926080"/>
                </a:lnTo>
                <a:lnTo>
                  <a:pt x="0" y="2926080"/>
                </a:lnTo>
                <a:lnTo>
                  <a:pt x="0" y="0"/>
                </a:lnTo>
                <a:close/>
              </a:path>
            </a:pathLst>
          </a:custGeom>
          <a:blipFill>
            <a:blip r:embed="rId5"/>
            <a:stretch>
              <a:fillRect l="0" t="0" r="0" b="0"/>
            </a:stretch>
          </a:blipFill>
        </p:spPr>
      </p:sp>
      <p:sp>
        <p:nvSpPr>
          <p:cNvPr name="Freeform 28" id="28" descr="A white van with red seats and stairs  Description automatically generated"/>
          <p:cNvSpPr/>
          <p:nvPr/>
        </p:nvSpPr>
        <p:spPr>
          <a:xfrm flipH="false" flipV="false" rot="0">
            <a:off x="10322812" y="6808470"/>
            <a:ext cx="2199132" cy="2926080"/>
          </a:xfrm>
          <a:custGeom>
            <a:avLst/>
            <a:gdLst/>
            <a:ahLst/>
            <a:cxnLst/>
            <a:rect r="r" b="b" t="t" l="l"/>
            <a:pathLst>
              <a:path h="2926080" w="2199132">
                <a:moveTo>
                  <a:pt x="0" y="0"/>
                </a:moveTo>
                <a:lnTo>
                  <a:pt x="2199132" y="0"/>
                </a:lnTo>
                <a:lnTo>
                  <a:pt x="2199132" y="2926080"/>
                </a:lnTo>
                <a:lnTo>
                  <a:pt x="0" y="2926080"/>
                </a:lnTo>
                <a:lnTo>
                  <a:pt x="0" y="0"/>
                </a:lnTo>
                <a:close/>
              </a:path>
            </a:pathLst>
          </a:custGeom>
          <a:blipFill>
            <a:blip r:embed="rId6"/>
            <a:stretch>
              <a:fillRect l="0" t="0" r="0" b="0"/>
            </a:stretch>
          </a:blipFill>
        </p:spPr>
      </p:sp>
      <p:sp>
        <p:nvSpPr>
          <p:cNvPr name="Freeform 29" id="29" descr="Seats in a bus  Description automatically generated"/>
          <p:cNvSpPr/>
          <p:nvPr/>
        </p:nvSpPr>
        <p:spPr>
          <a:xfrm flipH="false" flipV="false" rot="0">
            <a:off x="2502128" y="6313047"/>
            <a:ext cx="2199132" cy="2926080"/>
          </a:xfrm>
          <a:custGeom>
            <a:avLst/>
            <a:gdLst/>
            <a:ahLst/>
            <a:cxnLst/>
            <a:rect r="r" b="b" t="t" l="l"/>
            <a:pathLst>
              <a:path h="2926080" w="2199132">
                <a:moveTo>
                  <a:pt x="0" y="0"/>
                </a:moveTo>
                <a:lnTo>
                  <a:pt x="2199132" y="0"/>
                </a:lnTo>
                <a:lnTo>
                  <a:pt x="2199132" y="2926080"/>
                </a:lnTo>
                <a:lnTo>
                  <a:pt x="0" y="2926080"/>
                </a:lnTo>
                <a:lnTo>
                  <a:pt x="0" y="0"/>
                </a:lnTo>
                <a:close/>
              </a:path>
            </a:pathLst>
          </a:custGeom>
          <a:blipFill>
            <a:blip r:embed="rId7"/>
            <a:stretch>
              <a:fillRect l="0" t="0" r="0" b="0"/>
            </a:stretch>
          </a:blipFill>
        </p:spPr>
      </p:sp>
      <p:sp>
        <p:nvSpPr>
          <p:cNvPr name="Freeform 30" id="30" descr="The back of a van with the door open  Description automatically generated"/>
          <p:cNvSpPr/>
          <p:nvPr/>
        </p:nvSpPr>
        <p:spPr>
          <a:xfrm flipH="false" flipV="false" rot="0">
            <a:off x="6582357" y="6372681"/>
            <a:ext cx="2199132" cy="2926080"/>
          </a:xfrm>
          <a:custGeom>
            <a:avLst/>
            <a:gdLst/>
            <a:ahLst/>
            <a:cxnLst/>
            <a:rect r="r" b="b" t="t" l="l"/>
            <a:pathLst>
              <a:path h="2926080" w="2199132">
                <a:moveTo>
                  <a:pt x="0" y="0"/>
                </a:moveTo>
                <a:lnTo>
                  <a:pt x="2199132" y="0"/>
                </a:lnTo>
                <a:lnTo>
                  <a:pt x="2199132" y="2926080"/>
                </a:lnTo>
                <a:lnTo>
                  <a:pt x="0" y="2926080"/>
                </a:lnTo>
                <a:lnTo>
                  <a:pt x="0" y="0"/>
                </a:lnTo>
                <a:close/>
              </a:path>
            </a:pathLst>
          </a:custGeom>
          <a:blipFill>
            <a:blip r:embed="rId8"/>
            <a:stretch>
              <a:fillRect l="0" t="0" r="0" b="0"/>
            </a:stretch>
          </a:blipFill>
        </p:spPr>
      </p:sp>
      <p:sp>
        <p:nvSpPr>
          <p:cNvPr name="Freeform 31" id="31" descr="A vehicle with a lift and a ladder  Description automatically generated with medium confidence"/>
          <p:cNvSpPr/>
          <p:nvPr/>
        </p:nvSpPr>
        <p:spPr>
          <a:xfrm flipH="false" flipV="false" rot="0">
            <a:off x="2617785" y="1465108"/>
            <a:ext cx="2199132" cy="2926080"/>
          </a:xfrm>
          <a:custGeom>
            <a:avLst/>
            <a:gdLst/>
            <a:ahLst/>
            <a:cxnLst/>
            <a:rect r="r" b="b" t="t" l="l"/>
            <a:pathLst>
              <a:path h="2926080" w="2199132">
                <a:moveTo>
                  <a:pt x="0" y="0"/>
                </a:moveTo>
                <a:lnTo>
                  <a:pt x="2199132" y="0"/>
                </a:lnTo>
                <a:lnTo>
                  <a:pt x="2199132" y="2926080"/>
                </a:lnTo>
                <a:lnTo>
                  <a:pt x="0" y="2926080"/>
                </a:lnTo>
                <a:lnTo>
                  <a:pt x="0" y="0"/>
                </a:lnTo>
                <a:close/>
              </a:path>
            </a:pathLst>
          </a:custGeom>
          <a:blipFill>
            <a:blip r:embed="rId9"/>
            <a:stretch>
              <a:fillRect l="0" t="0" r="0" b="0"/>
            </a:stretch>
          </a:blipFill>
        </p:spPr>
      </p:sp>
      <p:sp>
        <p:nvSpPr>
          <p:cNvPr name="Freeform 32" id="32" descr="A white van parked in a parking lot  Description automatically generated"/>
          <p:cNvSpPr/>
          <p:nvPr/>
        </p:nvSpPr>
        <p:spPr>
          <a:xfrm flipH="false" flipV="false" rot="0">
            <a:off x="5991987" y="395784"/>
            <a:ext cx="2199132" cy="2926080"/>
          </a:xfrm>
          <a:custGeom>
            <a:avLst/>
            <a:gdLst/>
            <a:ahLst/>
            <a:cxnLst/>
            <a:rect r="r" b="b" t="t" l="l"/>
            <a:pathLst>
              <a:path h="2926080" w="2199132">
                <a:moveTo>
                  <a:pt x="0" y="0"/>
                </a:moveTo>
                <a:lnTo>
                  <a:pt x="2199132" y="0"/>
                </a:lnTo>
                <a:lnTo>
                  <a:pt x="2199132" y="2926080"/>
                </a:lnTo>
                <a:lnTo>
                  <a:pt x="0" y="2926080"/>
                </a:lnTo>
                <a:lnTo>
                  <a:pt x="0" y="0"/>
                </a:lnTo>
                <a:close/>
              </a:path>
            </a:pathLst>
          </a:custGeom>
          <a:blipFill>
            <a:blip r:embed="rId10"/>
            <a:stretch>
              <a:fillRect l="0" t="0" r="0" b="0"/>
            </a:stretch>
          </a:blipFill>
        </p:spPr>
      </p:sp>
      <p:grpSp>
        <p:nvGrpSpPr>
          <p:cNvPr name="Group 33" id="33"/>
          <p:cNvGrpSpPr/>
          <p:nvPr/>
        </p:nvGrpSpPr>
        <p:grpSpPr>
          <a:xfrm rot="0">
            <a:off x="7454818" y="4014294"/>
            <a:ext cx="4319586" cy="1945726"/>
            <a:chOff x="0" y="0"/>
            <a:chExt cx="5759448" cy="2594302"/>
          </a:xfrm>
        </p:grpSpPr>
        <p:sp>
          <p:nvSpPr>
            <p:cNvPr name="Freeform 34" id="34"/>
            <p:cNvSpPr/>
            <p:nvPr/>
          </p:nvSpPr>
          <p:spPr>
            <a:xfrm flipH="false" flipV="false" rot="0">
              <a:off x="12700" y="12700"/>
              <a:ext cx="5734050" cy="2568956"/>
            </a:xfrm>
            <a:custGeom>
              <a:avLst/>
              <a:gdLst/>
              <a:ahLst/>
              <a:cxnLst/>
              <a:rect r="r" b="b" t="t" l="l"/>
              <a:pathLst>
                <a:path h="2568956" w="5734050">
                  <a:moveTo>
                    <a:pt x="0" y="1284478"/>
                  </a:moveTo>
                  <a:cubicBezTo>
                    <a:pt x="0" y="575056"/>
                    <a:pt x="1283589" y="0"/>
                    <a:pt x="2867025" y="0"/>
                  </a:cubicBezTo>
                  <a:cubicBezTo>
                    <a:pt x="4450461" y="0"/>
                    <a:pt x="5734050" y="575056"/>
                    <a:pt x="5734050" y="1284478"/>
                  </a:cubicBezTo>
                  <a:cubicBezTo>
                    <a:pt x="5734050" y="1993900"/>
                    <a:pt x="4450461" y="2568956"/>
                    <a:pt x="2867025" y="2568956"/>
                  </a:cubicBezTo>
                  <a:cubicBezTo>
                    <a:pt x="1283589" y="2568956"/>
                    <a:pt x="0" y="1993773"/>
                    <a:pt x="0" y="1284478"/>
                  </a:cubicBezTo>
                  <a:close/>
                </a:path>
              </a:pathLst>
            </a:custGeom>
            <a:solidFill>
              <a:srgbClr val="5B9BD5"/>
            </a:solidFill>
          </p:spPr>
        </p:sp>
        <p:sp>
          <p:nvSpPr>
            <p:cNvPr name="Freeform 35" id="35"/>
            <p:cNvSpPr/>
            <p:nvPr/>
          </p:nvSpPr>
          <p:spPr>
            <a:xfrm flipH="false" flipV="false" rot="0">
              <a:off x="0" y="0"/>
              <a:ext cx="5759450" cy="2594356"/>
            </a:xfrm>
            <a:custGeom>
              <a:avLst/>
              <a:gdLst/>
              <a:ahLst/>
              <a:cxnLst/>
              <a:rect r="r" b="b" t="t" l="l"/>
              <a:pathLst>
                <a:path h="2594356" w="5759450">
                  <a:moveTo>
                    <a:pt x="0" y="1297178"/>
                  </a:moveTo>
                  <a:cubicBezTo>
                    <a:pt x="0" y="573786"/>
                    <a:pt x="1299337" y="0"/>
                    <a:pt x="2879725" y="0"/>
                  </a:cubicBezTo>
                  <a:cubicBezTo>
                    <a:pt x="4460113" y="0"/>
                    <a:pt x="5759450" y="573786"/>
                    <a:pt x="5759450" y="1297178"/>
                  </a:cubicBezTo>
                  <a:lnTo>
                    <a:pt x="5746750" y="1297178"/>
                  </a:lnTo>
                  <a:lnTo>
                    <a:pt x="5759450" y="1297178"/>
                  </a:lnTo>
                  <a:cubicBezTo>
                    <a:pt x="5759450" y="2020570"/>
                    <a:pt x="4460113" y="2594356"/>
                    <a:pt x="2879725" y="2594356"/>
                  </a:cubicBezTo>
                  <a:lnTo>
                    <a:pt x="2879725" y="2581656"/>
                  </a:lnTo>
                  <a:lnTo>
                    <a:pt x="2879725" y="2594356"/>
                  </a:lnTo>
                  <a:cubicBezTo>
                    <a:pt x="1299337" y="2594356"/>
                    <a:pt x="0" y="2020570"/>
                    <a:pt x="0" y="1297178"/>
                  </a:cubicBezTo>
                  <a:lnTo>
                    <a:pt x="12700" y="1297178"/>
                  </a:lnTo>
                  <a:lnTo>
                    <a:pt x="25400" y="1297178"/>
                  </a:lnTo>
                  <a:lnTo>
                    <a:pt x="12700" y="1297178"/>
                  </a:lnTo>
                  <a:lnTo>
                    <a:pt x="0" y="1297178"/>
                  </a:lnTo>
                  <a:moveTo>
                    <a:pt x="25400" y="1297178"/>
                  </a:moveTo>
                  <a:cubicBezTo>
                    <a:pt x="25400" y="1304163"/>
                    <a:pt x="19685" y="1309878"/>
                    <a:pt x="12700" y="1309878"/>
                  </a:cubicBezTo>
                  <a:cubicBezTo>
                    <a:pt x="5715" y="1309878"/>
                    <a:pt x="0" y="1304163"/>
                    <a:pt x="0" y="1297178"/>
                  </a:cubicBezTo>
                  <a:cubicBezTo>
                    <a:pt x="0" y="1290193"/>
                    <a:pt x="5715" y="1284478"/>
                    <a:pt x="12700" y="1284478"/>
                  </a:cubicBezTo>
                  <a:cubicBezTo>
                    <a:pt x="19685" y="1284478"/>
                    <a:pt x="25400" y="1290193"/>
                    <a:pt x="25400" y="1297178"/>
                  </a:cubicBezTo>
                  <a:cubicBezTo>
                    <a:pt x="25400" y="1992630"/>
                    <a:pt x="1293241" y="2568956"/>
                    <a:pt x="2879725" y="2568956"/>
                  </a:cubicBezTo>
                  <a:cubicBezTo>
                    <a:pt x="4466209" y="2568956"/>
                    <a:pt x="5734050" y="1992503"/>
                    <a:pt x="5734050" y="1297178"/>
                  </a:cubicBezTo>
                  <a:cubicBezTo>
                    <a:pt x="5734050" y="601853"/>
                    <a:pt x="4466209" y="25400"/>
                    <a:pt x="2879725" y="25400"/>
                  </a:cubicBezTo>
                  <a:lnTo>
                    <a:pt x="2879725" y="12700"/>
                  </a:lnTo>
                  <a:lnTo>
                    <a:pt x="2879725" y="25400"/>
                  </a:lnTo>
                  <a:cubicBezTo>
                    <a:pt x="1293241" y="25400"/>
                    <a:pt x="25400" y="601726"/>
                    <a:pt x="25400" y="1297178"/>
                  </a:cubicBezTo>
                  <a:close/>
                </a:path>
              </a:pathLst>
            </a:custGeom>
            <a:solidFill>
              <a:srgbClr val="223F59"/>
            </a:solidFill>
          </p:spPr>
        </p:sp>
        <p:sp>
          <p:nvSpPr>
            <p:cNvPr name="TextBox 36" id="36"/>
            <p:cNvSpPr txBox="true"/>
            <p:nvPr/>
          </p:nvSpPr>
          <p:spPr>
            <a:xfrm>
              <a:off x="0" y="-19050"/>
              <a:ext cx="5759448" cy="2613352"/>
            </a:xfrm>
            <a:prstGeom prst="rect">
              <a:avLst/>
            </a:prstGeom>
          </p:spPr>
          <p:txBody>
            <a:bodyPr anchor="ctr" rtlCol="false" tIns="50800" lIns="50800" bIns="50800" rIns="50800"/>
            <a:lstStyle/>
            <a:p>
              <a:pPr algn="ctr">
                <a:lnSpc>
                  <a:spcPts val="3240"/>
                </a:lnSpc>
              </a:pPr>
              <a:r>
                <a:rPr lang="en-US" sz="2700">
                  <a:solidFill>
                    <a:srgbClr val="FFFFFF"/>
                  </a:solidFill>
                  <a:latin typeface="Arimo"/>
                  <a:ea typeface="Arimo"/>
                  <a:cs typeface="Arimo"/>
                  <a:sym typeface="Arimo"/>
                </a:rPr>
                <a:t>What can Maxus Offer you?</a:t>
              </a:r>
            </a:p>
          </p:txBody>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42593" y="0"/>
            <a:ext cx="18973187" cy="16294518"/>
          </a:xfrm>
          <a:custGeom>
            <a:avLst/>
            <a:gdLst/>
            <a:ahLst/>
            <a:cxnLst/>
            <a:rect r="r" b="b" t="t" l="l"/>
            <a:pathLst>
              <a:path h="16294518" w="18973187">
                <a:moveTo>
                  <a:pt x="0" y="0"/>
                </a:moveTo>
                <a:lnTo>
                  <a:pt x="18973186" y="0"/>
                </a:lnTo>
                <a:lnTo>
                  <a:pt x="18973186" y="16294518"/>
                </a:lnTo>
                <a:lnTo>
                  <a:pt x="0" y="16294518"/>
                </a:lnTo>
                <a:lnTo>
                  <a:pt x="0" y="0"/>
                </a:lnTo>
                <a:close/>
              </a:path>
            </a:pathLst>
          </a:custGeom>
          <a:blipFill>
            <a:blip r:embed="rId2"/>
            <a:stretch>
              <a:fillRect l="-14411" t="0" r="-14411" b="0"/>
            </a:stretch>
          </a:blipFill>
        </p:spPr>
      </p:sp>
      <p:sp>
        <p:nvSpPr>
          <p:cNvPr name="TextBox 3" id="3"/>
          <p:cNvSpPr txBox="true"/>
          <p:nvPr/>
        </p:nvSpPr>
        <p:spPr>
          <a:xfrm rot="0">
            <a:off x="1348740" y="3741414"/>
            <a:ext cx="13533120" cy="982986"/>
          </a:xfrm>
          <a:prstGeom prst="rect">
            <a:avLst/>
          </a:prstGeom>
        </p:spPr>
        <p:txBody>
          <a:bodyPr anchor="t" rtlCol="false" tIns="0" lIns="0" bIns="0" rIns="0">
            <a:spAutoFit/>
          </a:bodyPr>
          <a:lstStyle/>
          <a:p>
            <a:pPr algn="l">
              <a:lnSpc>
                <a:spcPts val="7560"/>
              </a:lnSpc>
            </a:pPr>
            <a:r>
              <a:rPr lang="en-US" sz="7000" b="true">
                <a:solidFill>
                  <a:srgbClr val="FFFFFF"/>
                </a:solidFill>
                <a:latin typeface="Open Sans Bold"/>
                <a:ea typeface="Open Sans Bold"/>
                <a:cs typeface="Open Sans Bold"/>
                <a:sym typeface="Open Sans Bold"/>
              </a:rPr>
              <a:t>Social Value Research Project</a:t>
            </a:r>
          </a:p>
        </p:txBody>
      </p:sp>
      <p:sp>
        <p:nvSpPr>
          <p:cNvPr name="Freeform 4" id="4" descr="A qr code with black squares  Description automatically generated"/>
          <p:cNvSpPr/>
          <p:nvPr/>
        </p:nvSpPr>
        <p:spPr>
          <a:xfrm flipH="false" flipV="false" rot="0">
            <a:off x="15455176" y="342144"/>
            <a:ext cx="1975104" cy="1975104"/>
          </a:xfrm>
          <a:custGeom>
            <a:avLst/>
            <a:gdLst/>
            <a:ahLst/>
            <a:cxnLst/>
            <a:rect r="r" b="b" t="t" l="l"/>
            <a:pathLst>
              <a:path h="1975104" w="1975104">
                <a:moveTo>
                  <a:pt x="0" y="0"/>
                </a:moveTo>
                <a:lnTo>
                  <a:pt x="1975104" y="0"/>
                </a:lnTo>
                <a:lnTo>
                  <a:pt x="1975104" y="1975104"/>
                </a:lnTo>
                <a:lnTo>
                  <a:pt x="0" y="1975104"/>
                </a:lnTo>
                <a:lnTo>
                  <a:pt x="0" y="0"/>
                </a:lnTo>
                <a:close/>
              </a:path>
            </a:pathLst>
          </a:custGeom>
          <a:blipFill>
            <a:blip r:embed="rId3"/>
            <a:stretch>
              <a:fillRect l="0" t="0" r="0" b="0"/>
            </a:stretch>
          </a:blipFill>
        </p:spPr>
      </p:sp>
      <p:sp>
        <p:nvSpPr>
          <p:cNvPr name="Freeform 5" id="5"/>
          <p:cNvSpPr/>
          <p:nvPr/>
        </p:nvSpPr>
        <p:spPr>
          <a:xfrm flipH="false" flipV="false" rot="0">
            <a:off x="1348740" y="1329696"/>
            <a:ext cx="2271238" cy="1796651"/>
          </a:xfrm>
          <a:custGeom>
            <a:avLst/>
            <a:gdLst/>
            <a:ahLst/>
            <a:cxnLst/>
            <a:rect r="r" b="b" t="t" l="l"/>
            <a:pathLst>
              <a:path h="1796651" w="2271238">
                <a:moveTo>
                  <a:pt x="0" y="0"/>
                </a:moveTo>
                <a:lnTo>
                  <a:pt x="2271238" y="0"/>
                </a:lnTo>
                <a:lnTo>
                  <a:pt x="2271238" y="1796651"/>
                </a:lnTo>
                <a:lnTo>
                  <a:pt x="0" y="1796651"/>
                </a:lnTo>
                <a:lnTo>
                  <a:pt x="0" y="0"/>
                </a:lnTo>
                <a:close/>
              </a:path>
            </a:pathLst>
          </a:custGeom>
          <a:blipFill>
            <a:blip r:embed="rId4"/>
            <a:stretch>
              <a:fillRect l="0" t="0" r="0" b="0"/>
            </a:stretch>
          </a:blipFill>
        </p:spPr>
      </p:sp>
      <p:sp>
        <p:nvSpPr>
          <p:cNvPr name="TextBox 6" id="6"/>
          <p:cNvSpPr txBox="true"/>
          <p:nvPr/>
        </p:nvSpPr>
        <p:spPr>
          <a:xfrm rot="0">
            <a:off x="1348740" y="5553075"/>
            <a:ext cx="10004729" cy="1108710"/>
          </a:xfrm>
          <a:prstGeom prst="rect">
            <a:avLst/>
          </a:prstGeom>
        </p:spPr>
        <p:txBody>
          <a:bodyPr anchor="t" rtlCol="false" tIns="0" lIns="0" bIns="0" rIns="0">
            <a:spAutoFit/>
          </a:bodyPr>
          <a:lstStyle/>
          <a:p>
            <a:pPr algn="l">
              <a:lnSpc>
                <a:spcPts val="4319"/>
              </a:lnSpc>
            </a:pPr>
            <a:r>
              <a:rPr lang="en-US" sz="3999" b="true">
                <a:solidFill>
                  <a:srgbClr val="FFFFFF"/>
                </a:solidFill>
                <a:latin typeface="Open Sans Bold"/>
                <a:ea typeface="Open Sans Bold"/>
                <a:cs typeface="Open Sans Bold"/>
                <a:sym typeface="Open Sans Bold"/>
              </a:rPr>
              <a:t>Caroline Whitney</a:t>
            </a:r>
          </a:p>
          <a:p>
            <a:pPr algn="l">
              <a:lnSpc>
                <a:spcPts val="4319"/>
              </a:lnSpc>
            </a:pPr>
            <a:r>
              <a:rPr lang="en-US" sz="3999" b="true">
                <a:solidFill>
                  <a:srgbClr val="FFFFFF"/>
                </a:solidFill>
                <a:latin typeface="Open Sans Bold"/>
                <a:ea typeface="Open Sans Bold"/>
                <a:cs typeface="Open Sans Bold"/>
                <a:sym typeface="Open Sans Bold"/>
              </a:rPr>
              <a:t>Director for England, CTA</a:t>
            </a:r>
          </a:p>
        </p:txBody>
      </p:sp>
      <p:grpSp>
        <p:nvGrpSpPr>
          <p:cNvPr name="Group 7" id="7"/>
          <p:cNvGrpSpPr/>
          <p:nvPr/>
        </p:nvGrpSpPr>
        <p:grpSpPr>
          <a:xfrm rot="0">
            <a:off x="11374814" y="1258309"/>
            <a:ext cx="14440942" cy="13586515"/>
            <a:chOff x="0" y="0"/>
            <a:chExt cx="19254590" cy="18115354"/>
          </a:xfrm>
        </p:grpSpPr>
        <p:grpSp>
          <p:nvGrpSpPr>
            <p:cNvPr name="Group 8" id="8"/>
            <p:cNvGrpSpPr/>
            <p:nvPr/>
          </p:nvGrpSpPr>
          <p:grpSpPr>
            <a:xfrm rot="2448500">
              <a:off x="4506115" y="413941"/>
              <a:ext cx="6198237" cy="16095682"/>
              <a:chOff x="0" y="0"/>
              <a:chExt cx="1224343" cy="3179394"/>
            </a:xfrm>
          </p:grpSpPr>
          <p:sp>
            <p:nvSpPr>
              <p:cNvPr name="Freeform 9" id="9"/>
              <p:cNvSpPr/>
              <p:nvPr/>
            </p:nvSpPr>
            <p:spPr>
              <a:xfrm flipH="false" flipV="false" rot="0">
                <a:off x="0" y="0"/>
                <a:ext cx="1224343" cy="3179394"/>
              </a:xfrm>
              <a:custGeom>
                <a:avLst/>
                <a:gdLst/>
                <a:ahLst/>
                <a:cxnLst/>
                <a:rect r="r" b="b" t="t" l="l"/>
                <a:pathLst>
                  <a:path h="3179394" w="1224343">
                    <a:moveTo>
                      <a:pt x="0" y="0"/>
                    </a:moveTo>
                    <a:lnTo>
                      <a:pt x="1224343" y="0"/>
                    </a:lnTo>
                    <a:lnTo>
                      <a:pt x="1224343" y="3179394"/>
                    </a:lnTo>
                    <a:lnTo>
                      <a:pt x="0" y="3179394"/>
                    </a:lnTo>
                    <a:close/>
                  </a:path>
                </a:pathLst>
              </a:custGeom>
              <a:solidFill>
                <a:srgbClr val="60519D"/>
              </a:solidFill>
            </p:spPr>
          </p:sp>
          <p:sp>
            <p:nvSpPr>
              <p:cNvPr name="TextBox 10" id="10"/>
              <p:cNvSpPr txBox="true"/>
              <p:nvPr/>
            </p:nvSpPr>
            <p:spPr>
              <a:xfrm>
                <a:off x="0" y="-38100"/>
                <a:ext cx="1224343" cy="3217494"/>
              </a:xfrm>
              <a:prstGeom prst="rect">
                <a:avLst/>
              </a:prstGeom>
            </p:spPr>
            <p:txBody>
              <a:bodyPr anchor="ctr" rtlCol="false" tIns="50800" lIns="50800" bIns="50800" rIns="50800"/>
              <a:lstStyle/>
              <a:p>
                <a:pPr algn="ctr">
                  <a:lnSpc>
                    <a:spcPts val="3499"/>
                  </a:lnSpc>
                </a:pPr>
              </a:p>
            </p:txBody>
          </p:sp>
        </p:grpSp>
        <p:grpSp>
          <p:nvGrpSpPr>
            <p:cNvPr name="Group 11" id="11"/>
            <p:cNvGrpSpPr/>
            <p:nvPr/>
          </p:nvGrpSpPr>
          <p:grpSpPr>
            <a:xfrm rot="2448500">
              <a:off x="5585377" y="664834"/>
              <a:ext cx="8021854" cy="16095682"/>
              <a:chOff x="0" y="0"/>
              <a:chExt cx="1584564" cy="3179394"/>
            </a:xfrm>
          </p:grpSpPr>
          <p:sp>
            <p:nvSpPr>
              <p:cNvPr name="Freeform 12" id="12"/>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A84D98"/>
              </a:solidFill>
            </p:spPr>
          </p:sp>
          <p:sp>
            <p:nvSpPr>
              <p:cNvPr name="TextBox 13" id="13"/>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4" id="14"/>
            <p:cNvGrpSpPr/>
            <p:nvPr/>
          </p:nvGrpSpPr>
          <p:grpSpPr>
            <a:xfrm rot="2448500">
              <a:off x="6266829" y="1009836"/>
              <a:ext cx="8021854" cy="16095682"/>
              <a:chOff x="0" y="0"/>
              <a:chExt cx="1584564" cy="3179394"/>
            </a:xfrm>
          </p:grpSpPr>
          <p:sp>
            <p:nvSpPr>
              <p:cNvPr name="Freeform 15" id="15"/>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30A2A1"/>
              </a:solidFill>
            </p:spPr>
          </p:sp>
          <p:sp>
            <p:nvSpPr>
              <p:cNvPr name="TextBox 16" id="16"/>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7" id="17"/>
            <p:cNvGrpSpPr/>
            <p:nvPr/>
          </p:nvGrpSpPr>
          <p:grpSpPr>
            <a:xfrm rot="2448500">
              <a:off x="6948281" y="1354838"/>
              <a:ext cx="8021854" cy="16095682"/>
              <a:chOff x="0" y="0"/>
              <a:chExt cx="1584564" cy="3179394"/>
            </a:xfrm>
          </p:grpSpPr>
          <p:sp>
            <p:nvSpPr>
              <p:cNvPr name="Freeform 18" id="18"/>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279CD8"/>
              </a:solidFill>
            </p:spPr>
          </p:sp>
          <p:sp>
            <p:nvSpPr>
              <p:cNvPr name="TextBox 19" id="19"/>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sp>
        <p:nvSpPr>
          <p:cNvPr name="TextBox 20" id="20"/>
          <p:cNvSpPr txBox="true"/>
          <p:nvPr/>
        </p:nvSpPr>
        <p:spPr>
          <a:xfrm rot="0">
            <a:off x="15423172" y="2446026"/>
            <a:ext cx="2039112" cy="447675"/>
          </a:xfrm>
          <a:prstGeom prst="rect">
            <a:avLst/>
          </a:prstGeom>
        </p:spPr>
        <p:txBody>
          <a:bodyPr anchor="t" rtlCol="false" tIns="0" lIns="0" bIns="0" rIns="0">
            <a:spAutoFit/>
          </a:bodyPr>
          <a:lstStyle/>
          <a:p>
            <a:pPr algn="ctr">
              <a:lnSpc>
                <a:spcPts val="3479"/>
              </a:lnSpc>
            </a:pPr>
            <a:r>
              <a:rPr lang="en-US" sz="2899" b="true">
                <a:solidFill>
                  <a:srgbClr val="FFFFFF"/>
                </a:solidFill>
                <a:latin typeface="Arimo Bold"/>
                <a:ea typeface="Arimo Bold"/>
                <a:cs typeface="Arimo Bold"/>
                <a:sym typeface="Arimo Bold"/>
              </a:rPr>
              <a:t>Apply Here</a:t>
            </a:r>
            <a:r>
              <a:rPr lang="en-US" sz="2899">
                <a:solidFill>
                  <a:srgbClr val="FFFFFF"/>
                </a:solidFill>
                <a:latin typeface="Arimo"/>
                <a:ea typeface="Arimo"/>
                <a:cs typeface="Arimo"/>
                <a:sym typeface="Arimo"/>
              </a:rPr>
              <a:t> </a:t>
            </a:r>
          </a:p>
        </p:txBody>
      </p:sp>
      <p:sp>
        <p:nvSpPr>
          <p:cNvPr name="TextBox 21" id="21"/>
          <p:cNvSpPr txBox="true"/>
          <p:nvPr/>
        </p:nvSpPr>
        <p:spPr>
          <a:xfrm rot="0">
            <a:off x="16246269" y="8689830"/>
            <a:ext cx="1336030" cy="596900"/>
          </a:xfrm>
          <a:prstGeom prst="rect">
            <a:avLst/>
          </a:prstGeom>
        </p:spPr>
        <p:txBody>
          <a:bodyPr anchor="t" rtlCol="false" tIns="0" lIns="0" bIns="0" rIns="0">
            <a:spAutoFit/>
          </a:bodyPr>
          <a:lstStyle/>
          <a:p>
            <a:pPr algn="ctr">
              <a:lnSpc>
                <a:spcPts val="4900"/>
              </a:lnSpc>
            </a:pPr>
            <a:r>
              <a:rPr lang="en-US" sz="3500" b="true">
                <a:solidFill>
                  <a:srgbClr val="FFFFFF"/>
                </a:solidFill>
                <a:latin typeface="Open Sans Bold"/>
                <a:ea typeface="Open Sans Bold"/>
                <a:cs typeface="Open Sans Bold"/>
                <a:sym typeface="Open Sans Bold"/>
              </a:rPr>
              <a:t>#CT24</a:t>
            </a:r>
          </a:p>
        </p:txBody>
      </p:sp>
      <p:grpSp>
        <p:nvGrpSpPr>
          <p:cNvPr name="Group 22" id="22"/>
          <p:cNvGrpSpPr/>
          <p:nvPr/>
        </p:nvGrpSpPr>
        <p:grpSpPr>
          <a:xfrm rot="5400000">
            <a:off x="4695753" y="-176590"/>
            <a:ext cx="47625" cy="10592555"/>
            <a:chOff x="0" y="0"/>
            <a:chExt cx="12543" cy="2789809"/>
          </a:xfrm>
        </p:grpSpPr>
        <p:sp>
          <p:nvSpPr>
            <p:cNvPr name="Freeform 23" id="23"/>
            <p:cNvSpPr/>
            <p:nvPr/>
          </p:nvSpPr>
          <p:spPr>
            <a:xfrm flipH="false" flipV="false" rot="0">
              <a:off x="0" y="0"/>
              <a:ext cx="12543" cy="2789809"/>
            </a:xfrm>
            <a:custGeom>
              <a:avLst/>
              <a:gdLst/>
              <a:ahLst/>
              <a:cxnLst/>
              <a:rect r="r" b="b" t="t" l="l"/>
              <a:pathLst>
                <a:path h="2789809" w="12543">
                  <a:moveTo>
                    <a:pt x="0" y="0"/>
                  </a:moveTo>
                  <a:lnTo>
                    <a:pt x="12543" y="0"/>
                  </a:lnTo>
                  <a:lnTo>
                    <a:pt x="12543" y="2789809"/>
                  </a:lnTo>
                  <a:lnTo>
                    <a:pt x="0" y="2789809"/>
                  </a:lnTo>
                  <a:close/>
                </a:path>
              </a:pathLst>
            </a:custGeom>
            <a:solidFill>
              <a:srgbClr val="A84D98"/>
            </a:solidFill>
          </p:spPr>
        </p:sp>
        <p:sp>
          <p:nvSpPr>
            <p:cNvPr name="TextBox 24" id="24"/>
            <p:cNvSpPr txBox="true"/>
            <p:nvPr/>
          </p:nvSpPr>
          <p:spPr>
            <a:xfrm>
              <a:off x="0" y="-38100"/>
              <a:ext cx="12543" cy="2827909"/>
            </a:xfrm>
            <a:prstGeom prst="rect">
              <a:avLst/>
            </a:prstGeom>
          </p:spPr>
          <p:txBody>
            <a:bodyPr anchor="ctr" rtlCol="false" tIns="50800" lIns="50800" bIns="50800" rIns="50800"/>
            <a:lstStyle/>
            <a:p>
              <a:pPr algn="ctr">
                <a:lnSpc>
                  <a:spcPts val="3499"/>
                </a:lnSpc>
              </a:pPr>
            </a:p>
          </p:txBody>
        </p:sp>
      </p:grpSp>
      <p:grpSp>
        <p:nvGrpSpPr>
          <p:cNvPr name="Group 25" id="25"/>
          <p:cNvGrpSpPr/>
          <p:nvPr/>
        </p:nvGrpSpPr>
        <p:grpSpPr>
          <a:xfrm rot="0">
            <a:off x="15303157" y="203841"/>
            <a:ext cx="2279142" cy="2251710"/>
            <a:chOff x="0" y="0"/>
            <a:chExt cx="3038856" cy="3002280"/>
          </a:xfrm>
        </p:grpSpPr>
        <p:sp>
          <p:nvSpPr>
            <p:cNvPr name="Freeform 26" id="26"/>
            <p:cNvSpPr/>
            <p:nvPr/>
          </p:nvSpPr>
          <p:spPr>
            <a:xfrm flipH="false" flipV="false" rot="0">
              <a:off x="-1397508" y="0"/>
              <a:ext cx="4436364" cy="3078480"/>
            </a:xfrm>
            <a:custGeom>
              <a:avLst/>
              <a:gdLst/>
              <a:ahLst/>
              <a:cxnLst/>
              <a:rect r="r" b="b" t="t" l="l"/>
              <a:pathLst>
                <a:path h="3078480" w="4436364">
                  <a:moveTo>
                    <a:pt x="1588008" y="0"/>
                  </a:moveTo>
                  <a:lnTo>
                    <a:pt x="1664208" y="0"/>
                  </a:lnTo>
                  <a:lnTo>
                    <a:pt x="1664208" y="76200"/>
                  </a:lnTo>
                  <a:lnTo>
                    <a:pt x="1588008" y="76200"/>
                  </a:lnTo>
                  <a:close/>
                  <a:moveTo>
                    <a:pt x="1740408" y="0"/>
                  </a:moveTo>
                  <a:lnTo>
                    <a:pt x="1816608" y="0"/>
                  </a:lnTo>
                  <a:lnTo>
                    <a:pt x="1816608" y="76200"/>
                  </a:lnTo>
                  <a:lnTo>
                    <a:pt x="1740408" y="76200"/>
                  </a:lnTo>
                  <a:close/>
                  <a:moveTo>
                    <a:pt x="1892808" y="0"/>
                  </a:moveTo>
                  <a:lnTo>
                    <a:pt x="1969008" y="0"/>
                  </a:lnTo>
                  <a:lnTo>
                    <a:pt x="1969008" y="76200"/>
                  </a:lnTo>
                  <a:lnTo>
                    <a:pt x="1892808" y="76200"/>
                  </a:lnTo>
                  <a:close/>
                  <a:moveTo>
                    <a:pt x="2045208" y="0"/>
                  </a:moveTo>
                  <a:lnTo>
                    <a:pt x="2121408" y="0"/>
                  </a:lnTo>
                  <a:lnTo>
                    <a:pt x="2121408" y="76200"/>
                  </a:lnTo>
                  <a:lnTo>
                    <a:pt x="2045208" y="76200"/>
                  </a:lnTo>
                  <a:close/>
                  <a:moveTo>
                    <a:pt x="2197608" y="0"/>
                  </a:moveTo>
                  <a:lnTo>
                    <a:pt x="2273808" y="0"/>
                  </a:lnTo>
                  <a:lnTo>
                    <a:pt x="2273808" y="76200"/>
                  </a:lnTo>
                  <a:lnTo>
                    <a:pt x="2197608" y="76200"/>
                  </a:lnTo>
                  <a:close/>
                  <a:moveTo>
                    <a:pt x="2350008" y="0"/>
                  </a:moveTo>
                  <a:lnTo>
                    <a:pt x="2426208" y="0"/>
                  </a:lnTo>
                  <a:lnTo>
                    <a:pt x="2426208" y="76200"/>
                  </a:lnTo>
                  <a:lnTo>
                    <a:pt x="2350008" y="76200"/>
                  </a:lnTo>
                  <a:close/>
                  <a:moveTo>
                    <a:pt x="2502408" y="0"/>
                  </a:moveTo>
                  <a:lnTo>
                    <a:pt x="2578608" y="0"/>
                  </a:lnTo>
                  <a:lnTo>
                    <a:pt x="2578608" y="76200"/>
                  </a:lnTo>
                  <a:lnTo>
                    <a:pt x="2502408" y="76200"/>
                  </a:lnTo>
                  <a:close/>
                  <a:moveTo>
                    <a:pt x="2654808" y="0"/>
                  </a:moveTo>
                  <a:lnTo>
                    <a:pt x="2731008" y="0"/>
                  </a:lnTo>
                  <a:lnTo>
                    <a:pt x="2731008" y="76200"/>
                  </a:lnTo>
                  <a:lnTo>
                    <a:pt x="2654808" y="76200"/>
                  </a:lnTo>
                  <a:close/>
                  <a:moveTo>
                    <a:pt x="2807208" y="76200"/>
                  </a:moveTo>
                  <a:lnTo>
                    <a:pt x="2883408" y="76200"/>
                  </a:lnTo>
                  <a:lnTo>
                    <a:pt x="2807208" y="76200"/>
                  </a:lnTo>
                  <a:close/>
                  <a:moveTo>
                    <a:pt x="2959608" y="76200"/>
                  </a:moveTo>
                  <a:lnTo>
                    <a:pt x="3035808" y="76200"/>
                  </a:lnTo>
                  <a:lnTo>
                    <a:pt x="2959608" y="76200"/>
                  </a:lnTo>
                  <a:close/>
                  <a:moveTo>
                    <a:pt x="3112008" y="76200"/>
                  </a:moveTo>
                  <a:lnTo>
                    <a:pt x="3188208" y="76200"/>
                  </a:lnTo>
                  <a:lnTo>
                    <a:pt x="3112008" y="76200"/>
                  </a:lnTo>
                  <a:close/>
                  <a:moveTo>
                    <a:pt x="3264408" y="76200"/>
                  </a:moveTo>
                  <a:lnTo>
                    <a:pt x="3340608" y="76200"/>
                  </a:lnTo>
                  <a:lnTo>
                    <a:pt x="3264408" y="76200"/>
                  </a:lnTo>
                  <a:close/>
                  <a:moveTo>
                    <a:pt x="3416808" y="76200"/>
                  </a:moveTo>
                  <a:lnTo>
                    <a:pt x="3493008" y="76200"/>
                  </a:lnTo>
                  <a:lnTo>
                    <a:pt x="3416808" y="76200"/>
                  </a:lnTo>
                  <a:close/>
                  <a:moveTo>
                    <a:pt x="3569208" y="76200"/>
                  </a:moveTo>
                  <a:lnTo>
                    <a:pt x="3645408" y="76200"/>
                  </a:lnTo>
                  <a:lnTo>
                    <a:pt x="3569208" y="76200"/>
                  </a:lnTo>
                  <a:close/>
                  <a:moveTo>
                    <a:pt x="3721608" y="76200"/>
                  </a:moveTo>
                  <a:lnTo>
                    <a:pt x="3797808" y="76200"/>
                  </a:lnTo>
                  <a:lnTo>
                    <a:pt x="3721608" y="76200"/>
                  </a:lnTo>
                  <a:close/>
                  <a:moveTo>
                    <a:pt x="3874008" y="76200"/>
                  </a:moveTo>
                  <a:lnTo>
                    <a:pt x="3950208" y="76200"/>
                  </a:lnTo>
                  <a:lnTo>
                    <a:pt x="3874008" y="76200"/>
                  </a:lnTo>
                  <a:close/>
                  <a:moveTo>
                    <a:pt x="4026408" y="76200"/>
                  </a:moveTo>
                  <a:lnTo>
                    <a:pt x="4102608" y="76200"/>
                  </a:lnTo>
                  <a:lnTo>
                    <a:pt x="4026408" y="76200"/>
                  </a:lnTo>
                  <a:close/>
                  <a:moveTo>
                    <a:pt x="4178808" y="76200"/>
                  </a:moveTo>
                  <a:lnTo>
                    <a:pt x="4255008" y="76200"/>
                  </a:lnTo>
                  <a:lnTo>
                    <a:pt x="4178808" y="76200"/>
                  </a:lnTo>
                  <a:close/>
                  <a:moveTo>
                    <a:pt x="4331208" y="76200"/>
                  </a:moveTo>
                  <a:lnTo>
                    <a:pt x="4398264" y="76200"/>
                  </a:lnTo>
                  <a:cubicBezTo>
                    <a:pt x="4419346" y="76200"/>
                    <a:pt x="4436364" y="93218"/>
                    <a:pt x="4436364" y="114300"/>
                  </a:cubicBezTo>
                  <a:lnTo>
                    <a:pt x="4436364" y="123444"/>
                  </a:lnTo>
                  <a:lnTo>
                    <a:pt x="4360164" y="123444"/>
                  </a:lnTo>
                  <a:lnTo>
                    <a:pt x="4360164" y="38100"/>
                  </a:lnTo>
                  <a:lnTo>
                    <a:pt x="4398264" y="38100"/>
                  </a:lnTo>
                  <a:lnTo>
                    <a:pt x="4398264" y="76200"/>
                  </a:lnTo>
                  <a:lnTo>
                    <a:pt x="4331208" y="76200"/>
                  </a:lnTo>
                  <a:close/>
                  <a:moveTo>
                    <a:pt x="4436364" y="199644"/>
                  </a:moveTo>
                  <a:lnTo>
                    <a:pt x="4436364" y="275844"/>
                  </a:lnTo>
                  <a:lnTo>
                    <a:pt x="4360164" y="275844"/>
                  </a:lnTo>
                  <a:lnTo>
                    <a:pt x="4360164" y="199644"/>
                  </a:lnTo>
                  <a:close/>
                  <a:moveTo>
                    <a:pt x="4360164" y="352044"/>
                  </a:moveTo>
                  <a:lnTo>
                    <a:pt x="4360164" y="428244"/>
                  </a:lnTo>
                  <a:lnTo>
                    <a:pt x="4283964" y="428244"/>
                  </a:lnTo>
                  <a:lnTo>
                    <a:pt x="4283964" y="352044"/>
                  </a:lnTo>
                  <a:close/>
                  <a:moveTo>
                    <a:pt x="4283964" y="504444"/>
                  </a:moveTo>
                  <a:lnTo>
                    <a:pt x="4283964" y="580644"/>
                  </a:lnTo>
                  <a:lnTo>
                    <a:pt x="4207764" y="580644"/>
                  </a:lnTo>
                  <a:lnTo>
                    <a:pt x="4207764" y="504444"/>
                  </a:lnTo>
                  <a:close/>
                  <a:moveTo>
                    <a:pt x="4207764" y="656844"/>
                  </a:moveTo>
                  <a:lnTo>
                    <a:pt x="4207764" y="733044"/>
                  </a:lnTo>
                  <a:lnTo>
                    <a:pt x="4131564" y="733044"/>
                  </a:lnTo>
                  <a:lnTo>
                    <a:pt x="4131564" y="656844"/>
                  </a:lnTo>
                  <a:close/>
                  <a:moveTo>
                    <a:pt x="4131564" y="809244"/>
                  </a:moveTo>
                  <a:lnTo>
                    <a:pt x="4131564" y="885444"/>
                  </a:lnTo>
                  <a:lnTo>
                    <a:pt x="4055364" y="885444"/>
                  </a:lnTo>
                  <a:lnTo>
                    <a:pt x="4055364" y="809244"/>
                  </a:lnTo>
                  <a:close/>
                  <a:moveTo>
                    <a:pt x="4055364" y="961644"/>
                  </a:moveTo>
                  <a:lnTo>
                    <a:pt x="4055364" y="1037844"/>
                  </a:lnTo>
                  <a:lnTo>
                    <a:pt x="3979164" y="1037844"/>
                  </a:lnTo>
                  <a:lnTo>
                    <a:pt x="3979164" y="961644"/>
                  </a:lnTo>
                  <a:close/>
                  <a:moveTo>
                    <a:pt x="3979164" y="1114044"/>
                  </a:moveTo>
                  <a:lnTo>
                    <a:pt x="3979164" y="1190244"/>
                  </a:lnTo>
                  <a:lnTo>
                    <a:pt x="3902964" y="1190244"/>
                  </a:lnTo>
                  <a:lnTo>
                    <a:pt x="3902964" y="1114044"/>
                  </a:lnTo>
                  <a:close/>
                  <a:moveTo>
                    <a:pt x="3902964" y="1266444"/>
                  </a:moveTo>
                  <a:lnTo>
                    <a:pt x="3902964" y="1342644"/>
                  </a:lnTo>
                  <a:lnTo>
                    <a:pt x="3826764" y="1342644"/>
                  </a:lnTo>
                  <a:lnTo>
                    <a:pt x="3826764" y="1266444"/>
                  </a:lnTo>
                  <a:close/>
                  <a:moveTo>
                    <a:pt x="3826764" y="1418844"/>
                  </a:moveTo>
                  <a:lnTo>
                    <a:pt x="3826764" y="1495044"/>
                  </a:lnTo>
                  <a:lnTo>
                    <a:pt x="3750564" y="1495044"/>
                  </a:lnTo>
                  <a:lnTo>
                    <a:pt x="3750564" y="1418844"/>
                  </a:lnTo>
                  <a:close/>
                  <a:moveTo>
                    <a:pt x="3750564" y="1571244"/>
                  </a:moveTo>
                  <a:lnTo>
                    <a:pt x="3750564" y="1647444"/>
                  </a:lnTo>
                  <a:lnTo>
                    <a:pt x="3674364" y="1647444"/>
                  </a:lnTo>
                  <a:lnTo>
                    <a:pt x="3674364" y="1571244"/>
                  </a:lnTo>
                  <a:close/>
                  <a:moveTo>
                    <a:pt x="3674364" y="1723644"/>
                  </a:moveTo>
                  <a:lnTo>
                    <a:pt x="3674364" y="1799844"/>
                  </a:lnTo>
                  <a:lnTo>
                    <a:pt x="3598164" y="1799844"/>
                  </a:lnTo>
                  <a:lnTo>
                    <a:pt x="3598164" y="1723644"/>
                  </a:lnTo>
                  <a:close/>
                  <a:moveTo>
                    <a:pt x="3598164" y="1876044"/>
                  </a:moveTo>
                  <a:lnTo>
                    <a:pt x="3598164" y="1952244"/>
                  </a:lnTo>
                  <a:lnTo>
                    <a:pt x="3521964" y="1952244"/>
                  </a:lnTo>
                  <a:lnTo>
                    <a:pt x="3521964" y="1876044"/>
                  </a:lnTo>
                  <a:close/>
                  <a:moveTo>
                    <a:pt x="3521964" y="2028444"/>
                  </a:moveTo>
                  <a:lnTo>
                    <a:pt x="3521964" y="2104644"/>
                  </a:lnTo>
                  <a:lnTo>
                    <a:pt x="3445764" y="2104644"/>
                  </a:lnTo>
                  <a:lnTo>
                    <a:pt x="3445764" y="2028444"/>
                  </a:lnTo>
                  <a:close/>
                  <a:moveTo>
                    <a:pt x="3445764" y="2180844"/>
                  </a:moveTo>
                  <a:lnTo>
                    <a:pt x="3445764" y="2257044"/>
                  </a:lnTo>
                  <a:lnTo>
                    <a:pt x="3369564" y="2257044"/>
                  </a:lnTo>
                  <a:lnTo>
                    <a:pt x="3369564" y="2180844"/>
                  </a:lnTo>
                  <a:close/>
                  <a:moveTo>
                    <a:pt x="3369564" y="2333244"/>
                  </a:moveTo>
                  <a:lnTo>
                    <a:pt x="3369564" y="2409444"/>
                  </a:lnTo>
                  <a:lnTo>
                    <a:pt x="3293364" y="2409444"/>
                  </a:lnTo>
                  <a:lnTo>
                    <a:pt x="3293364" y="2333244"/>
                  </a:lnTo>
                  <a:close/>
                  <a:moveTo>
                    <a:pt x="3293364" y="2485644"/>
                  </a:moveTo>
                  <a:lnTo>
                    <a:pt x="3293364" y="2561844"/>
                  </a:lnTo>
                  <a:lnTo>
                    <a:pt x="3217164" y="2561844"/>
                  </a:lnTo>
                  <a:lnTo>
                    <a:pt x="3217164" y="2485644"/>
                  </a:lnTo>
                  <a:close/>
                  <a:moveTo>
                    <a:pt x="3217164" y="2638044"/>
                  </a:moveTo>
                  <a:lnTo>
                    <a:pt x="3217164" y="2714244"/>
                  </a:lnTo>
                  <a:lnTo>
                    <a:pt x="3140964" y="2714244"/>
                  </a:lnTo>
                  <a:lnTo>
                    <a:pt x="3140964" y="2638044"/>
                  </a:lnTo>
                  <a:close/>
                  <a:moveTo>
                    <a:pt x="3140964" y="2790444"/>
                  </a:moveTo>
                  <a:lnTo>
                    <a:pt x="3140964" y="2866644"/>
                  </a:lnTo>
                  <a:lnTo>
                    <a:pt x="3064764" y="2866644"/>
                  </a:lnTo>
                  <a:lnTo>
                    <a:pt x="3064764" y="2790444"/>
                  </a:lnTo>
                  <a:close/>
                  <a:moveTo>
                    <a:pt x="3064764" y="2942844"/>
                  </a:moveTo>
                  <a:lnTo>
                    <a:pt x="3064764" y="3019044"/>
                  </a:lnTo>
                  <a:lnTo>
                    <a:pt x="2988564" y="3019044"/>
                  </a:lnTo>
                  <a:lnTo>
                    <a:pt x="2988564" y="2942844"/>
                  </a:lnTo>
                  <a:close/>
                  <a:moveTo>
                    <a:pt x="2895600" y="3078480"/>
                  </a:moveTo>
                  <a:lnTo>
                    <a:pt x="2819400" y="3078480"/>
                  </a:lnTo>
                  <a:lnTo>
                    <a:pt x="2819400" y="3002280"/>
                  </a:lnTo>
                  <a:lnTo>
                    <a:pt x="2895600" y="3002280"/>
                  </a:lnTo>
                  <a:close/>
                  <a:moveTo>
                    <a:pt x="2743200" y="3002280"/>
                  </a:moveTo>
                  <a:lnTo>
                    <a:pt x="2667000" y="3002280"/>
                  </a:lnTo>
                  <a:lnTo>
                    <a:pt x="2667000" y="2926080"/>
                  </a:lnTo>
                  <a:lnTo>
                    <a:pt x="2743200" y="2926080"/>
                  </a:lnTo>
                  <a:close/>
                  <a:moveTo>
                    <a:pt x="2590800" y="2926080"/>
                  </a:moveTo>
                  <a:lnTo>
                    <a:pt x="2514600" y="2926080"/>
                  </a:lnTo>
                  <a:lnTo>
                    <a:pt x="2514600" y="2849880"/>
                  </a:lnTo>
                  <a:lnTo>
                    <a:pt x="2590800" y="2849880"/>
                  </a:lnTo>
                  <a:close/>
                  <a:moveTo>
                    <a:pt x="2438400" y="2849880"/>
                  </a:moveTo>
                  <a:lnTo>
                    <a:pt x="2362200" y="2849880"/>
                  </a:lnTo>
                  <a:lnTo>
                    <a:pt x="2362200" y="2773680"/>
                  </a:lnTo>
                  <a:lnTo>
                    <a:pt x="2438400" y="2773680"/>
                  </a:lnTo>
                  <a:close/>
                  <a:moveTo>
                    <a:pt x="2286000" y="2773680"/>
                  </a:moveTo>
                  <a:lnTo>
                    <a:pt x="2209800" y="2773680"/>
                  </a:lnTo>
                  <a:lnTo>
                    <a:pt x="2209800" y="2697480"/>
                  </a:lnTo>
                  <a:lnTo>
                    <a:pt x="2286000" y="2697480"/>
                  </a:lnTo>
                  <a:close/>
                  <a:moveTo>
                    <a:pt x="2133600" y="2697480"/>
                  </a:moveTo>
                  <a:lnTo>
                    <a:pt x="2057400" y="2697480"/>
                  </a:lnTo>
                  <a:lnTo>
                    <a:pt x="2057400" y="2621280"/>
                  </a:lnTo>
                  <a:lnTo>
                    <a:pt x="2133600" y="2621280"/>
                  </a:lnTo>
                  <a:close/>
                  <a:moveTo>
                    <a:pt x="1981200" y="2621280"/>
                  </a:moveTo>
                  <a:lnTo>
                    <a:pt x="1905000" y="2621280"/>
                  </a:lnTo>
                  <a:lnTo>
                    <a:pt x="1905000" y="2545080"/>
                  </a:lnTo>
                  <a:lnTo>
                    <a:pt x="1981200" y="2545080"/>
                  </a:lnTo>
                  <a:close/>
                  <a:moveTo>
                    <a:pt x="1828800" y="2545080"/>
                  </a:moveTo>
                  <a:lnTo>
                    <a:pt x="1752600" y="2545080"/>
                  </a:lnTo>
                  <a:lnTo>
                    <a:pt x="1752600" y="2468880"/>
                  </a:lnTo>
                  <a:lnTo>
                    <a:pt x="1828800" y="2468880"/>
                  </a:lnTo>
                  <a:close/>
                  <a:moveTo>
                    <a:pt x="1676400" y="2468880"/>
                  </a:moveTo>
                  <a:lnTo>
                    <a:pt x="1600200" y="2468880"/>
                  </a:lnTo>
                  <a:lnTo>
                    <a:pt x="1600200" y="2392680"/>
                  </a:lnTo>
                  <a:lnTo>
                    <a:pt x="1676400" y="2392680"/>
                  </a:lnTo>
                  <a:close/>
                  <a:moveTo>
                    <a:pt x="1524000" y="2392680"/>
                  </a:moveTo>
                  <a:lnTo>
                    <a:pt x="1447800" y="2392680"/>
                  </a:lnTo>
                  <a:lnTo>
                    <a:pt x="1447800" y="2316480"/>
                  </a:lnTo>
                  <a:lnTo>
                    <a:pt x="1524000" y="2316480"/>
                  </a:lnTo>
                  <a:close/>
                  <a:moveTo>
                    <a:pt x="1371600" y="2316480"/>
                  </a:moveTo>
                  <a:lnTo>
                    <a:pt x="1295400" y="2316480"/>
                  </a:lnTo>
                  <a:lnTo>
                    <a:pt x="1295400" y="2240280"/>
                  </a:lnTo>
                  <a:lnTo>
                    <a:pt x="1371600" y="2240280"/>
                  </a:lnTo>
                  <a:close/>
                  <a:moveTo>
                    <a:pt x="1219200" y="2240280"/>
                  </a:moveTo>
                  <a:lnTo>
                    <a:pt x="1143000" y="2240280"/>
                  </a:lnTo>
                  <a:lnTo>
                    <a:pt x="1143000" y="2164080"/>
                  </a:lnTo>
                  <a:lnTo>
                    <a:pt x="1219200" y="2164080"/>
                  </a:lnTo>
                  <a:close/>
                  <a:moveTo>
                    <a:pt x="1066800" y="2164080"/>
                  </a:moveTo>
                  <a:lnTo>
                    <a:pt x="990600" y="2164080"/>
                  </a:lnTo>
                  <a:lnTo>
                    <a:pt x="990600" y="2087880"/>
                  </a:lnTo>
                  <a:lnTo>
                    <a:pt x="1066800" y="2087880"/>
                  </a:lnTo>
                  <a:close/>
                  <a:moveTo>
                    <a:pt x="914400" y="2087880"/>
                  </a:moveTo>
                  <a:lnTo>
                    <a:pt x="838200" y="2087880"/>
                  </a:lnTo>
                  <a:lnTo>
                    <a:pt x="838200" y="2011680"/>
                  </a:lnTo>
                  <a:lnTo>
                    <a:pt x="914400" y="2011680"/>
                  </a:lnTo>
                  <a:close/>
                  <a:moveTo>
                    <a:pt x="762000" y="2011680"/>
                  </a:moveTo>
                  <a:lnTo>
                    <a:pt x="685800" y="2011680"/>
                  </a:lnTo>
                  <a:lnTo>
                    <a:pt x="685800" y="1935480"/>
                  </a:lnTo>
                  <a:lnTo>
                    <a:pt x="762000" y="1935480"/>
                  </a:lnTo>
                  <a:close/>
                  <a:moveTo>
                    <a:pt x="609600" y="1935480"/>
                  </a:moveTo>
                  <a:lnTo>
                    <a:pt x="533400" y="1935480"/>
                  </a:lnTo>
                  <a:lnTo>
                    <a:pt x="533400" y="1859280"/>
                  </a:lnTo>
                  <a:lnTo>
                    <a:pt x="609600" y="1859280"/>
                  </a:lnTo>
                  <a:close/>
                  <a:moveTo>
                    <a:pt x="457200" y="1859280"/>
                  </a:moveTo>
                  <a:lnTo>
                    <a:pt x="381000" y="1859280"/>
                  </a:lnTo>
                  <a:lnTo>
                    <a:pt x="381000" y="1783080"/>
                  </a:lnTo>
                  <a:lnTo>
                    <a:pt x="457200" y="1783080"/>
                  </a:lnTo>
                  <a:close/>
                  <a:moveTo>
                    <a:pt x="304800" y="1783080"/>
                  </a:moveTo>
                  <a:lnTo>
                    <a:pt x="228600" y="1783080"/>
                  </a:lnTo>
                  <a:lnTo>
                    <a:pt x="228600" y="1706880"/>
                  </a:lnTo>
                  <a:lnTo>
                    <a:pt x="304800" y="1706880"/>
                  </a:lnTo>
                  <a:close/>
                  <a:moveTo>
                    <a:pt x="152400" y="1706880"/>
                  </a:moveTo>
                  <a:lnTo>
                    <a:pt x="76200" y="1706880"/>
                  </a:lnTo>
                  <a:lnTo>
                    <a:pt x="76200" y="1630680"/>
                  </a:lnTo>
                  <a:lnTo>
                    <a:pt x="152400" y="1630680"/>
                  </a:lnTo>
                  <a:close/>
                  <a:moveTo>
                    <a:pt x="0" y="1630680"/>
                  </a:moveTo>
                  <a:lnTo>
                    <a:pt x="1435608" y="1630680"/>
                  </a:lnTo>
                  <a:cubicBezTo>
                    <a:pt x="1414526" y="1630680"/>
                    <a:pt x="1397508" y="1613662"/>
                    <a:pt x="1397508" y="1592580"/>
                  </a:cubicBezTo>
                  <a:lnTo>
                    <a:pt x="1397508" y="1528572"/>
                  </a:lnTo>
                  <a:lnTo>
                    <a:pt x="1473708" y="1528572"/>
                  </a:lnTo>
                  <a:lnTo>
                    <a:pt x="1473708" y="1592580"/>
                  </a:lnTo>
                  <a:lnTo>
                    <a:pt x="1435608" y="1592580"/>
                  </a:lnTo>
                  <a:lnTo>
                    <a:pt x="1435608" y="1554480"/>
                  </a:lnTo>
                  <a:lnTo>
                    <a:pt x="1447800" y="1554480"/>
                  </a:lnTo>
                  <a:close/>
                  <a:moveTo>
                    <a:pt x="1397508" y="2823972"/>
                  </a:moveTo>
                  <a:lnTo>
                    <a:pt x="1397508" y="2747772"/>
                  </a:lnTo>
                  <a:lnTo>
                    <a:pt x="1473708" y="2747772"/>
                  </a:lnTo>
                  <a:lnTo>
                    <a:pt x="1473708" y="2823972"/>
                  </a:lnTo>
                  <a:close/>
                  <a:moveTo>
                    <a:pt x="1473708" y="2671572"/>
                  </a:moveTo>
                  <a:lnTo>
                    <a:pt x="1473708" y="2595372"/>
                  </a:lnTo>
                  <a:lnTo>
                    <a:pt x="1473708" y="2671572"/>
                  </a:lnTo>
                  <a:close/>
                  <a:moveTo>
                    <a:pt x="1473708" y="2519172"/>
                  </a:moveTo>
                  <a:lnTo>
                    <a:pt x="1473708" y="2442972"/>
                  </a:lnTo>
                  <a:lnTo>
                    <a:pt x="1473708" y="2519172"/>
                  </a:lnTo>
                  <a:close/>
                  <a:moveTo>
                    <a:pt x="1473708" y="2366772"/>
                  </a:moveTo>
                  <a:lnTo>
                    <a:pt x="1473708" y="2290572"/>
                  </a:lnTo>
                  <a:lnTo>
                    <a:pt x="1473708" y="2366772"/>
                  </a:lnTo>
                  <a:close/>
                  <a:moveTo>
                    <a:pt x="1473708" y="2214372"/>
                  </a:moveTo>
                  <a:lnTo>
                    <a:pt x="1473708" y="2138172"/>
                  </a:lnTo>
                  <a:lnTo>
                    <a:pt x="1473708" y="2214372"/>
                  </a:lnTo>
                  <a:close/>
                  <a:moveTo>
                    <a:pt x="1473708" y="2061972"/>
                  </a:moveTo>
                  <a:lnTo>
                    <a:pt x="1473708" y="1985772"/>
                  </a:lnTo>
                  <a:lnTo>
                    <a:pt x="1473708" y="2061972"/>
                  </a:lnTo>
                  <a:close/>
                  <a:moveTo>
                    <a:pt x="1473708" y="1909572"/>
                  </a:moveTo>
                  <a:lnTo>
                    <a:pt x="1473708" y="1833372"/>
                  </a:lnTo>
                  <a:lnTo>
                    <a:pt x="1473708" y="1909572"/>
                  </a:lnTo>
                  <a:close/>
                  <a:moveTo>
                    <a:pt x="1473708" y="1757172"/>
                  </a:moveTo>
                  <a:lnTo>
                    <a:pt x="1473708" y="1680972"/>
                  </a:lnTo>
                  <a:lnTo>
                    <a:pt x="1473708" y="1757172"/>
                  </a:lnTo>
                  <a:close/>
                  <a:moveTo>
                    <a:pt x="1473708" y="1604772"/>
                  </a:moveTo>
                  <a:lnTo>
                    <a:pt x="1473708" y="1528572"/>
                  </a:lnTo>
                  <a:lnTo>
                    <a:pt x="1473708" y="1604772"/>
                  </a:lnTo>
                  <a:close/>
                  <a:moveTo>
                    <a:pt x="1473708" y="1452372"/>
                  </a:moveTo>
                  <a:lnTo>
                    <a:pt x="1473708" y="1376172"/>
                  </a:lnTo>
                  <a:lnTo>
                    <a:pt x="1473708" y="1452372"/>
                  </a:lnTo>
                  <a:close/>
                  <a:moveTo>
                    <a:pt x="1473708" y="1299972"/>
                  </a:moveTo>
                  <a:lnTo>
                    <a:pt x="1473708" y="1223772"/>
                  </a:lnTo>
                  <a:lnTo>
                    <a:pt x="1473708" y="1299972"/>
                  </a:lnTo>
                  <a:close/>
                  <a:moveTo>
                    <a:pt x="1473708" y="1147572"/>
                  </a:moveTo>
                  <a:lnTo>
                    <a:pt x="1473708" y="1071372"/>
                  </a:lnTo>
                  <a:lnTo>
                    <a:pt x="1473708" y="1147572"/>
                  </a:lnTo>
                  <a:close/>
                  <a:moveTo>
                    <a:pt x="1473708" y="995172"/>
                  </a:moveTo>
                  <a:lnTo>
                    <a:pt x="1473708" y="918972"/>
                  </a:lnTo>
                  <a:lnTo>
                    <a:pt x="1473708" y="995172"/>
                  </a:lnTo>
                  <a:close/>
                  <a:moveTo>
                    <a:pt x="1473708" y="842772"/>
                  </a:moveTo>
                  <a:lnTo>
                    <a:pt x="1473708" y="766572"/>
                  </a:lnTo>
                  <a:lnTo>
                    <a:pt x="1473708" y="842772"/>
                  </a:lnTo>
                  <a:close/>
                  <a:moveTo>
                    <a:pt x="1473708" y="690372"/>
                  </a:moveTo>
                  <a:lnTo>
                    <a:pt x="1473708" y="614172"/>
                  </a:lnTo>
                  <a:lnTo>
                    <a:pt x="1473708" y="690372"/>
                  </a:lnTo>
                  <a:close/>
                  <a:moveTo>
                    <a:pt x="1473708" y="537972"/>
                  </a:moveTo>
                  <a:lnTo>
                    <a:pt x="1473708" y="461772"/>
                  </a:lnTo>
                  <a:lnTo>
                    <a:pt x="1473708" y="537972"/>
                  </a:lnTo>
                  <a:close/>
                  <a:moveTo>
                    <a:pt x="1473708" y="385572"/>
                  </a:moveTo>
                  <a:lnTo>
                    <a:pt x="1473708" y="309372"/>
                  </a:lnTo>
                  <a:lnTo>
                    <a:pt x="1473708" y="385572"/>
                  </a:lnTo>
                  <a:close/>
                  <a:moveTo>
                    <a:pt x="1473708" y="233172"/>
                  </a:moveTo>
                  <a:lnTo>
                    <a:pt x="1473708" y="156972"/>
                  </a:lnTo>
                  <a:lnTo>
                    <a:pt x="1473708" y="233172"/>
                  </a:lnTo>
                  <a:close/>
                  <a:moveTo>
                    <a:pt x="1473708" y="80772"/>
                  </a:moveTo>
                  <a:lnTo>
                    <a:pt x="1473708" y="38100"/>
                  </a:lnTo>
                  <a:cubicBezTo>
                    <a:pt x="1397508" y="17018"/>
                    <a:pt x="1414526" y="0"/>
                    <a:pt x="1435608" y="0"/>
                  </a:cubicBezTo>
                  <a:lnTo>
                    <a:pt x="1511808" y="0"/>
                  </a:lnTo>
                  <a:lnTo>
                    <a:pt x="1511808" y="76200"/>
                  </a:lnTo>
                  <a:lnTo>
                    <a:pt x="1435608" y="76200"/>
                  </a:lnTo>
                  <a:lnTo>
                    <a:pt x="1435608" y="38100"/>
                  </a:lnTo>
                  <a:lnTo>
                    <a:pt x="1473708" y="38100"/>
                  </a:lnTo>
                  <a:lnTo>
                    <a:pt x="1473708" y="80772"/>
                  </a:lnTo>
                  <a:close/>
                </a:path>
              </a:pathLst>
            </a:custGeom>
            <a:solidFill>
              <a:srgbClr val="FEFFFF"/>
            </a:solidFill>
          </p:spPr>
        </p:sp>
      </p:grpSp>
    </p:spTree>
  </p:cSld>
  <p:clrMapOvr>
    <a:masterClrMapping/>
  </p:clrMapOvr>
</p:sld>
</file>

<file path=ppt/slides/slide1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76713" y="0"/>
            <a:ext cx="18973187" cy="16751294"/>
          </a:xfrm>
          <a:custGeom>
            <a:avLst/>
            <a:gdLst/>
            <a:ahLst/>
            <a:cxnLst/>
            <a:rect r="r" b="b" t="t" l="l"/>
            <a:pathLst>
              <a:path h="16751294" w="18973187">
                <a:moveTo>
                  <a:pt x="0" y="0"/>
                </a:moveTo>
                <a:lnTo>
                  <a:pt x="18973187" y="0"/>
                </a:lnTo>
                <a:lnTo>
                  <a:pt x="18973187" y="16751294"/>
                </a:lnTo>
                <a:lnTo>
                  <a:pt x="0" y="16751294"/>
                </a:lnTo>
                <a:lnTo>
                  <a:pt x="0" y="0"/>
                </a:lnTo>
                <a:close/>
              </a:path>
            </a:pathLst>
          </a:custGeom>
          <a:blipFill>
            <a:blip r:embed="rId2"/>
            <a:stretch>
              <a:fillRect l="-16216" t="0" r="-16216" b="0"/>
            </a:stretch>
          </a:blipFill>
        </p:spPr>
      </p:sp>
      <p:grpSp>
        <p:nvGrpSpPr>
          <p:cNvPr name="Group 3" id="3"/>
          <p:cNvGrpSpPr/>
          <p:nvPr/>
        </p:nvGrpSpPr>
        <p:grpSpPr>
          <a:xfrm rot="0">
            <a:off x="10579683" y="1028700"/>
            <a:ext cx="14440942" cy="13586515"/>
            <a:chOff x="0" y="0"/>
            <a:chExt cx="19254590" cy="18115354"/>
          </a:xfrm>
        </p:grpSpPr>
        <p:grpSp>
          <p:nvGrpSpPr>
            <p:cNvPr name="Group 4" id="4"/>
            <p:cNvGrpSpPr/>
            <p:nvPr/>
          </p:nvGrpSpPr>
          <p:grpSpPr>
            <a:xfrm rot="2448500">
              <a:off x="4506115" y="413941"/>
              <a:ext cx="6198237" cy="16095682"/>
              <a:chOff x="0" y="0"/>
              <a:chExt cx="1224343" cy="3179394"/>
            </a:xfrm>
          </p:grpSpPr>
          <p:sp>
            <p:nvSpPr>
              <p:cNvPr name="Freeform 5" id="5"/>
              <p:cNvSpPr/>
              <p:nvPr/>
            </p:nvSpPr>
            <p:spPr>
              <a:xfrm flipH="false" flipV="false" rot="0">
                <a:off x="0" y="0"/>
                <a:ext cx="1224343" cy="3179394"/>
              </a:xfrm>
              <a:custGeom>
                <a:avLst/>
                <a:gdLst/>
                <a:ahLst/>
                <a:cxnLst/>
                <a:rect r="r" b="b" t="t" l="l"/>
                <a:pathLst>
                  <a:path h="3179394" w="1224343">
                    <a:moveTo>
                      <a:pt x="0" y="0"/>
                    </a:moveTo>
                    <a:lnTo>
                      <a:pt x="1224343" y="0"/>
                    </a:lnTo>
                    <a:lnTo>
                      <a:pt x="1224343" y="3179394"/>
                    </a:lnTo>
                    <a:lnTo>
                      <a:pt x="0" y="3179394"/>
                    </a:lnTo>
                    <a:close/>
                  </a:path>
                </a:pathLst>
              </a:custGeom>
              <a:solidFill>
                <a:srgbClr val="60519D"/>
              </a:solidFill>
            </p:spPr>
          </p:sp>
          <p:sp>
            <p:nvSpPr>
              <p:cNvPr name="TextBox 6" id="6"/>
              <p:cNvSpPr txBox="true"/>
              <p:nvPr/>
            </p:nvSpPr>
            <p:spPr>
              <a:xfrm>
                <a:off x="0" y="-38100"/>
                <a:ext cx="1224343" cy="3217494"/>
              </a:xfrm>
              <a:prstGeom prst="rect">
                <a:avLst/>
              </a:prstGeom>
            </p:spPr>
            <p:txBody>
              <a:bodyPr anchor="ctr" rtlCol="false" tIns="50800" lIns="50800" bIns="50800" rIns="50800"/>
              <a:lstStyle/>
              <a:p>
                <a:pPr algn="ctr">
                  <a:lnSpc>
                    <a:spcPts val="3499"/>
                  </a:lnSpc>
                </a:pPr>
              </a:p>
            </p:txBody>
          </p:sp>
        </p:grpSp>
        <p:grpSp>
          <p:nvGrpSpPr>
            <p:cNvPr name="Group 7" id="7"/>
            <p:cNvGrpSpPr/>
            <p:nvPr/>
          </p:nvGrpSpPr>
          <p:grpSpPr>
            <a:xfrm rot="2448500">
              <a:off x="5585377" y="664834"/>
              <a:ext cx="8021854" cy="16095682"/>
              <a:chOff x="0" y="0"/>
              <a:chExt cx="1584564" cy="3179394"/>
            </a:xfrm>
          </p:grpSpPr>
          <p:sp>
            <p:nvSpPr>
              <p:cNvPr name="Freeform 8" id="8"/>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A84D98"/>
              </a:solidFill>
            </p:spPr>
          </p:sp>
          <p:sp>
            <p:nvSpPr>
              <p:cNvPr name="TextBox 9" id="9"/>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0" id="10"/>
            <p:cNvGrpSpPr/>
            <p:nvPr/>
          </p:nvGrpSpPr>
          <p:grpSpPr>
            <a:xfrm rot="2448500">
              <a:off x="6266829" y="1009836"/>
              <a:ext cx="8021854" cy="16095682"/>
              <a:chOff x="0" y="0"/>
              <a:chExt cx="1584564" cy="3179394"/>
            </a:xfrm>
          </p:grpSpPr>
          <p:sp>
            <p:nvSpPr>
              <p:cNvPr name="Freeform 11" id="11"/>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30A2A1"/>
              </a:solidFill>
            </p:spPr>
          </p:sp>
          <p:sp>
            <p:nvSpPr>
              <p:cNvPr name="TextBox 12" id="12"/>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3" id="13"/>
            <p:cNvGrpSpPr/>
            <p:nvPr/>
          </p:nvGrpSpPr>
          <p:grpSpPr>
            <a:xfrm rot="2448500">
              <a:off x="6948281" y="1354838"/>
              <a:ext cx="8021854" cy="16095682"/>
              <a:chOff x="0" y="0"/>
              <a:chExt cx="1584564" cy="3179394"/>
            </a:xfrm>
          </p:grpSpPr>
          <p:sp>
            <p:nvSpPr>
              <p:cNvPr name="Freeform 14" id="14"/>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279CD8"/>
              </a:solidFill>
            </p:spPr>
          </p:sp>
          <p:sp>
            <p:nvSpPr>
              <p:cNvPr name="TextBox 15" id="15"/>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grpSp>
        <p:nvGrpSpPr>
          <p:cNvPr name="Group 16" id="16"/>
          <p:cNvGrpSpPr/>
          <p:nvPr/>
        </p:nvGrpSpPr>
        <p:grpSpPr>
          <a:xfrm rot="5400000">
            <a:off x="4695753" y="2009344"/>
            <a:ext cx="47625" cy="10592555"/>
            <a:chOff x="0" y="0"/>
            <a:chExt cx="12543" cy="2789809"/>
          </a:xfrm>
        </p:grpSpPr>
        <p:sp>
          <p:nvSpPr>
            <p:cNvPr name="Freeform 17" id="17"/>
            <p:cNvSpPr/>
            <p:nvPr/>
          </p:nvSpPr>
          <p:spPr>
            <a:xfrm flipH="false" flipV="false" rot="0">
              <a:off x="0" y="0"/>
              <a:ext cx="12543" cy="2789809"/>
            </a:xfrm>
            <a:custGeom>
              <a:avLst/>
              <a:gdLst/>
              <a:ahLst/>
              <a:cxnLst/>
              <a:rect r="r" b="b" t="t" l="l"/>
              <a:pathLst>
                <a:path h="2789809" w="12543">
                  <a:moveTo>
                    <a:pt x="0" y="0"/>
                  </a:moveTo>
                  <a:lnTo>
                    <a:pt x="12543" y="0"/>
                  </a:lnTo>
                  <a:lnTo>
                    <a:pt x="12543" y="2789809"/>
                  </a:lnTo>
                  <a:lnTo>
                    <a:pt x="0" y="2789809"/>
                  </a:lnTo>
                  <a:close/>
                </a:path>
              </a:pathLst>
            </a:custGeom>
            <a:solidFill>
              <a:srgbClr val="A84D98"/>
            </a:solidFill>
          </p:spPr>
        </p:sp>
        <p:sp>
          <p:nvSpPr>
            <p:cNvPr name="TextBox 18" id="18"/>
            <p:cNvSpPr txBox="true"/>
            <p:nvPr/>
          </p:nvSpPr>
          <p:spPr>
            <a:xfrm>
              <a:off x="0" y="-38100"/>
              <a:ext cx="12543" cy="2827909"/>
            </a:xfrm>
            <a:prstGeom prst="rect">
              <a:avLst/>
            </a:prstGeom>
          </p:spPr>
          <p:txBody>
            <a:bodyPr anchor="ctr" rtlCol="false" tIns="50800" lIns="50800" bIns="50800" rIns="50800"/>
            <a:lstStyle/>
            <a:p>
              <a:pPr algn="ctr">
                <a:lnSpc>
                  <a:spcPts val="3499"/>
                </a:lnSpc>
              </a:pPr>
            </a:p>
          </p:txBody>
        </p:sp>
      </p:grpSp>
      <p:sp>
        <p:nvSpPr>
          <p:cNvPr name="Freeform 19" id="19"/>
          <p:cNvSpPr/>
          <p:nvPr/>
        </p:nvSpPr>
        <p:spPr>
          <a:xfrm flipH="false" flipV="false" rot="0">
            <a:off x="1028700" y="1028700"/>
            <a:ext cx="2271238" cy="1796651"/>
          </a:xfrm>
          <a:custGeom>
            <a:avLst/>
            <a:gdLst/>
            <a:ahLst/>
            <a:cxnLst/>
            <a:rect r="r" b="b" t="t" l="l"/>
            <a:pathLst>
              <a:path h="1796651" w="2271238">
                <a:moveTo>
                  <a:pt x="0" y="0"/>
                </a:moveTo>
                <a:lnTo>
                  <a:pt x="2271238" y="0"/>
                </a:lnTo>
                <a:lnTo>
                  <a:pt x="2271238" y="1796651"/>
                </a:lnTo>
                <a:lnTo>
                  <a:pt x="0" y="1796651"/>
                </a:lnTo>
                <a:lnTo>
                  <a:pt x="0" y="0"/>
                </a:lnTo>
                <a:close/>
              </a:path>
            </a:pathLst>
          </a:custGeom>
          <a:blipFill>
            <a:blip r:embed="rId3"/>
            <a:stretch>
              <a:fillRect l="0" t="0" r="0" b="0"/>
            </a:stretch>
          </a:blipFill>
        </p:spPr>
      </p:sp>
      <p:sp>
        <p:nvSpPr>
          <p:cNvPr name="Freeform 20" id="20"/>
          <p:cNvSpPr/>
          <p:nvPr/>
        </p:nvSpPr>
        <p:spPr>
          <a:xfrm flipH="false" flipV="false" rot="0">
            <a:off x="11717593" y="575447"/>
            <a:ext cx="4320012" cy="2817026"/>
          </a:xfrm>
          <a:custGeom>
            <a:avLst/>
            <a:gdLst/>
            <a:ahLst/>
            <a:cxnLst/>
            <a:rect r="r" b="b" t="t" l="l"/>
            <a:pathLst>
              <a:path h="2817026" w="4320012">
                <a:moveTo>
                  <a:pt x="0" y="0"/>
                </a:moveTo>
                <a:lnTo>
                  <a:pt x="4320012" y="0"/>
                </a:lnTo>
                <a:lnTo>
                  <a:pt x="4320012" y="2817026"/>
                </a:lnTo>
                <a:lnTo>
                  <a:pt x="0" y="2817026"/>
                </a:lnTo>
                <a:lnTo>
                  <a:pt x="0" y="0"/>
                </a:lnTo>
                <a:close/>
              </a:path>
            </a:pathLst>
          </a:custGeom>
          <a:blipFill>
            <a:blip r:embed="rId4"/>
            <a:stretch>
              <a:fillRect l="0" t="0" r="0" b="0"/>
            </a:stretch>
          </a:blipFill>
        </p:spPr>
      </p:sp>
      <p:sp>
        <p:nvSpPr>
          <p:cNvPr name="TextBox 21" id="21"/>
          <p:cNvSpPr txBox="true"/>
          <p:nvPr/>
        </p:nvSpPr>
        <p:spPr>
          <a:xfrm rot="0">
            <a:off x="1028700" y="3036826"/>
            <a:ext cx="8828698" cy="1193800"/>
          </a:xfrm>
          <a:prstGeom prst="rect">
            <a:avLst/>
          </a:prstGeom>
        </p:spPr>
        <p:txBody>
          <a:bodyPr anchor="t" rtlCol="false" tIns="0" lIns="0" bIns="0" rIns="0">
            <a:spAutoFit/>
          </a:bodyPr>
          <a:lstStyle/>
          <a:p>
            <a:pPr algn="l">
              <a:lnSpc>
                <a:spcPts val="9799"/>
              </a:lnSpc>
            </a:pPr>
            <a:r>
              <a:rPr lang="en-US" sz="6999" spc="-384" b="true">
                <a:solidFill>
                  <a:srgbClr val="FFFFFF"/>
                </a:solidFill>
                <a:latin typeface="Open Sans Bold"/>
                <a:ea typeface="Open Sans Bold"/>
                <a:cs typeface="Open Sans Bold"/>
                <a:sym typeface="Open Sans Bold"/>
              </a:rPr>
              <a:t>Workshop Three:</a:t>
            </a:r>
          </a:p>
        </p:txBody>
      </p:sp>
      <p:sp>
        <p:nvSpPr>
          <p:cNvPr name="TextBox 22" id="22"/>
          <p:cNvSpPr txBox="true"/>
          <p:nvPr/>
        </p:nvSpPr>
        <p:spPr>
          <a:xfrm rot="0">
            <a:off x="1028700" y="4125851"/>
            <a:ext cx="11354893" cy="2635249"/>
          </a:xfrm>
          <a:prstGeom prst="rect">
            <a:avLst/>
          </a:prstGeom>
        </p:spPr>
        <p:txBody>
          <a:bodyPr anchor="t" rtlCol="false" tIns="0" lIns="0" bIns="0" rIns="0">
            <a:spAutoFit/>
          </a:bodyPr>
          <a:lstStyle/>
          <a:p>
            <a:pPr algn="l">
              <a:lnSpc>
                <a:spcPts val="7000"/>
              </a:lnSpc>
            </a:pPr>
            <a:r>
              <a:rPr lang="en-US" sz="5000" spc="-275" b="true">
                <a:solidFill>
                  <a:srgbClr val="FFFFFF"/>
                </a:solidFill>
                <a:latin typeface="Open Sans Bold"/>
                <a:ea typeface="Open Sans Bold"/>
                <a:cs typeface="Open Sans Bold"/>
                <a:sym typeface="Open Sans Bold"/>
              </a:rPr>
              <a:t>Dive into best practices for maintaining and purchasing vehicles for community transport services.</a:t>
            </a:r>
          </a:p>
        </p:txBody>
      </p:sp>
      <p:sp>
        <p:nvSpPr>
          <p:cNvPr name="TextBox 23" id="23"/>
          <p:cNvSpPr txBox="true"/>
          <p:nvPr/>
        </p:nvSpPr>
        <p:spPr>
          <a:xfrm rot="0">
            <a:off x="1028700" y="7444133"/>
            <a:ext cx="7809937" cy="863600"/>
          </a:xfrm>
          <a:prstGeom prst="rect">
            <a:avLst/>
          </a:prstGeom>
        </p:spPr>
        <p:txBody>
          <a:bodyPr anchor="t" rtlCol="false" tIns="0" lIns="0" bIns="0" rIns="0">
            <a:spAutoFit/>
          </a:bodyPr>
          <a:lstStyle/>
          <a:p>
            <a:pPr algn="l">
              <a:lnSpc>
                <a:spcPts val="7000"/>
              </a:lnSpc>
            </a:pPr>
            <a:r>
              <a:rPr lang="en-US" b="true" sz="5000" spc="-275">
                <a:solidFill>
                  <a:srgbClr val="FFFFFF"/>
                </a:solidFill>
                <a:latin typeface="Open Sans Bold"/>
                <a:ea typeface="Open Sans Bold"/>
                <a:cs typeface="Open Sans Bold"/>
                <a:sym typeface="Open Sans Bold"/>
              </a:rPr>
              <a:t>STEPHEN CAVE</a:t>
            </a:r>
          </a:p>
        </p:txBody>
      </p:sp>
      <p:sp>
        <p:nvSpPr>
          <p:cNvPr name="TextBox 24" id="24"/>
          <p:cNvSpPr txBox="true"/>
          <p:nvPr/>
        </p:nvSpPr>
        <p:spPr>
          <a:xfrm rot="0">
            <a:off x="1028700" y="8289922"/>
            <a:ext cx="5938067" cy="688974"/>
          </a:xfrm>
          <a:prstGeom prst="rect">
            <a:avLst/>
          </a:prstGeom>
        </p:spPr>
        <p:txBody>
          <a:bodyPr anchor="t" rtlCol="false" tIns="0" lIns="0" bIns="0" rIns="0">
            <a:spAutoFit/>
          </a:bodyPr>
          <a:lstStyle/>
          <a:p>
            <a:pPr algn="l">
              <a:lnSpc>
                <a:spcPts val="5600"/>
              </a:lnSpc>
            </a:pPr>
            <a:r>
              <a:rPr lang="en-US" b="true" sz="4000" spc="-220">
                <a:solidFill>
                  <a:srgbClr val="FFFFFF"/>
                </a:solidFill>
                <a:latin typeface="Open Sans Bold"/>
                <a:ea typeface="Open Sans Bold"/>
                <a:cs typeface="Open Sans Bold"/>
                <a:sym typeface="Open Sans Bold"/>
              </a:rPr>
              <a:t>DVSA</a:t>
            </a:r>
          </a:p>
        </p:txBody>
      </p:sp>
      <p:sp>
        <p:nvSpPr>
          <p:cNvPr name="TextBox 25" id="25"/>
          <p:cNvSpPr txBox="true"/>
          <p:nvPr/>
        </p:nvSpPr>
        <p:spPr>
          <a:xfrm rot="0">
            <a:off x="16037605" y="9007424"/>
            <a:ext cx="1336030" cy="596900"/>
          </a:xfrm>
          <a:prstGeom prst="rect">
            <a:avLst/>
          </a:prstGeom>
        </p:spPr>
        <p:txBody>
          <a:bodyPr anchor="t" rtlCol="false" tIns="0" lIns="0" bIns="0" rIns="0">
            <a:spAutoFit/>
          </a:bodyPr>
          <a:lstStyle/>
          <a:p>
            <a:pPr algn="ctr">
              <a:lnSpc>
                <a:spcPts val="4900"/>
              </a:lnSpc>
            </a:pPr>
            <a:r>
              <a:rPr lang="en-US" sz="3500" b="true">
                <a:solidFill>
                  <a:srgbClr val="FFFFFF"/>
                </a:solidFill>
                <a:latin typeface="Open Sans Bold"/>
                <a:ea typeface="Open Sans Bold"/>
                <a:cs typeface="Open Sans Bold"/>
                <a:sym typeface="Open Sans Bold"/>
              </a:rPr>
              <a:t>#CT24</a:t>
            </a:r>
          </a:p>
        </p:txBody>
      </p:sp>
    </p:spTree>
  </p:cSld>
  <p:clrMapOvr>
    <a:masterClrMapping/>
  </p:clrMapOvr>
</p:sld>
</file>

<file path=ppt/slides/slide15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descr="A hand with a glowing globe in the background  Description automatically generated"/>
          <p:cNvSpPr/>
          <p:nvPr/>
        </p:nvSpPr>
        <p:spPr>
          <a:xfrm flipH="false" flipV="false" rot="0">
            <a:off x="0" y="0"/>
            <a:ext cx="18288000" cy="10393052"/>
          </a:xfrm>
          <a:custGeom>
            <a:avLst/>
            <a:gdLst/>
            <a:ahLst/>
            <a:cxnLst/>
            <a:rect r="r" b="b" t="t" l="l"/>
            <a:pathLst>
              <a:path h="10393052" w="18288000">
                <a:moveTo>
                  <a:pt x="0" y="0"/>
                </a:moveTo>
                <a:lnTo>
                  <a:pt x="18288000" y="0"/>
                </a:lnTo>
                <a:lnTo>
                  <a:pt x="18288000" y="10393052"/>
                </a:lnTo>
                <a:lnTo>
                  <a:pt x="0" y="10393052"/>
                </a:lnTo>
                <a:lnTo>
                  <a:pt x="0" y="0"/>
                </a:lnTo>
                <a:close/>
              </a:path>
            </a:pathLst>
          </a:custGeom>
          <a:blipFill>
            <a:blip r:embed="rId3"/>
            <a:stretch>
              <a:fillRect l="-6821" t="0" r="-6821" b="0"/>
            </a:stretch>
          </a:blipFill>
        </p:spPr>
      </p:sp>
      <p:sp>
        <p:nvSpPr>
          <p:cNvPr name="TextBox 4" id="4"/>
          <p:cNvSpPr txBox="true"/>
          <p:nvPr/>
        </p:nvSpPr>
        <p:spPr>
          <a:xfrm rot="0">
            <a:off x="642574" y="7130418"/>
            <a:ext cx="7205240" cy="921545"/>
          </a:xfrm>
          <a:prstGeom prst="rect">
            <a:avLst/>
          </a:prstGeom>
        </p:spPr>
        <p:txBody>
          <a:bodyPr anchor="t" rtlCol="false" tIns="0" lIns="0" bIns="0" rIns="0">
            <a:spAutoFit/>
          </a:bodyPr>
          <a:lstStyle/>
          <a:p>
            <a:pPr algn="l">
              <a:lnSpc>
                <a:spcPts val="5832"/>
              </a:lnSpc>
            </a:pPr>
            <a:r>
              <a:rPr lang="en-US" b="true" sz="5400" spc="-12">
                <a:solidFill>
                  <a:srgbClr val="FFFFFF"/>
                </a:solidFill>
                <a:latin typeface="Nanum Square Bold"/>
                <a:ea typeface="Nanum Square Bold"/>
                <a:cs typeface="Nanum Square Bold"/>
                <a:sym typeface="Nanum Square Bold"/>
              </a:rPr>
              <a:t>Enforcement Policy</a:t>
            </a:r>
          </a:p>
        </p:txBody>
      </p:sp>
      <p:sp>
        <p:nvSpPr>
          <p:cNvPr name="Freeform 5" id="5" descr="A black background with white text  Description automatically generated"/>
          <p:cNvSpPr/>
          <p:nvPr/>
        </p:nvSpPr>
        <p:spPr>
          <a:xfrm flipH="false" flipV="false" rot="0">
            <a:off x="430474" y="514976"/>
            <a:ext cx="5065521" cy="3430142"/>
          </a:xfrm>
          <a:custGeom>
            <a:avLst/>
            <a:gdLst/>
            <a:ahLst/>
            <a:cxnLst/>
            <a:rect r="r" b="b" t="t" l="l"/>
            <a:pathLst>
              <a:path h="3430142" w="5065521">
                <a:moveTo>
                  <a:pt x="0" y="0"/>
                </a:moveTo>
                <a:lnTo>
                  <a:pt x="5065522" y="0"/>
                </a:lnTo>
                <a:lnTo>
                  <a:pt x="5065522" y="3430141"/>
                </a:lnTo>
                <a:lnTo>
                  <a:pt x="0" y="3430141"/>
                </a:lnTo>
                <a:lnTo>
                  <a:pt x="0" y="0"/>
                </a:lnTo>
                <a:close/>
              </a:path>
            </a:pathLst>
          </a:custGeom>
          <a:blipFill>
            <a:blip r:embed="rId4"/>
            <a:stretch>
              <a:fillRect l="0" t="0" r="0" b="0"/>
            </a:stretch>
          </a:blipFill>
        </p:spPr>
      </p:sp>
    </p:spTree>
  </p:cSld>
  <p:clrMapOvr>
    <a:masterClrMapping/>
  </p:clrMapOvr>
</p:sld>
</file>

<file path=ppt/slides/slide15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981900" y="1319097"/>
            <a:ext cx="16324200" cy="7629756"/>
          </a:xfrm>
          <a:prstGeom prst="rect">
            <a:avLst/>
          </a:prstGeom>
        </p:spPr>
        <p:txBody>
          <a:bodyPr anchor="t" rtlCol="false" tIns="0" lIns="0" bIns="0" rIns="0">
            <a:spAutoFit/>
          </a:bodyPr>
          <a:lstStyle/>
          <a:p>
            <a:pPr algn="l">
              <a:lnSpc>
                <a:spcPts val="5759"/>
              </a:lnSpc>
            </a:pPr>
            <a:r>
              <a:rPr lang="en-US" sz="4800" spc="-10">
                <a:solidFill>
                  <a:srgbClr val="FFFFFF"/>
                </a:solidFill>
                <a:latin typeface="Nanum Square"/>
                <a:ea typeface="Nanum Square"/>
                <a:cs typeface="Nanum Square"/>
                <a:sym typeface="Nanum Square"/>
              </a:rPr>
              <a:t>DVSA is an executive agency of Department for Transport. </a:t>
            </a:r>
          </a:p>
          <a:p>
            <a:pPr algn="l">
              <a:lnSpc>
                <a:spcPts val="5040"/>
              </a:lnSpc>
            </a:pPr>
          </a:p>
          <a:p>
            <a:pPr algn="l">
              <a:lnSpc>
                <a:spcPts val="5040"/>
              </a:lnSpc>
            </a:pPr>
            <a:r>
              <a:rPr lang="en-US" sz="4200" spc="-9">
                <a:solidFill>
                  <a:srgbClr val="FFFFFF"/>
                </a:solidFill>
                <a:latin typeface="Nanum Square"/>
                <a:ea typeface="Nanum Square"/>
                <a:cs typeface="Nanum Square"/>
                <a:sym typeface="Nanum Square"/>
              </a:rPr>
              <a:t>Responsible for keeping Britain </a:t>
            </a:r>
            <a:r>
              <a:rPr lang="en-US" b="true" sz="4200" spc="-9">
                <a:solidFill>
                  <a:srgbClr val="FFFFFF"/>
                </a:solidFill>
                <a:latin typeface="Nanum Square Bold"/>
                <a:ea typeface="Nanum Square Bold"/>
                <a:cs typeface="Nanum Square Bold"/>
                <a:sym typeface="Nanum Square Bold"/>
              </a:rPr>
              <a:t>moving</a:t>
            </a:r>
            <a:r>
              <a:rPr lang="en-US" sz="4200" spc="-9">
                <a:solidFill>
                  <a:srgbClr val="FFFFFF"/>
                </a:solidFill>
                <a:latin typeface="Nanum Square"/>
                <a:ea typeface="Nanum Square"/>
                <a:cs typeface="Nanum Square"/>
                <a:sym typeface="Nanum Square"/>
              </a:rPr>
              <a:t>, </a:t>
            </a:r>
            <a:r>
              <a:rPr lang="en-US" b="true" sz="4200" spc="-9">
                <a:solidFill>
                  <a:srgbClr val="FFFFFF"/>
                </a:solidFill>
                <a:latin typeface="Nanum Square Bold"/>
                <a:ea typeface="Nanum Square Bold"/>
                <a:cs typeface="Nanum Square Bold"/>
                <a:sym typeface="Nanum Square Bold"/>
              </a:rPr>
              <a:t>safely</a:t>
            </a:r>
            <a:r>
              <a:rPr lang="en-US" sz="4200" spc="-9">
                <a:solidFill>
                  <a:srgbClr val="FFFFFF"/>
                </a:solidFill>
                <a:latin typeface="Nanum Square"/>
                <a:ea typeface="Nanum Square"/>
                <a:cs typeface="Nanum Square"/>
                <a:sym typeface="Nanum Square"/>
              </a:rPr>
              <a:t> and </a:t>
            </a:r>
            <a:r>
              <a:rPr lang="en-US" b="true" sz="4200" spc="-9">
                <a:solidFill>
                  <a:srgbClr val="FFFFFF"/>
                </a:solidFill>
                <a:latin typeface="Nanum Square Bold"/>
                <a:ea typeface="Nanum Square Bold"/>
                <a:cs typeface="Nanum Square Bold"/>
                <a:sym typeface="Nanum Square Bold"/>
              </a:rPr>
              <a:t>sustainably</a:t>
            </a:r>
            <a:r>
              <a:rPr lang="en-US" sz="4200" spc="-9">
                <a:solidFill>
                  <a:srgbClr val="FFFFFF"/>
                </a:solidFill>
                <a:latin typeface="Nanum Square"/>
                <a:ea typeface="Nanum Square"/>
                <a:cs typeface="Nanum Square"/>
                <a:sym typeface="Nanum Square"/>
              </a:rPr>
              <a:t>.</a:t>
            </a:r>
          </a:p>
          <a:p>
            <a:pPr algn="l">
              <a:lnSpc>
                <a:spcPts val="5040"/>
              </a:lnSpc>
            </a:pPr>
          </a:p>
          <a:p>
            <a:pPr algn="l" marL="760095" indent="-380048" lvl="1">
              <a:lnSpc>
                <a:spcPts val="5040"/>
              </a:lnSpc>
              <a:buAutoNum type="arabicPeriod" startAt="1"/>
            </a:pPr>
            <a:r>
              <a:rPr lang="en-US" sz="4200" spc="-9">
                <a:solidFill>
                  <a:srgbClr val="FFFFFF"/>
                </a:solidFill>
                <a:latin typeface="Nanum Square"/>
                <a:ea typeface="Nanum Square"/>
                <a:cs typeface="Nanum Square"/>
                <a:sym typeface="Nanum Square"/>
              </a:rPr>
              <a:t>helping you through a lifetime of safe and sustainable journeys </a:t>
            </a:r>
          </a:p>
          <a:p>
            <a:pPr algn="l" marL="760095" indent="-380048" lvl="1">
              <a:lnSpc>
                <a:spcPts val="5040"/>
              </a:lnSpc>
              <a:buAutoNum type="arabicPeriod" startAt="1"/>
            </a:pPr>
            <a:r>
              <a:rPr lang="en-US" sz="4200" spc="-9">
                <a:solidFill>
                  <a:srgbClr val="FFFFFF"/>
                </a:solidFill>
                <a:latin typeface="Nanum Square"/>
                <a:ea typeface="Nanum Square"/>
                <a:cs typeface="Nanum Square"/>
                <a:sym typeface="Nanum Square"/>
              </a:rPr>
              <a:t>helping you keep your vehicle safe to drive</a:t>
            </a:r>
          </a:p>
          <a:p>
            <a:pPr algn="l" marL="760095" indent="-380048" lvl="1">
              <a:lnSpc>
                <a:spcPts val="5040"/>
              </a:lnSpc>
              <a:buAutoNum type="arabicPeriod" startAt="1"/>
            </a:pPr>
            <a:r>
              <a:rPr lang="en-US" sz="4200" spc="-9">
                <a:solidFill>
                  <a:srgbClr val="FFFFFF"/>
                </a:solidFill>
                <a:latin typeface="Nanum Square"/>
                <a:ea typeface="Nanum Square"/>
                <a:cs typeface="Nanum Square"/>
                <a:sym typeface="Nanum Square"/>
              </a:rPr>
              <a:t>protecting you from unsafe drivers and vehicles</a:t>
            </a:r>
          </a:p>
        </p:txBody>
      </p:sp>
    </p:spTree>
  </p:cSld>
  <p:clrMapOvr>
    <a:masterClrMapping/>
  </p:clrMapOvr>
</p:sld>
</file>

<file path=ppt/slides/slide15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981898" y="416175"/>
            <a:ext cx="16324200" cy="912019"/>
          </a:xfrm>
          <a:prstGeom prst="rect">
            <a:avLst/>
          </a:prstGeom>
        </p:spPr>
        <p:txBody>
          <a:bodyPr anchor="t" rtlCol="false" tIns="0" lIns="0" bIns="0" rIns="0">
            <a:spAutoFit/>
          </a:bodyPr>
          <a:lstStyle/>
          <a:p>
            <a:pPr algn="l">
              <a:lnSpc>
                <a:spcPts val="5184"/>
              </a:lnSpc>
            </a:pPr>
            <a:r>
              <a:rPr lang="en-US" b="true" sz="4800" spc="-10">
                <a:solidFill>
                  <a:srgbClr val="FFFFFF"/>
                </a:solidFill>
                <a:latin typeface="Nanum Square Bold"/>
                <a:ea typeface="Nanum Square Bold"/>
                <a:cs typeface="Nanum Square Bold"/>
                <a:sym typeface="Nanum Square Bold"/>
              </a:rPr>
              <a:t>How we do it</a:t>
            </a:r>
          </a:p>
        </p:txBody>
      </p:sp>
      <p:grpSp>
        <p:nvGrpSpPr>
          <p:cNvPr name="Group 4" id="4"/>
          <p:cNvGrpSpPr/>
          <p:nvPr/>
        </p:nvGrpSpPr>
        <p:grpSpPr>
          <a:xfrm rot="0">
            <a:off x="4438212" y="1339110"/>
            <a:ext cx="8601900" cy="5008944"/>
            <a:chOff x="0" y="0"/>
            <a:chExt cx="11469200" cy="6678592"/>
          </a:xfrm>
        </p:grpSpPr>
        <p:sp>
          <p:nvSpPr>
            <p:cNvPr name="Freeform 5" id="5"/>
            <p:cNvSpPr/>
            <p:nvPr/>
          </p:nvSpPr>
          <p:spPr>
            <a:xfrm flipH="false" flipV="false" rot="0">
              <a:off x="0" y="0"/>
              <a:ext cx="11469243" cy="6678549"/>
            </a:xfrm>
            <a:custGeom>
              <a:avLst/>
              <a:gdLst/>
              <a:ahLst/>
              <a:cxnLst/>
              <a:rect r="r" b="b" t="t" l="l"/>
              <a:pathLst>
                <a:path h="6678549" w="11469243">
                  <a:moveTo>
                    <a:pt x="0" y="0"/>
                  </a:moveTo>
                  <a:lnTo>
                    <a:pt x="11469243" y="0"/>
                  </a:lnTo>
                  <a:lnTo>
                    <a:pt x="11469243" y="6678549"/>
                  </a:lnTo>
                  <a:lnTo>
                    <a:pt x="0" y="6678549"/>
                  </a:lnTo>
                  <a:close/>
                </a:path>
              </a:pathLst>
            </a:custGeom>
            <a:solidFill>
              <a:srgbClr val="FF5050"/>
            </a:solidFill>
          </p:spPr>
        </p:sp>
        <p:sp>
          <p:nvSpPr>
            <p:cNvPr name="TextBox 6" id="6"/>
            <p:cNvSpPr txBox="true"/>
            <p:nvPr/>
          </p:nvSpPr>
          <p:spPr>
            <a:xfrm>
              <a:off x="0" y="9525"/>
              <a:ext cx="11469200" cy="6669067"/>
            </a:xfrm>
            <a:prstGeom prst="rect">
              <a:avLst/>
            </a:prstGeom>
          </p:spPr>
          <p:txBody>
            <a:bodyPr anchor="t" rtlCol="false" tIns="50800" lIns="50800" bIns="50800" rIns="50800"/>
            <a:lstStyle/>
            <a:p>
              <a:pPr algn="ctr">
                <a:lnSpc>
                  <a:spcPts val="3296"/>
                </a:lnSpc>
              </a:pPr>
              <a:r>
                <a:rPr lang="en-US" b="true" sz="3052" spc="-6">
                  <a:solidFill>
                    <a:srgbClr val="000000"/>
                  </a:solidFill>
                  <a:latin typeface="Nanum Square Bold"/>
                  <a:ea typeface="Nanum Square Bold"/>
                  <a:cs typeface="Nanum Square Bold"/>
                  <a:sym typeface="Nanum Square Bold"/>
                </a:rPr>
                <a:t>Helping you through a lifetime of safe driving</a:t>
              </a:r>
            </a:p>
            <a:p>
              <a:pPr algn="l">
                <a:lnSpc>
                  <a:spcPts val="5394"/>
                </a:lnSpc>
              </a:pPr>
              <a:r>
                <a:rPr lang="en-US" sz="4995" spc="-11">
                  <a:solidFill>
                    <a:srgbClr val="FFFFFF"/>
                  </a:solidFill>
                  <a:latin typeface="Nanum Square"/>
                  <a:ea typeface="Nanum Square"/>
                  <a:cs typeface="Nanum Square"/>
                  <a:sym typeface="Nanum Square"/>
                </a:rPr>
                <a:t> 2.9 million	theory tests </a:t>
              </a:r>
            </a:p>
            <a:p>
              <a:pPr algn="l">
                <a:lnSpc>
                  <a:spcPts val="3296"/>
                </a:lnSpc>
              </a:pPr>
              <a:r>
                <a:rPr lang="en-US" sz="3052" spc="-6">
                  <a:solidFill>
                    <a:srgbClr val="FFFFFF"/>
                  </a:solidFill>
                  <a:latin typeface="Nanum Square"/>
                  <a:ea typeface="Nanum Square"/>
                  <a:cs typeface="Nanum Square"/>
                  <a:sym typeface="Nanum Square"/>
                </a:rPr>
                <a:t> 1.54 million	car driving tests</a:t>
              </a:r>
            </a:p>
            <a:p>
              <a:pPr algn="l">
                <a:lnSpc>
                  <a:spcPts val="3296"/>
                </a:lnSpc>
              </a:pPr>
              <a:r>
                <a:rPr lang="en-US" sz="3052" spc="-6">
                  <a:solidFill>
                    <a:srgbClr val="FFFFFF"/>
                  </a:solidFill>
                  <a:latin typeface="Nanum Square"/>
                  <a:ea typeface="Nanum Square"/>
                  <a:cs typeface="Nanum Square"/>
                  <a:sym typeface="Nanum Square"/>
                </a:rPr>
                <a:t> 120,000		vocational driving tests </a:t>
              </a:r>
            </a:p>
            <a:p>
              <a:pPr algn="l">
                <a:lnSpc>
                  <a:spcPts val="3296"/>
                </a:lnSpc>
              </a:pPr>
              <a:r>
                <a:rPr lang="en-US" sz="3052" spc="-6">
                  <a:solidFill>
                    <a:srgbClr val="FFFFFF"/>
                  </a:solidFill>
                  <a:latin typeface="Nanum Square"/>
                  <a:ea typeface="Nanum Square"/>
                  <a:cs typeface="Nanum Square"/>
                  <a:sym typeface="Nanum Square"/>
                </a:rPr>
                <a:t> 700,000		visits to the new Highway 			Code online</a:t>
              </a:r>
            </a:p>
            <a:p>
              <a:pPr algn="l">
                <a:lnSpc>
                  <a:spcPts val="3296"/>
                </a:lnSpc>
              </a:pPr>
            </a:p>
            <a:p>
              <a:pPr algn="l">
                <a:lnSpc>
                  <a:spcPts val="3296"/>
                </a:lnSpc>
              </a:pPr>
            </a:p>
          </p:txBody>
        </p:sp>
      </p:grpSp>
      <p:grpSp>
        <p:nvGrpSpPr>
          <p:cNvPr name="Group 7" id="7"/>
          <p:cNvGrpSpPr/>
          <p:nvPr/>
        </p:nvGrpSpPr>
        <p:grpSpPr>
          <a:xfrm rot="0">
            <a:off x="2788465" y="4368490"/>
            <a:ext cx="12711068" cy="5918510"/>
            <a:chOff x="0" y="0"/>
            <a:chExt cx="16948090" cy="7891346"/>
          </a:xfrm>
        </p:grpSpPr>
        <p:sp>
          <p:nvSpPr>
            <p:cNvPr name="Freeform 8" id="8"/>
            <p:cNvSpPr/>
            <p:nvPr/>
          </p:nvSpPr>
          <p:spPr>
            <a:xfrm flipH="false" flipV="false" rot="0">
              <a:off x="0" y="0"/>
              <a:ext cx="16948150" cy="7891399"/>
            </a:xfrm>
            <a:custGeom>
              <a:avLst/>
              <a:gdLst/>
              <a:ahLst/>
              <a:cxnLst/>
              <a:rect r="r" b="b" t="t" l="l"/>
              <a:pathLst>
                <a:path h="7891399" w="16948150">
                  <a:moveTo>
                    <a:pt x="0" y="0"/>
                  </a:moveTo>
                  <a:lnTo>
                    <a:pt x="16948150" y="0"/>
                  </a:lnTo>
                  <a:lnTo>
                    <a:pt x="16948150" y="7891399"/>
                  </a:lnTo>
                  <a:lnTo>
                    <a:pt x="0" y="7891399"/>
                  </a:lnTo>
                  <a:close/>
                </a:path>
              </a:pathLst>
            </a:custGeom>
            <a:solidFill>
              <a:srgbClr val="92D050"/>
            </a:solidFill>
          </p:spPr>
        </p:sp>
        <p:sp>
          <p:nvSpPr>
            <p:cNvPr name="TextBox 9" id="9"/>
            <p:cNvSpPr txBox="true"/>
            <p:nvPr/>
          </p:nvSpPr>
          <p:spPr>
            <a:xfrm>
              <a:off x="0" y="-28575"/>
              <a:ext cx="16948090" cy="7919921"/>
            </a:xfrm>
            <a:prstGeom prst="rect">
              <a:avLst/>
            </a:prstGeom>
          </p:spPr>
          <p:txBody>
            <a:bodyPr anchor="t" rtlCol="false" tIns="50800" lIns="50800" bIns="50800" rIns="50800"/>
            <a:lstStyle/>
            <a:p>
              <a:pPr algn="ctr">
                <a:lnSpc>
                  <a:spcPts val="3600"/>
                </a:lnSpc>
              </a:pPr>
              <a:r>
                <a:rPr lang="en-US" b="true" sz="3000" spc="-6">
                  <a:solidFill>
                    <a:srgbClr val="000000"/>
                  </a:solidFill>
                  <a:latin typeface="Nanum Square Bold"/>
                  <a:ea typeface="Nanum Square Bold"/>
                  <a:cs typeface="Nanum Square Bold"/>
                  <a:sym typeface="Nanum Square Bold"/>
                </a:rPr>
                <a:t>Protecting from unsafe vehicles and drivers</a:t>
              </a:r>
            </a:p>
            <a:p>
              <a:pPr algn="l">
                <a:lnSpc>
                  <a:spcPts val="3600"/>
                </a:lnSpc>
              </a:pPr>
              <a:r>
                <a:rPr lang="en-US" sz="3000" spc="-6">
                  <a:solidFill>
                    <a:srgbClr val="FFFFFF"/>
                  </a:solidFill>
                  <a:latin typeface="Nanum Square"/>
                  <a:ea typeface="Nanum Square"/>
                  <a:cs typeface="Nanum Square"/>
                  <a:sym typeface="Nanum Square"/>
                </a:rPr>
                <a:t> 163,000	enforcement encounters</a:t>
              </a:r>
            </a:p>
            <a:p>
              <a:pPr algn="l">
                <a:lnSpc>
                  <a:spcPts val="3600"/>
                </a:lnSpc>
              </a:pPr>
              <a:r>
                <a:rPr lang="en-US" sz="3000" spc="-6">
                  <a:solidFill>
                    <a:srgbClr val="FFFFFF"/>
                  </a:solidFill>
                  <a:latin typeface="Nanum Square"/>
                  <a:ea typeface="Nanum Square"/>
                  <a:cs typeface="Nanum Square"/>
                  <a:sym typeface="Nanum Square"/>
                </a:rPr>
                <a:t> 29,000 	serious defects and offences detected on HGV</a:t>
              </a:r>
            </a:p>
            <a:p>
              <a:pPr algn="l">
                <a:lnSpc>
                  <a:spcPts val="3600"/>
                </a:lnSpc>
              </a:pPr>
              <a:r>
                <a:rPr lang="en-US" sz="3000" spc="-6">
                  <a:solidFill>
                    <a:srgbClr val="FFFFFF"/>
                  </a:solidFill>
                  <a:latin typeface="Nanum Square"/>
                  <a:ea typeface="Nanum Square"/>
                  <a:cs typeface="Nanum Square"/>
                  <a:sym typeface="Nanum Square"/>
                </a:rPr>
                <a:t> 335 	fraudulent MOT testers stopped</a:t>
              </a:r>
            </a:p>
            <a:p>
              <a:pPr algn="l">
                <a:lnSpc>
                  <a:spcPts val="3600"/>
                </a:lnSpc>
              </a:pPr>
            </a:p>
            <a:p>
              <a:pPr algn="l">
                <a:lnSpc>
                  <a:spcPts val="3600"/>
                </a:lnSpc>
              </a:pPr>
            </a:p>
            <a:p>
              <a:pPr algn="l">
                <a:lnSpc>
                  <a:spcPts val="3600"/>
                </a:lnSpc>
              </a:pPr>
            </a:p>
          </p:txBody>
        </p:sp>
      </p:grpSp>
      <p:grpSp>
        <p:nvGrpSpPr>
          <p:cNvPr name="Group 10" id="10"/>
          <p:cNvGrpSpPr/>
          <p:nvPr/>
        </p:nvGrpSpPr>
        <p:grpSpPr>
          <a:xfrm rot="0">
            <a:off x="669423" y="6538239"/>
            <a:ext cx="17238502" cy="2677656"/>
            <a:chOff x="0" y="0"/>
            <a:chExt cx="22984670" cy="3570208"/>
          </a:xfrm>
        </p:grpSpPr>
        <p:sp>
          <p:nvSpPr>
            <p:cNvPr name="Freeform 11" id="11"/>
            <p:cNvSpPr/>
            <p:nvPr/>
          </p:nvSpPr>
          <p:spPr>
            <a:xfrm flipH="false" flipV="false" rot="0">
              <a:off x="0" y="0"/>
              <a:ext cx="22984713" cy="3570224"/>
            </a:xfrm>
            <a:custGeom>
              <a:avLst/>
              <a:gdLst/>
              <a:ahLst/>
              <a:cxnLst/>
              <a:rect r="r" b="b" t="t" l="l"/>
              <a:pathLst>
                <a:path h="3570224" w="22984713">
                  <a:moveTo>
                    <a:pt x="0" y="0"/>
                  </a:moveTo>
                  <a:lnTo>
                    <a:pt x="22984713" y="0"/>
                  </a:lnTo>
                  <a:lnTo>
                    <a:pt x="22984713" y="3570224"/>
                  </a:lnTo>
                  <a:lnTo>
                    <a:pt x="0" y="3570224"/>
                  </a:lnTo>
                  <a:close/>
                </a:path>
              </a:pathLst>
            </a:custGeom>
            <a:solidFill>
              <a:srgbClr val="A6A6A6"/>
            </a:solidFill>
          </p:spPr>
        </p:sp>
        <p:sp>
          <p:nvSpPr>
            <p:cNvPr name="TextBox 12" id="12"/>
            <p:cNvSpPr txBox="true"/>
            <p:nvPr/>
          </p:nvSpPr>
          <p:spPr>
            <a:xfrm>
              <a:off x="0" y="-28575"/>
              <a:ext cx="22984670" cy="3598783"/>
            </a:xfrm>
            <a:prstGeom prst="rect">
              <a:avLst/>
            </a:prstGeom>
          </p:spPr>
          <p:txBody>
            <a:bodyPr anchor="t" rtlCol="false" tIns="50800" lIns="50800" bIns="50800" rIns="50800"/>
            <a:lstStyle/>
            <a:p>
              <a:pPr algn="ctr">
                <a:lnSpc>
                  <a:spcPts val="3600"/>
                </a:lnSpc>
              </a:pPr>
              <a:r>
                <a:rPr lang="en-US" b="true" sz="3000" spc="-6">
                  <a:solidFill>
                    <a:srgbClr val="000000"/>
                  </a:solidFill>
                  <a:latin typeface="Nanum Square Bold"/>
                  <a:ea typeface="Nanum Square Bold"/>
                  <a:cs typeface="Nanum Square Bold"/>
                  <a:sym typeface="Nanum Square Bold"/>
                </a:rPr>
                <a:t>Help keep your vehicle safe to drive</a:t>
              </a:r>
            </a:p>
            <a:p>
              <a:pPr algn="l">
                <a:lnSpc>
                  <a:spcPts val="3600"/>
                </a:lnSpc>
              </a:pPr>
              <a:r>
                <a:rPr lang="en-US" sz="3000" spc="-6">
                  <a:solidFill>
                    <a:srgbClr val="FFFFFF"/>
                  </a:solidFill>
                  <a:latin typeface="Nanum Square"/>
                  <a:ea typeface="Nanum Square"/>
                  <a:cs typeface="Nanum Square"/>
                  <a:sym typeface="Nanum Square"/>
                </a:rPr>
                <a:t>40 million 	MOT certificates issues		20,000 VTS	60,000 NTs</a:t>
              </a:r>
            </a:p>
            <a:p>
              <a:pPr algn="l">
                <a:lnSpc>
                  <a:spcPts val="3600"/>
                </a:lnSpc>
              </a:pPr>
              <a:r>
                <a:rPr lang="en-US" sz="3000" spc="-6">
                  <a:solidFill>
                    <a:srgbClr val="FFFFFF"/>
                  </a:solidFill>
                  <a:latin typeface="Nanum Square"/>
                  <a:ea typeface="Nanum Square"/>
                  <a:cs typeface="Nanum Square"/>
                  <a:sym typeface="Nanum Square"/>
                </a:rPr>
                <a:t>750,000 	heavy vehicles tested		600 ATFs	500 VSAs</a:t>
              </a:r>
            </a:p>
          </p:txBody>
        </p:sp>
      </p:grpSp>
    </p:spTree>
  </p:cSld>
  <p:clrMapOvr>
    <a:masterClrMapping/>
  </p:clrMapOvr>
</p:sld>
</file>

<file path=ppt/slides/slide15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929650" y="4564152"/>
            <a:ext cx="16333725" cy="1167825"/>
          </a:xfrm>
          <a:custGeom>
            <a:avLst/>
            <a:gdLst/>
            <a:ahLst/>
            <a:cxnLst/>
            <a:rect r="r" b="b" t="t" l="l"/>
            <a:pathLst>
              <a:path h="1167825" w="16333725">
                <a:moveTo>
                  <a:pt x="0" y="0"/>
                </a:moveTo>
                <a:lnTo>
                  <a:pt x="16333726" y="0"/>
                </a:lnTo>
                <a:lnTo>
                  <a:pt x="16333726" y="1167825"/>
                </a:lnTo>
                <a:lnTo>
                  <a:pt x="0" y="116782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118938" y="4640352"/>
            <a:ext cx="16068237" cy="902337"/>
          </a:xfrm>
          <a:prstGeom prst="rect">
            <a:avLst/>
          </a:prstGeom>
        </p:spPr>
        <p:txBody>
          <a:bodyPr anchor="t" rtlCol="false" tIns="0" lIns="0" bIns="0" rIns="0">
            <a:spAutoFit/>
          </a:bodyPr>
          <a:lstStyle/>
          <a:p>
            <a:pPr algn="l">
              <a:lnSpc>
                <a:spcPts val="2916"/>
              </a:lnSpc>
            </a:pPr>
            <a:r>
              <a:rPr lang="en-US" sz="2700" spc="-6">
                <a:solidFill>
                  <a:srgbClr val="FFFFFF"/>
                </a:solidFill>
                <a:latin typeface="Nanum Square"/>
                <a:ea typeface="Nanum Square"/>
                <a:cs typeface="Nanum Square"/>
                <a:sym typeface="Nanum Square"/>
              </a:rPr>
              <a:t>Approved Driver Instructor (ADI)            Instructor training and assessment</a:t>
            </a:r>
          </a:p>
        </p:txBody>
      </p:sp>
      <p:sp>
        <p:nvSpPr>
          <p:cNvPr name="Freeform 5" id="5"/>
          <p:cNvSpPr/>
          <p:nvPr/>
        </p:nvSpPr>
        <p:spPr>
          <a:xfrm flipH="false" flipV="false" rot="0">
            <a:off x="975366" y="8384841"/>
            <a:ext cx="16333725" cy="1167825"/>
          </a:xfrm>
          <a:custGeom>
            <a:avLst/>
            <a:gdLst/>
            <a:ahLst/>
            <a:cxnLst/>
            <a:rect r="r" b="b" t="t" l="l"/>
            <a:pathLst>
              <a:path h="1167825" w="16333725">
                <a:moveTo>
                  <a:pt x="0" y="0"/>
                </a:moveTo>
                <a:lnTo>
                  <a:pt x="16333725" y="0"/>
                </a:lnTo>
                <a:lnTo>
                  <a:pt x="16333725" y="1167825"/>
                </a:lnTo>
                <a:lnTo>
                  <a:pt x="0" y="116782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6" id="6"/>
          <p:cNvSpPr txBox="true"/>
          <p:nvPr/>
        </p:nvSpPr>
        <p:spPr>
          <a:xfrm rot="0">
            <a:off x="1108110" y="8517585"/>
            <a:ext cx="16068237" cy="902337"/>
          </a:xfrm>
          <a:prstGeom prst="rect">
            <a:avLst/>
          </a:prstGeom>
        </p:spPr>
        <p:txBody>
          <a:bodyPr anchor="t" rtlCol="false" tIns="0" lIns="0" bIns="0" rIns="0">
            <a:spAutoFit/>
          </a:bodyPr>
          <a:lstStyle/>
          <a:p>
            <a:pPr algn="l">
              <a:lnSpc>
                <a:spcPts val="2916"/>
              </a:lnSpc>
            </a:pPr>
            <a:r>
              <a:rPr lang="en-US" sz="2700" spc="-6">
                <a:solidFill>
                  <a:srgbClr val="FFFFFF"/>
                </a:solidFill>
                <a:latin typeface="Nanum Square"/>
                <a:ea typeface="Nanum Square"/>
                <a:cs typeface="Nanum Square"/>
                <a:sym typeface="Nanum Square"/>
              </a:rPr>
              <a:t>Roadside enforcement activities	       Target non-compliant operators </a:t>
            </a:r>
          </a:p>
        </p:txBody>
      </p:sp>
      <p:sp>
        <p:nvSpPr>
          <p:cNvPr name="Freeform 7" id="7"/>
          <p:cNvSpPr/>
          <p:nvPr/>
        </p:nvSpPr>
        <p:spPr>
          <a:xfrm flipH="false" flipV="false" rot="0">
            <a:off x="975366" y="905875"/>
            <a:ext cx="16333725" cy="1181478"/>
          </a:xfrm>
          <a:custGeom>
            <a:avLst/>
            <a:gdLst/>
            <a:ahLst/>
            <a:cxnLst/>
            <a:rect r="r" b="b" t="t" l="l"/>
            <a:pathLst>
              <a:path h="1181478" w="16333725">
                <a:moveTo>
                  <a:pt x="0" y="0"/>
                </a:moveTo>
                <a:lnTo>
                  <a:pt x="16333725" y="0"/>
                </a:lnTo>
                <a:lnTo>
                  <a:pt x="16333725" y="1181479"/>
                </a:lnTo>
                <a:lnTo>
                  <a:pt x="0" y="118147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8" id="8"/>
          <p:cNvSpPr txBox="true"/>
          <p:nvPr/>
        </p:nvSpPr>
        <p:spPr>
          <a:xfrm rot="0">
            <a:off x="1101156" y="1031665"/>
            <a:ext cx="16082145" cy="929898"/>
          </a:xfrm>
          <a:prstGeom prst="rect">
            <a:avLst/>
          </a:prstGeom>
        </p:spPr>
        <p:txBody>
          <a:bodyPr anchor="t" rtlCol="false" tIns="0" lIns="0" bIns="0" rIns="0">
            <a:spAutoFit/>
          </a:bodyPr>
          <a:lstStyle/>
          <a:p>
            <a:pPr algn="l">
              <a:lnSpc>
                <a:spcPts val="2916"/>
              </a:lnSpc>
            </a:pPr>
            <a:r>
              <a:rPr lang="en-US" sz="2700" spc="-6">
                <a:solidFill>
                  <a:srgbClr val="FFFFFF"/>
                </a:solidFill>
                <a:latin typeface="Nanum Square"/>
                <a:ea typeface="Nanum Square"/>
                <a:cs typeface="Nanum Square"/>
                <a:sym typeface="Nanum Square"/>
              </a:rPr>
              <a:t>Vehicle Approvals			Individual vehicle approval, motorcycle single vehicle approval,						&amp; notifiable alterations</a:t>
            </a:r>
          </a:p>
        </p:txBody>
      </p:sp>
      <p:sp>
        <p:nvSpPr>
          <p:cNvPr name="Freeform 9" id="9"/>
          <p:cNvSpPr/>
          <p:nvPr/>
        </p:nvSpPr>
        <p:spPr>
          <a:xfrm flipH="false" flipV="false" rot="0">
            <a:off x="975366" y="2240610"/>
            <a:ext cx="16333725" cy="1057542"/>
          </a:xfrm>
          <a:custGeom>
            <a:avLst/>
            <a:gdLst/>
            <a:ahLst/>
            <a:cxnLst/>
            <a:rect r="r" b="b" t="t" l="l"/>
            <a:pathLst>
              <a:path h="1057542" w="16333725">
                <a:moveTo>
                  <a:pt x="0" y="0"/>
                </a:moveTo>
                <a:lnTo>
                  <a:pt x="16333725" y="0"/>
                </a:lnTo>
                <a:lnTo>
                  <a:pt x="16333725" y="1057542"/>
                </a:lnTo>
                <a:lnTo>
                  <a:pt x="0" y="105754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0" id="10"/>
          <p:cNvSpPr txBox="true"/>
          <p:nvPr/>
        </p:nvSpPr>
        <p:spPr>
          <a:xfrm rot="0">
            <a:off x="1095106" y="2360350"/>
            <a:ext cx="16094244" cy="818061"/>
          </a:xfrm>
          <a:prstGeom prst="rect">
            <a:avLst/>
          </a:prstGeom>
        </p:spPr>
        <p:txBody>
          <a:bodyPr anchor="t" rtlCol="false" tIns="0" lIns="0" bIns="0" rIns="0">
            <a:spAutoFit/>
          </a:bodyPr>
          <a:lstStyle/>
          <a:p>
            <a:pPr algn="l">
              <a:lnSpc>
                <a:spcPts val="2916"/>
              </a:lnSpc>
            </a:pPr>
            <a:r>
              <a:rPr lang="en-US" sz="2700" spc="-6">
                <a:solidFill>
                  <a:srgbClr val="FFFFFF"/>
                </a:solidFill>
                <a:latin typeface="Nanum Square"/>
                <a:ea typeface="Nanum Square"/>
                <a:cs typeface="Nanum Square"/>
                <a:sym typeface="Nanum Square"/>
              </a:rPr>
              <a:t>Vehicle safety branch			Vehicle safety recalls </a:t>
            </a:r>
          </a:p>
        </p:txBody>
      </p:sp>
      <p:sp>
        <p:nvSpPr>
          <p:cNvPr name="Freeform 11" id="11"/>
          <p:cNvSpPr/>
          <p:nvPr/>
        </p:nvSpPr>
        <p:spPr>
          <a:xfrm flipH="false" flipV="false" rot="0">
            <a:off x="975366" y="3451408"/>
            <a:ext cx="16333725" cy="982031"/>
          </a:xfrm>
          <a:custGeom>
            <a:avLst/>
            <a:gdLst/>
            <a:ahLst/>
            <a:cxnLst/>
            <a:rect r="r" b="b" t="t" l="l"/>
            <a:pathLst>
              <a:path h="982031" w="16333725">
                <a:moveTo>
                  <a:pt x="0" y="0"/>
                </a:moveTo>
                <a:lnTo>
                  <a:pt x="16333725" y="0"/>
                </a:lnTo>
                <a:lnTo>
                  <a:pt x="16333725" y="982031"/>
                </a:lnTo>
                <a:lnTo>
                  <a:pt x="0" y="98203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2" id="12"/>
          <p:cNvSpPr txBox="true"/>
          <p:nvPr/>
        </p:nvSpPr>
        <p:spPr>
          <a:xfrm rot="0">
            <a:off x="1091420" y="3567462"/>
            <a:ext cx="16101618" cy="749923"/>
          </a:xfrm>
          <a:prstGeom prst="rect">
            <a:avLst/>
          </a:prstGeom>
        </p:spPr>
        <p:txBody>
          <a:bodyPr anchor="t" rtlCol="false" tIns="0" lIns="0" bIns="0" rIns="0">
            <a:spAutoFit/>
          </a:bodyPr>
          <a:lstStyle/>
          <a:p>
            <a:pPr algn="l">
              <a:lnSpc>
                <a:spcPts val="2916"/>
              </a:lnSpc>
            </a:pPr>
            <a:r>
              <a:rPr lang="en-US" sz="2700" spc="-6">
                <a:solidFill>
                  <a:srgbClr val="FFFFFF"/>
                </a:solidFill>
                <a:latin typeface="Nanum Square"/>
                <a:ea typeface="Nanum Square"/>
                <a:cs typeface="Nanum Square"/>
                <a:sym typeface="Nanum Square"/>
              </a:rPr>
              <a:t>Market surveillance unit		Monitor transport products for compliance</a:t>
            </a:r>
          </a:p>
        </p:txBody>
      </p:sp>
      <p:sp>
        <p:nvSpPr>
          <p:cNvPr name="Freeform 13" id="13"/>
          <p:cNvSpPr/>
          <p:nvPr/>
        </p:nvSpPr>
        <p:spPr>
          <a:xfrm flipH="false" flipV="false" rot="0">
            <a:off x="958272" y="7249554"/>
            <a:ext cx="16276482" cy="976902"/>
          </a:xfrm>
          <a:custGeom>
            <a:avLst/>
            <a:gdLst/>
            <a:ahLst/>
            <a:cxnLst/>
            <a:rect r="r" b="b" t="t" l="l"/>
            <a:pathLst>
              <a:path h="976902" w="16276482">
                <a:moveTo>
                  <a:pt x="0" y="0"/>
                </a:moveTo>
                <a:lnTo>
                  <a:pt x="16276482" y="0"/>
                </a:lnTo>
                <a:lnTo>
                  <a:pt x="16276482" y="976902"/>
                </a:lnTo>
                <a:lnTo>
                  <a:pt x="0" y="976902"/>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4" id="14"/>
          <p:cNvSpPr txBox="true"/>
          <p:nvPr/>
        </p:nvSpPr>
        <p:spPr>
          <a:xfrm rot="0">
            <a:off x="1026852" y="7412580"/>
            <a:ext cx="16045207" cy="745296"/>
          </a:xfrm>
          <a:prstGeom prst="rect">
            <a:avLst/>
          </a:prstGeom>
        </p:spPr>
        <p:txBody>
          <a:bodyPr anchor="t" rtlCol="false" tIns="0" lIns="0" bIns="0" rIns="0">
            <a:spAutoFit/>
          </a:bodyPr>
          <a:lstStyle/>
          <a:p>
            <a:pPr algn="l">
              <a:lnSpc>
                <a:spcPts val="2916"/>
              </a:lnSpc>
            </a:pPr>
            <a:r>
              <a:rPr lang="en-US" sz="2700" spc="-6">
                <a:solidFill>
                  <a:srgbClr val="FFFFFF"/>
                </a:solidFill>
                <a:latin typeface="Nanum Square"/>
                <a:ea typeface="Nanum Square"/>
                <a:cs typeface="Nanum Square"/>
                <a:sym typeface="Nanum Square"/>
              </a:rPr>
              <a:t>Operator licensing enforcement		Investigations, site visits and fleet compliance checks</a:t>
            </a:r>
          </a:p>
        </p:txBody>
      </p:sp>
      <p:sp>
        <p:nvSpPr>
          <p:cNvPr name="Freeform 15" id="15"/>
          <p:cNvSpPr/>
          <p:nvPr/>
        </p:nvSpPr>
        <p:spPr>
          <a:xfrm flipH="false" flipV="false" rot="0">
            <a:off x="918156" y="5868219"/>
            <a:ext cx="16333725" cy="1168858"/>
          </a:xfrm>
          <a:custGeom>
            <a:avLst/>
            <a:gdLst/>
            <a:ahLst/>
            <a:cxnLst/>
            <a:rect r="r" b="b" t="t" l="l"/>
            <a:pathLst>
              <a:path h="1168858" w="16333725">
                <a:moveTo>
                  <a:pt x="0" y="0"/>
                </a:moveTo>
                <a:lnTo>
                  <a:pt x="16333725" y="0"/>
                </a:lnTo>
                <a:lnTo>
                  <a:pt x="16333725" y="1168859"/>
                </a:lnTo>
                <a:lnTo>
                  <a:pt x="0" y="1168859"/>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6" id="16"/>
          <p:cNvSpPr txBox="true"/>
          <p:nvPr/>
        </p:nvSpPr>
        <p:spPr>
          <a:xfrm rot="0">
            <a:off x="1043329" y="5993393"/>
            <a:ext cx="16083378" cy="918511"/>
          </a:xfrm>
          <a:prstGeom prst="rect">
            <a:avLst/>
          </a:prstGeom>
        </p:spPr>
        <p:txBody>
          <a:bodyPr anchor="t" rtlCol="false" tIns="0" lIns="0" bIns="0" rIns="0">
            <a:spAutoFit/>
          </a:bodyPr>
          <a:lstStyle/>
          <a:p>
            <a:pPr algn="l">
              <a:lnSpc>
                <a:spcPts val="2916"/>
              </a:lnSpc>
            </a:pPr>
            <a:r>
              <a:rPr lang="en-US" sz="2700" spc="-6">
                <a:solidFill>
                  <a:srgbClr val="FFFFFF"/>
                </a:solidFill>
                <a:latin typeface="Nanum Square"/>
                <a:ea typeface="Nanum Square"/>
                <a:cs typeface="Nanum Square"/>
                <a:sym typeface="Nanum Square"/>
              </a:rPr>
              <a:t>Collision investigation			Heavy vehicle post collision examination</a:t>
            </a:r>
          </a:p>
        </p:txBody>
      </p:sp>
    </p:spTree>
  </p:cSld>
  <p:clrMapOvr>
    <a:masterClrMapping/>
  </p:clrMapOvr>
</p:sld>
</file>

<file path=ppt/slides/slide15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981940" y="1059656"/>
            <a:ext cx="16324200" cy="912019"/>
          </a:xfrm>
          <a:prstGeom prst="rect">
            <a:avLst/>
          </a:prstGeom>
        </p:spPr>
        <p:txBody>
          <a:bodyPr anchor="t" rtlCol="false" tIns="0" lIns="0" bIns="0" rIns="0">
            <a:spAutoFit/>
          </a:bodyPr>
          <a:lstStyle/>
          <a:p>
            <a:pPr algn="l">
              <a:lnSpc>
                <a:spcPts val="5184"/>
              </a:lnSpc>
            </a:pPr>
            <a:r>
              <a:rPr lang="en-US" b="true" sz="4800" spc="-10">
                <a:solidFill>
                  <a:srgbClr val="FFFFFF"/>
                </a:solidFill>
                <a:latin typeface="Nanum Square Bold"/>
                <a:ea typeface="Nanum Square Bold"/>
                <a:cs typeface="Nanum Square Bold"/>
                <a:sym typeface="Nanum Square Bold"/>
              </a:rPr>
              <a:t>Enforcement policy</a:t>
            </a:r>
          </a:p>
        </p:txBody>
      </p:sp>
      <p:sp>
        <p:nvSpPr>
          <p:cNvPr name="TextBox 4" id="4"/>
          <p:cNvSpPr txBox="true"/>
          <p:nvPr/>
        </p:nvSpPr>
        <p:spPr>
          <a:xfrm rot="0">
            <a:off x="1076961" y="2997995"/>
            <a:ext cx="16324200" cy="5244692"/>
          </a:xfrm>
          <a:prstGeom prst="rect">
            <a:avLst/>
          </a:prstGeom>
        </p:spPr>
        <p:txBody>
          <a:bodyPr anchor="t" rtlCol="false" tIns="0" lIns="0" bIns="0" rIns="0">
            <a:spAutoFit/>
          </a:bodyPr>
          <a:lstStyle/>
          <a:p>
            <a:pPr algn="l" marL="753308" indent="-376654" lvl="1">
              <a:lnSpc>
                <a:spcPts val="3996"/>
              </a:lnSpc>
              <a:buFont typeface="Arial"/>
              <a:buChar char="•"/>
            </a:pPr>
            <a:r>
              <a:rPr lang="en-US" sz="4162" spc="-9">
                <a:solidFill>
                  <a:srgbClr val="FFFFFF"/>
                </a:solidFill>
                <a:latin typeface="Nanum Square"/>
                <a:ea typeface="Nanum Square"/>
                <a:cs typeface="Nanum Square"/>
                <a:sym typeface="Nanum Square"/>
              </a:rPr>
              <a:t>Interpret legislation</a:t>
            </a:r>
          </a:p>
          <a:p>
            <a:pPr algn="l" marL="753308" indent="-376654" lvl="1">
              <a:lnSpc>
                <a:spcPts val="3996"/>
              </a:lnSpc>
            </a:pPr>
          </a:p>
          <a:p>
            <a:pPr algn="l" marL="753308" indent="-376654" lvl="1">
              <a:lnSpc>
                <a:spcPts val="3996"/>
              </a:lnSpc>
              <a:buFont typeface="Arial"/>
              <a:buChar char="•"/>
            </a:pPr>
            <a:r>
              <a:rPr lang="en-US" sz="4162" spc="-9">
                <a:solidFill>
                  <a:srgbClr val="FFFFFF"/>
                </a:solidFill>
                <a:latin typeface="Nanum Square"/>
                <a:ea typeface="Nanum Square"/>
                <a:cs typeface="Nanum Square"/>
                <a:sym typeface="Nanum Square"/>
              </a:rPr>
              <a:t>Consult with government, industry and trade bodies</a:t>
            </a:r>
          </a:p>
          <a:p>
            <a:pPr algn="l" marL="753308" indent="-376654" lvl="1">
              <a:lnSpc>
                <a:spcPts val="3996"/>
              </a:lnSpc>
            </a:pPr>
          </a:p>
          <a:p>
            <a:pPr algn="l" marL="753308" indent="-376654" lvl="1">
              <a:lnSpc>
                <a:spcPts val="3996"/>
              </a:lnSpc>
              <a:buFont typeface="Arial"/>
              <a:buChar char="•"/>
            </a:pPr>
            <a:r>
              <a:rPr lang="en-US" sz="4162" spc="-9">
                <a:solidFill>
                  <a:srgbClr val="FFFFFF"/>
                </a:solidFill>
                <a:latin typeface="Nanum Square"/>
                <a:ea typeface="Nanum Square"/>
                <a:cs typeface="Nanum Square"/>
                <a:sym typeface="Nanum Square"/>
              </a:rPr>
              <a:t>Produce a workable policy </a:t>
            </a:r>
          </a:p>
          <a:p>
            <a:pPr algn="l" marL="753308" indent="-376654" lvl="1">
              <a:lnSpc>
                <a:spcPts val="3996"/>
              </a:lnSpc>
            </a:pPr>
          </a:p>
          <a:p>
            <a:pPr algn="l" marL="753308" indent="-376654" lvl="1">
              <a:lnSpc>
                <a:spcPts val="3996"/>
              </a:lnSpc>
              <a:buFont typeface="Arial"/>
              <a:buChar char="•"/>
            </a:pPr>
            <a:r>
              <a:rPr lang="en-US" sz="4162" spc="-9">
                <a:solidFill>
                  <a:srgbClr val="FFFFFF"/>
                </a:solidFill>
                <a:latin typeface="Nanum Square"/>
                <a:ea typeface="Nanum Square"/>
                <a:cs typeface="Nanum Square"/>
                <a:sym typeface="Nanum Square"/>
              </a:rPr>
              <a:t>React to legal challenges and case results</a:t>
            </a:r>
          </a:p>
          <a:p>
            <a:pPr algn="l" marL="753308" indent="-376654" lvl="1">
              <a:lnSpc>
                <a:spcPts val="3996"/>
              </a:lnSpc>
            </a:pPr>
          </a:p>
        </p:txBody>
      </p:sp>
    </p:spTree>
  </p:cSld>
  <p:clrMapOvr>
    <a:masterClrMapping/>
  </p:clrMapOvr>
</p:sld>
</file>

<file path=ppt/slides/slide15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1692025" y="2411484"/>
            <a:ext cx="14903943" cy="6973274"/>
          </a:xfrm>
          <a:custGeom>
            <a:avLst/>
            <a:gdLst/>
            <a:ahLst/>
            <a:cxnLst/>
            <a:rect r="r" b="b" t="t" l="l"/>
            <a:pathLst>
              <a:path h="6973274" w="14903943">
                <a:moveTo>
                  <a:pt x="0" y="0"/>
                </a:moveTo>
                <a:lnTo>
                  <a:pt x="14903943" y="0"/>
                </a:lnTo>
                <a:lnTo>
                  <a:pt x="14903943" y="6973274"/>
                </a:lnTo>
                <a:lnTo>
                  <a:pt x="0" y="6973274"/>
                </a:lnTo>
                <a:lnTo>
                  <a:pt x="0" y="0"/>
                </a:lnTo>
                <a:close/>
              </a:path>
            </a:pathLst>
          </a:custGeom>
          <a:blipFill>
            <a:blip r:embed="rId3"/>
            <a:stretch>
              <a:fillRect l="0" t="0" r="0" b="0"/>
            </a:stretch>
          </a:blipFill>
        </p:spPr>
      </p:sp>
      <p:sp>
        <p:nvSpPr>
          <p:cNvPr name="TextBox 4" id="4"/>
          <p:cNvSpPr txBox="true"/>
          <p:nvPr/>
        </p:nvSpPr>
        <p:spPr>
          <a:xfrm rot="0">
            <a:off x="1167837" y="928912"/>
            <a:ext cx="8958330" cy="804772"/>
          </a:xfrm>
          <a:prstGeom prst="rect">
            <a:avLst/>
          </a:prstGeom>
        </p:spPr>
        <p:txBody>
          <a:bodyPr anchor="t" rtlCol="false" tIns="0" lIns="0" bIns="0" rIns="0">
            <a:spAutoFit/>
          </a:bodyPr>
          <a:lstStyle/>
          <a:p>
            <a:pPr algn="l">
              <a:lnSpc>
                <a:spcPts val="5759"/>
              </a:lnSpc>
            </a:pPr>
            <a:r>
              <a:rPr lang="en-US" b="true" sz="4800" spc="-10">
                <a:solidFill>
                  <a:srgbClr val="FFFFFF"/>
                </a:solidFill>
                <a:latin typeface="Nanum Square Bold"/>
                <a:ea typeface="Nanum Square Bold"/>
                <a:cs typeface="Nanum Square Bold"/>
                <a:sym typeface="Nanum Square Bold"/>
              </a:rPr>
              <a:t>Publications</a:t>
            </a:r>
          </a:p>
        </p:txBody>
      </p:sp>
    </p:spTree>
  </p:cSld>
  <p:clrMapOvr>
    <a:masterClrMapping/>
  </p:clrMapOvr>
</p:sld>
</file>

<file path=ppt/slides/slide15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Decorative image"/>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981900" y="4508934"/>
            <a:ext cx="16324200" cy="902495"/>
          </a:xfrm>
          <a:prstGeom prst="rect">
            <a:avLst/>
          </a:prstGeom>
        </p:spPr>
        <p:txBody>
          <a:bodyPr anchor="t" rtlCol="false" tIns="0" lIns="0" bIns="0" rIns="0">
            <a:spAutoFit/>
          </a:bodyPr>
          <a:lstStyle/>
          <a:p>
            <a:pPr algn="ctr">
              <a:lnSpc>
                <a:spcPts val="7128"/>
              </a:lnSpc>
            </a:pPr>
            <a:r>
              <a:rPr lang="en-US" b="true" sz="6600" spc="-14">
                <a:solidFill>
                  <a:srgbClr val="FFFFFF"/>
                </a:solidFill>
                <a:latin typeface="Nanum Square Bold"/>
                <a:ea typeface="Nanum Square Bold"/>
                <a:cs typeface="Nanum Square Bold"/>
                <a:sym typeface="Nanum Square Bold"/>
              </a:rPr>
              <a:t>Roadside enforcement</a:t>
            </a:r>
          </a:p>
        </p:txBody>
      </p:sp>
    </p:spTree>
  </p:cSld>
  <p:clrMapOvr>
    <a:masterClrMapping/>
  </p:clrMapOvr>
</p:sld>
</file>

<file path=ppt/slides/slide15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981940" y="1059656"/>
            <a:ext cx="16324200" cy="912019"/>
          </a:xfrm>
          <a:prstGeom prst="rect">
            <a:avLst/>
          </a:prstGeom>
        </p:spPr>
        <p:txBody>
          <a:bodyPr anchor="t" rtlCol="false" tIns="0" lIns="0" bIns="0" rIns="0">
            <a:spAutoFit/>
          </a:bodyPr>
          <a:lstStyle/>
          <a:p>
            <a:pPr algn="l">
              <a:lnSpc>
                <a:spcPts val="5184"/>
              </a:lnSpc>
            </a:pPr>
            <a:r>
              <a:rPr lang="en-US" b="true" sz="4800" spc="-10">
                <a:solidFill>
                  <a:srgbClr val="FFFFFF"/>
                </a:solidFill>
                <a:latin typeface="Nanum Square Bold"/>
                <a:ea typeface="Nanum Square Bold"/>
                <a:cs typeface="Nanum Square Bold"/>
                <a:sym typeface="Nanum Square Bold"/>
              </a:rPr>
              <a:t>Brakes</a:t>
            </a:r>
          </a:p>
        </p:txBody>
      </p:sp>
      <p:sp>
        <p:nvSpPr>
          <p:cNvPr name="Freeform 4" id="4"/>
          <p:cNvSpPr/>
          <p:nvPr/>
        </p:nvSpPr>
        <p:spPr>
          <a:xfrm flipH="false" flipV="false" rot="0">
            <a:off x="1941968" y="1941129"/>
            <a:ext cx="5853064" cy="7804086"/>
          </a:xfrm>
          <a:custGeom>
            <a:avLst/>
            <a:gdLst/>
            <a:ahLst/>
            <a:cxnLst/>
            <a:rect r="r" b="b" t="t" l="l"/>
            <a:pathLst>
              <a:path h="7804086" w="5853064">
                <a:moveTo>
                  <a:pt x="0" y="0"/>
                </a:moveTo>
                <a:lnTo>
                  <a:pt x="5853064" y="0"/>
                </a:lnTo>
                <a:lnTo>
                  <a:pt x="5853064" y="7804086"/>
                </a:lnTo>
                <a:lnTo>
                  <a:pt x="0" y="7804086"/>
                </a:lnTo>
                <a:lnTo>
                  <a:pt x="0" y="0"/>
                </a:lnTo>
                <a:close/>
              </a:path>
            </a:pathLst>
          </a:custGeom>
          <a:blipFill>
            <a:blip r:embed="rId3"/>
            <a:stretch>
              <a:fillRect l="0" t="0" r="0" b="0"/>
            </a:stretch>
          </a:blipFill>
        </p:spPr>
      </p:sp>
      <p:sp>
        <p:nvSpPr>
          <p:cNvPr name="Freeform 5" id="5"/>
          <p:cNvSpPr/>
          <p:nvPr/>
        </p:nvSpPr>
        <p:spPr>
          <a:xfrm flipH="false" flipV="false" rot="0">
            <a:off x="9318009" y="1941129"/>
            <a:ext cx="5959713" cy="7773540"/>
          </a:xfrm>
          <a:custGeom>
            <a:avLst/>
            <a:gdLst/>
            <a:ahLst/>
            <a:cxnLst/>
            <a:rect r="r" b="b" t="t" l="l"/>
            <a:pathLst>
              <a:path h="7773540" w="5959713">
                <a:moveTo>
                  <a:pt x="0" y="0"/>
                </a:moveTo>
                <a:lnTo>
                  <a:pt x="5959713" y="0"/>
                </a:lnTo>
                <a:lnTo>
                  <a:pt x="5959713" y="7773540"/>
                </a:lnTo>
                <a:lnTo>
                  <a:pt x="0" y="7773540"/>
                </a:lnTo>
                <a:lnTo>
                  <a:pt x="0" y="0"/>
                </a:lnTo>
                <a:close/>
              </a:path>
            </a:pathLst>
          </a:custGeom>
          <a:blipFill>
            <a:blip r:embed="rId4"/>
            <a:stretch>
              <a:fillRect l="0" t="0" r="0" b="0"/>
            </a:stretch>
          </a:blipFill>
        </p:spPr>
      </p:sp>
      <p:grpSp>
        <p:nvGrpSpPr>
          <p:cNvPr name="Group 6" id="6"/>
          <p:cNvGrpSpPr/>
          <p:nvPr/>
        </p:nvGrpSpPr>
        <p:grpSpPr>
          <a:xfrm rot="0">
            <a:off x="11039994" y="4871190"/>
            <a:ext cx="2445850" cy="2204802"/>
            <a:chOff x="0" y="0"/>
            <a:chExt cx="3261134" cy="2939736"/>
          </a:xfrm>
        </p:grpSpPr>
        <p:sp>
          <p:nvSpPr>
            <p:cNvPr name="Freeform 7" id="7"/>
            <p:cNvSpPr/>
            <p:nvPr/>
          </p:nvSpPr>
          <p:spPr>
            <a:xfrm flipH="false" flipV="false" rot="0">
              <a:off x="0" y="0"/>
              <a:ext cx="3261106" cy="2939796"/>
            </a:xfrm>
            <a:custGeom>
              <a:avLst/>
              <a:gdLst/>
              <a:ahLst/>
              <a:cxnLst/>
              <a:rect r="r" b="b" t="t" l="l"/>
              <a:pathLst>
                <a:path h="2939796" w="3261106">
                  <a:moveTo>
                    <a:pt x="0" y="1469898"/>
                  </a:moveTo>
                  <a:cubicBezTo>
                    <a:pt x="0" y="656209"/>
                    <a:pt x="731901" y="0"/>
                    <a:pt x="1630553" y="0"/>
                  </a:cubicBezTo>
                  <a:cubicBezTo>
                    <a:pt x="2529205" y="0"/>
                    <a:pt x="3261106" y="656209"/>
                    <a:pt x="3261106" y="1469898"/>
                  </a:cubicBezTo>
                  <a:lnTo>
                    <a:pt x="3242056" y="1469898"/>
                  </a:lnTo>
                  <a:lnTo>
                    <a:pt x="3261106" y="1469898"/>
                  </a:lnTo>
                  <a:cubicBezTo>
                    <a:pt x="3261106" y="2283460"/>
                    <a:pt x="2529205" y="2939796"/>
                    <a:pt x="1630553" y="2939796"/>
                  </a:cubicBezTo>
                  <a:lnTo>
                    <a:pt x="1630553" y="2920746"/>
                  </a:lnTo>
                  <a:lnTo>
                    <a:pt x="1630553" y="2939796"/>
                  </a:lnTo>
                  <a:cubicBezTo>
                    <a:pt x="731901" y="2939796"/>
                    <a:pt x="0" y="2283460"/>
                    <a:pt x="0" y="1469898"/>
                  </a:cubicBezTo>
                  <a:lnTo>
                    <a:pt x="19050" y="1469898"/>
                  </a:lnTo>
                  <a:lnTo>
                    <a:pt x="38100" y="1469898"/>
                  </a:lnTo>
                  <a:lnTo>
                    <a:pt x="19050" y="1469898"/>
                  </a:lnTo>
                  <a:lnTo>
                    <a:pt x="0" y="1469898"/>
                  </a:lnTo>
                  <a:moveTo>
                    <a:pt x="38100" y="1469898"/>
                  </a:moveTo>
                  <a:cubicBezTo>
                    <a:pt x="38100" y="1480439"/>
                    <a:pt x="29591" y="1488948"/>
                    <a:pt x="19050" y="1488948"/>
                  </a:cubicBezTo>
                  <a:cubicBezTo>
                    <a:pt x="8509" y="1488948"/>
                    <a:pt x="0" y="1480439"/>
                    <a:pt x="0" y="1469898"/>
                  </a:cubicBezTo>
                  <a:cubicBezTo>
                    <a:pt x="0" y="1459357"/>
                    <a:pt x="8509" y="1450848"/>
                    <a:pt x="19050" y="1450848"/>
                  </a:cubicBezTo>
                  <a:cubicBezTo>
                    <a:pt x="29591" y="1450848"/>
                    <a:pt x="38100" y="1459357"/>
                    <a:pt x="38100" y="1469898"/>
                  </a:cubicBezTo>
                  <a:cubicBezTo>
                    <a:pt x="38100" y="2258822"/>
                    <a:pt x="749173" y="2901696"/>
                    <a:pt x="1630553" y="2901696"/>
                  </a:cubicBezTo>
                  <a:cubicBezTo>
                    <a:pt x="2511933" y="2901696"/>
                    <a:pt x="3223006" y="2258822"/>
                    <a:pt x="3223006" y="1469898"/>
                  </a:cubicBezTo>
                  <a:cubicBezTo>
                    <a:pt x="3223006" y="680974"/>
                    <a:pt x="2511933" y="38100"/>
                    <a:pt x="1630553" y="38100"/>
                  </a:cubicBezTo>
                  <a:lnTo>
                    <a:pt x="1630553" y="19050"/>
                  </a:lnTo>
                  <a:lnTo>
                    <a:pt x="1630553" y="38100"/>
                  </a:lnTo>
                  <a:cubicBezTo>
                    <a:pt x="749173" y="38100"/>
                    <a:pt x="38100" y="680974"/>
                    <a:pt x="38100" y="1469898"/>
                  </a:cubicBezTo>
                  <a:close/>
                </a:path>
              </a:pathLst>
            </a:custGeom>
            <a:solidFill>
              <a:srgbClr val="FF0000"/>
            </a:solidFill>
          </p:spPr>
        </p:sp>
      </p:grpSp>
    </p:spTree>
  </p:cSld>
  <p:clrMapOvr>
    <a:masterClrMapping/>
  </p:clrMapOvr>
</p:sld>
</file>

<file path=ppt/slides/slide15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981940" y="1059656"/>
            <a:ext cx="16324200" cy="912019"/>
          </a:xfrm>
          <a:prstGeom prst="rect">
            <a:avLst/>
          </a:prstGeom>
        </p:spPr>
        <p:txBody>
          <a:bodyPr anchor="t" rtlCol="false" tIns="0" lIns="0" bIns="0" rIns="0">
            <a:spAutoFit/>
          </a:bodyPr>
          <a:lstStyle/>
          <a:p>
            <a:pPr algn="l">
              <a:lnSpc>
                <a:spcPts val="5184"/>
              </a:lnSpc>
            </a:pPr>
            <a:r>
              <a:rPr lang="en-US" b="true" sz="4800" spc="-10">
                <a:solidFill>
                  <a:srgbClr val="FFFFFF"/>
                </a:solidFill>
                <a:latin typeface="Nanum Square Bold"/>
                <a:ea typeface="Nanum Square Bold"/>
                <a:cs typeface="Nanum Square Bold"/>
                <a:sym typeface="Nanum Square Bold"/>
              </a:rPr>
              <a:t>Load security</a:t>
            </a:r>
          </a:p>
        </p:txBody>
      </p:sp>
      <p:sp>
        <p:nvSpPr>
          <p:cNvPr name="Freeform 4" id="4"/>
          <p:cNvSpPr/>
          <p:nvPr/>
        </p:nvSpPr>
        <p:spPr>
          <a:xfrm flipH="false" flipV="false" rot="0">
            <a:off x="11491332" y="1722864"/>
            <a:ext cx="6526455" cy="7413364"/>
          </a:xfrm>
          <a:custGeom>
            <a:avLst/>
            <a:gdLst/>
            <a:ahLst/>
            <a:cxnLst/>
            <a:rect r="r" b="b" t="t" l="l"/>
            <a:pathLst>
              <a:path h="7413364" w="6526455">
                <a:moveTo>
                  <a:pt x="0" y="0"/>
                </a:moveTo>
                <a:lnTo>
                  <a:pt x="6526455" y="0"/>
                </a:lnTo>
                <a:lnTo>
                  <a:pt x="6526455" y="7413364"/>
                </a:lnTo>
                <a:lnTo>
                  <a:pt x="0" y="7413364"/>
                </a:lnTo>
                <a:lnTo>
                  <a:pt x="0" y="0"/>
                </a:lnTo>
                <a:close/>
              </a:path>
            </a:pathLst>
          </a:custGeom>
          <a:blipFill>
            <a:blip r:embed="rId3"/>
            <a:stretch>
              <a:fillRect l="0" t="-9576" r="0" b="-9576"/>
            </a:stretch>
          </a:blipFill>
        </p:spPr>
      </p:sp>
      <p:sp>
        <p:nvSpPr>
          <p:cNvPr name="Freeform 5" id="5"/>
          <p:cNvSpPr/>
          <p:nvPr/>
        </p:nvSpPr>
        <p:spPr>
          <a:xfrm flipH="false" flipV="false" rot="0">
            <a:off x="270213" y="2344515"/>
            <a:ext cx="10836400" cy="6173589"/>
          </a:xfrm>
          <a:custGeom>
            <a:avLst/>
            <a:gdLst/>
            <a:ahLst/>
            <a:cxnLst/>
            <a:rect r="r" b="b" t="t" l="l"/>
            <a:pathLst>
              <a:path h="6173589" w="10836400">
                <a:moveTo>
                  <a:pt x="0" y="0"/>
                </a:moveTo>
                <a:lnTo>
                  <a:pt x="10836401" y="0"/>
                </a:lnTo>
                <a:lnTo>
                  <a:pt x="10836401" y="6173589"/>
                </a:lnTo>
                <a:lnTo>
                  <a:pt x="0" y="6173589"/>
                </a:lnTo>
                <a:lnTo>
                  <a:pt x="0" y="0"/>
                </a:lnTo>
                <a:close/>
              </a:path>
            </a:pathLst>
          </a:custGeom>
          <a:blipFill>
            <a:blip r:embed="rId4"/>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173200" y="7327722"/>
            <a:ext cx="4114800" cy="2959278"/>
            <a:chOff x="0" y="0"/>
            <a:chExt cx="5486400" cy="3945704"/>
          </a:xfrm>
        </p:grpSpPr>
        <p:sp>
          <p:nvSpPr>
            <p:cNvPr name="Freeform 3" id="3"/>
            <p:cNvSpPr/>
            <p:nvPr/>
          </p:nvSpPr>
          <p:spPr>
            <a:xfrm flipH="false" flipV="false" rot="0">
              <a:off x="0" y="0"/>
              <a:ext cx="5486400" cy="3945763"/>
            </a:xfrm>
            <a:custGeom>
              <a:avLst/>
              <a:gdLst/>
              <a:ahLst/>
              <a:cxnLst/>
              <a:rect r="r" b="b" t="t" l="l"/>
              <a:pathLst>
                <a:path h="3945763" w="5486400">
                  <a:moveTo>
                    <a:pt x="5486400" y="3945763"/>
                  </a:moveTo>
                  <a:lnTo>
                    <a:pt x="5486400" y="0"/>
                  </a:lnTo>
                  <a:lnTo>
                    <a:pt x="0" y="3945763"/>
                  </a:lnTo>
                  <a:close/>
                </a:path>
              </a:pathLst>
            </a:custGeom>
            <a:solidFill>
              <a:srgbClr val="279CD8"/>
            </a:solidFill>
          </p:spPr>
        </p:sp>
      </p:grpSp>
      <p:sp>
        <p:nvSpPr>
          <p:cNvPr name="Freeform 4" id="4" descr="A white text on a black background  Description automatically generated"/>
          <p:cNvSpPr/>
          <p:nvPr/>
        </p:nvSpPr>
        <p:spPr>
          <a:xfrm flipH="false" flipV="false" rot="0">
            <a:off x="15823296" y="8138160"/>
            <a:ext cx="2360877" cy="2360877"/>
          </a:xfrm>
          <a:custGeom>
            <a:avLst/>
            <a:gdLst/>
            <a:ahLst/>
            <a:cxnLst/>
            <a:rect r="r" b="b" t="t" l="l"/>
            <a:pathLst>
              <a:path h="2360877" w="2360877">
                <a:moveTo>
                  <a:pt x="0" y="0"/>
                </a:moveTo>
                <a:lnTo>
                  <a:pt x="2360877" y="0"/>
                </a:lnTo>
                <a:lnTo>
                  <a:pt x="2360877" y="2360877"/>
                </a:lnTo>
                <a:lnTo>
                  <a:pt x="0" y="2360877"/>
                </a:lnTo>
                <a:lnTo>
                  <a:pt x="0" y="0"/>
                </a:lnTo>
                <a:close/>
              </a:path>
            </a:pathLst>
          </a:custGeom>
          <a:blipFill>
            <a:blip r:embed="rId2"/>
            <a:stretch>
              <a:fillRect l="0" t="0" r="0" b="0"/>
            </a:stretch>
          </a:blipFill>
        </p:spPr>
      </p:sp>
      <p:sp>
        <p:nvSpPr>
          <p:cNvPr name="TextBox 5" id="5"/>
          <p:cNvSpPr txBox="true"/>
          <p:nvPr/>
        </p:nvSpPr>
        <p:spPr>
          <a:xfrm rot="0">
            <a:off x="1348740" y="669607"/>
            <a:ext cx="15590520" cy="1820704"/>
          </a:xfrm>
          <a:prstGeom prst="rect">
            <a:avLst/>
          </a:prstGeom>
        </p:spPr>
        <p:txBody>
          <a:bodyPr anchor="t" rtlCol="false" tIns="0" lIns="0" bIns="0" rIns="0">
            <a:spAutoFit/>
          </a:bodyPr>
          <a:lstStyle/>
          <a:p>
            <a:pPr algn="l">
              <a:lnSpc>
                <a:spcPts val="7128"/>
              </a:lnSpc>
            </a:pPr>
            <a:r>
              <a:rPr lang="en-US" sz="6600" b="true">
                <a:solidFill>
                  <a:srgbClr val="279CD8"/>
                </a:solidFill>
                <a:latin typeface="Open Sans Bold"/>
                <a:ea typeface="Open Sans Bold"/>
                <a:cs typeface="Open Sans Bold"/>
                <a:sym typeface="Open Sans Bold"/>
              </a:rPr>
              <a:t>Objectives of the Project</a:t>
            </a:r>
          </a:p>
        </p:txBody>
      </p:sp>
      <p:sp>
        <p:nvSpPr>
          <p:cNvPr name="TextBox 6" id="6"/>
          <p:cNvSpPr txBox="true"/>
          <p:nvPr/>
        </p:nvSpPr>
        <p:spPr>
          <a:xfrm rot="0">
            <a:off x="1348740" y="2831783"/>
            <a:ext cx="15590520" cy="5830443"/>
          </a:xfrm>
          <a:prstGeom prst="rect">
            <a:avLst/>
          </a:prstGeom>
        </p:spPr>
        <p:txBody>
          <a:bodyPr anchor="t" rtlCol="false" tIns="0" lIns="0" bIns="0" rIns="0">
            <a:spAutoFit/>
          </a:bodyPr>
          <a:lstStyle/>
          <a:p>
            <a:pPr algn="l">
              <a:lnSpc>
                <a:spcPts val="2916"/>
              </a:lnSpc>
            </a:pPr>
            <a:r>
              <a:rPr lang="en-US" sz="3000" b="true">
                <a:solidFill>
                  <a:srgbClr val="60519D"/>
                </a:solidFill>
                <a:latin typeface="Arimo Bold"/>
                <a:ea typeface="Arimo Bold"/>
                <a:cs typeface="Arimo Bold"/>
                <a:sym typeface="Arimo Bold"/>
              </a:rPr>
              <a:t>Overarching Objective</a:t>
            </a:r>
          </a:p>
          <a:p>
            <a:pPr algn="l">
              <a:lnSpc>
                <a:spcPts val="2916"/>
              </a:lnSpc>
            </a:pPr>
          </a:p>
          <a:p>
            <a:pPr algn="ctr">
              <a:lnSpc>
                <a:spcPts val="2916"/>
              </a:lnSpc>
            </a:pPr>
            <a:r>
              <a:rPr lang="en-US" sz="3000" b="true">
                <a:solidFill>
                  <a:srgbClr val="A84D98"/>
                </a:solidFill>
                <a:latin typeface="Arimo Bold"/>
                <a:ea typeface="Arimo Bold"/>
                <a:cs typeface="Arimo Bold"/>
                <a:sym typeface="Arimo Bold"/>
              </a:rPr>
              <a:t>Generate a Social Value Return Figure for the CT Sector in the UK </a:t>
            </a:r>
          </a:p>
          <a:p>
            <a:pPr algn="ctr">
              <a:lnSpc>
                <a:spcPts val="2916"/>
              </a:lnSpc>
            </a:pPr>
            <a:r>
              <a:rPr lang="en-US" sz="3000">
                <a:solidFill>
                  <a:srgbClr val="000000"/>
                </a:solidFill>
                <a:latin typeface="Arimo"/>
                <a:ea typeface="Arimo"/>
                <a:cs typeface="Arimo"/>
                <a:sym typeface="Arimo"/>
              </a:rPr>
              <a:t>and utilise this to promote the value of the sector with stakeholders including local, regional and national government.</a:t>
            </a:r>
          </a:p>
          <a:p>
            <a:pPr algn="l">
              <a:lnSpc>
                <a:spcPts val="2916"/>
              </a:lnSpc>
            </a:pPr>
          </a:p>
          <a:p>
            <a:pPr algn="l">
              <a:lnSpc>
                <a:spcPts val="2916"/>
              </a:lnSpc>
            </a:pPr>
          </a:p>
          <a:p>
            <a:pPr algn="l">
              <a:lnSpc>
                <a:spcPts val="2916"/>
              </a:lnSpc>
            </a:pPr>
            <a:r>
              <a:rPr lang="en-US" sz="3000" b="true">
                <a:solidFill>
                  <a:srgbClr val="60519D"/>
                </a:solidFill>
                <a:latin typeface="Arimo Bold"/>
                <a:ea typeface="Arimo Bold"/>
                <a:cs typeface="Arimo Bold"/>
                <a:sym typeface="Arimo Bold"/>
              </a:rPr>
              <a:t>Deliverables</a:t>
            </a:r>
            <a:r>
              <a:rPr lang="en-US" sz="3000">
                <a:solidFill>
                  <a:srgbClr val="60519D"/>
                </a:solidFill>
                <a:latin typeface="Arimo"/>
                <a:ea typeface="Arimo"/>
                <a:cs typeface="Arimo"/>
                <a:sym typeface="Arimo"/>
              </a:rPr>
              <a:t> </a:t>
            </a:r>
          </a:p>
          <a:p>
            <a:pPr algn="l" marL="542925" indent="-271462" lvl="1">
              <a:lnSpc>
                <a:spcPts val="2916"/>
              </a:lnSpc>
              <a:buFont typeface="Arial"/>
              <a:buChar char="•"/>
            </a:pPr>
            <a:r>
              <a:rPr lang="en-US" sz="3000">
                <a:solidFill>
                  <a:srgbClr val="333333"/>
                </a:solidFill>
                <a:latin typeface="Arimo"/>
                <a:ea typeface="Arimo"/>
                <a:cs typeface="Arimo"/>
                <a:sym typeface="Arimo"/>
              </a:rPr>
              <a:t>Case studies demonstrating impact on the tool kit from CT Operators, Stakeholders and Funders</a:t>
            </a:r>
          </a:p>
          <a:p>
            <a:pPr algn="l" marL="542925" indent="-271462" lvl="1">
              <a:lnSpc>
                <a:spcPts val="2916"/>
              </a:lnSpc>
            </a:pPr>
          </a:p>
          <a:p>
            <a:pPr algn="l" marL="542925" indent="-271462" lvl="1">
              <a:lnSpc>
                <a:spcPts val="2916"/>
              </a:lnSpc>
              <a:buFont typeface="Arial"/>
              <a:buChar char="•"/>
            </a:pPr>
            <a:r>
              <a:rPr lang="en-US" sz="3000">
                <a:solidFill>
                  <a:srgbClr val="000000"/>
                </a:solidFill>
                <a:latin typeface="Arimo"/>
                <a:ea typeface="Arimo"/>
                <a:cs typeface="Arimo"/>
                <a:sym typeface="Arimo"/>
              </a:rPr>
              <a:t>Resources and tools to support CT sector in increasing their skills and knowledge in;</a:t>
            </a:r>
          </a:p>
          <a:p>
            <a:pPr algn="l" marL="1228725" indent="-409575" lvl="2">
              <a:lnSpc>
                <a:spcPts val="2916"/>
              </a:lnSpc>
              <a:buFont typeface="Arial"/>
              <a:buChar char="⚬"/>
            </a:pPr>
            <a:r>
              <a:rPr lang="en-US" sz="3000">
                <a:solidFill>
                  <a:srgbClr val="000000"/>
                </a:solidFill>
                <a:latin typeface="Arimo"/>
                <a:ea typeface="Arimo"/>
                <a:cs typeface="Arimo"/>
                <a:sym typeface="Arimo"/>
              </a:rPr>
              <a:t>General data collection, 	</a:t>
            </a:r>
          </a:p>
          <a:p>
            <a:pPr algn="l" marL="1228725" indent="-409575" lvl="2">
              <a:lnSpc>
                <a:spcPts val="2916"/>
              </a:lnSpc>
              <a:buFont typeface="Arial"/>
              <a:buChar char="⚬"/>
            </a:pPr>
            <a:r>
              <a:rPr lang="en-US" sz="3000">
                <a:solidFill>
                  <a:srgbClr val="000000"/>
                </a:solidFill>
                <a:latin typeface="Arimo"/>
                <a:ea typeface="Arimo"/>
                <a:cs typeface="Arimo"/>
                <a:sym typeface="Arimo"/>
              </a:rPr>
              <a:t>Simple data analysis and, </a:t>
            </a:r>
          </a:p>
          <a:p>
            <a:pPr algn="l" marL="1228725" indent="-409575" lvl="2">
              <a:lnSpc>
                <a:spcPts val="2916"/>
              </a:lnSpc>
              <a:buFont typeface="Arial"/>
              <a:buChar char="⚬"/>
            </a:pPr>
            <a:r>
              <a:rPr lang="en-US" sz="3000">
                <a:solidFill>
                  <a:srgbClr val="000000"/>
                </a:solidFill>
                <a:latin typeface="Arimo"/>
                <a:ea typeface="Arimo"/>
                <a:cs typeface="Arimo"/>
                <a:sym typeface="Arimo"/>
              </a:rPr>
              <a:t>How to use the results to influence stakeholders</a:t>
            </a:r>
          </a:p>
          <a:p>
            <a:pPr algn="l" marL="1228725" indent="-409575" lvl="2">
              <a:lnSpc>
                <a:spcPts val="2916"/>
              </a:lnSpc>
            </a:pPr>
          </a:p>
        </p:txBody>
      </p:sp>
      <p:sp>
        <p:nvSpPr>
          <p:cNvPr name="Freeform 7" id="7" descr="A qr code with black squares  Description automatically generated"/>
          <p:cNvSpPr/>
          <p:nvPr/>
        </p:nvSpPr>
        <p:spPr>
          <a:xfrm flipH="false" flipV="false" rot="0">
            <a:off x="15873984" y="248888"/>
            <a:ext cx="1975104" cy="1975104"/>
          </a:xfrm>
          <a:custGeom>
            <a:avLst/>
            <a:gdLst/>
            <a:ahLst/>
            <a:cxnLst/>
            <a:rect r="r" b="b" t="t" l="l"/>
            <a:pathLst>
              <a:path h="1975104" w="1975104">
                <a:moveTo>
                  <a:pt x="0" y="0"/>
                </a:moveTo>
                <a:lnTo>
                  <a:pt x="1975104" y="0"/>
                </a:lnTo>
                <a:lnTo>
                  <a:pt x="1975104" y="1975104"/>
                </a:lnTo>
                <a:lnTo>
                  <a:pt x="0" y="1975104"/>
                </a:lnTo>
                <a:lnTo>
                  <a:pt x="0" y="0"/>
                </a:lnTo>
                <a:close/>
              </a:path>
            </a:pathLst>
          </a:custGeom>
          <a:blipFill>
            <a:blip r:embed="rId3"/>
            <a:stretch>
              <a:fillRect l="0" t="0" r="0" b="0"/>
            </a:stretch>
          </a:blipFill>
        </p:spPr>
      </p:sp>
      <p:grpSp>
        <p:nvGrpSpPr>
          <p:cNvPr name="Group 8" id="8"/>
          <p:cNvGrpSpPr/>
          <p:nvPr/>
        </p:nvGrpSpPr>
        <p:grpSpPr>
          <a:xfrm rot="0">
            <a:off x="15721965" y="127729"/>
            <a:ext cx="2279142" cy="2251710"/>
            <a:chOff x="0" y="0"/>
            <a:chExt cx="3038856" cy="3002280"/>
          </a:xfrm>
        </p:grpSpPr>
        <p:sp>
          <p:nvSpPr>
            <p:cNvPr name="Freeform 9" id="9"/>
            <p:cNvSpPr/>
            <p:nvPr/>
          </p:nvSpPr>
          <p:spPr>
            <a:xfrm flipH="false" flipV="false" rot="0">
              <a:off x="-1397508" y="0"/>
              <a:ext cx="4436364" cy="3078480"/>
            </a:xfrm>
            <a:custGeom>
              <a:avLst/>
              <a:gdLst/>
              <a:ahLst/>
              <a:cxnLst/>
              <a:rect r="r" b="b" t="t" l="l"/>
              <a:pathLst>
                <a:path h="3078480" w="4436364">
                  <a:moveTo>
                    <a:pt x="1588008" y="0"/>
                  </a:moveTo>
                  <a:lnTo>
                    <a:pt x="1664208" y="0"/>
                  </a:lnTo>
                  <a:lnTo>
                    <a:pt x="1664208" y="76200"/>
                  </a:lnTo>
                  <a:lnTo>
                    <a:pt x="1588008" y="76200"/>
                  </a:lnTo>
                  <a:close/>
                  <a:moveTo>
                    <a:pt x="1740408" y="0"/>
                  </a:moveTo>
                  <a:lnTo>
                    <a:pt x="1816608" y="0"/>
                  </a:lnTo>
                  <a:lnTo>
                    <a:pt x="1816608" y="76200"/>
                  </a:lnTo>
                  <a:lnTo>
                    <a:pt x="1740408" y="76200"/>
                  </a:lnTo>
                  <a:close/>
                  <a:moveTo>
                    <a:pt x="1892808" y="0"/>
                  </a:moveTo>
                  <a:lnTo>
                    <a:pt x="1969008" y="0"/>
                  </a:lnTo>
                  <a:lnTo>
                    <a:pt x="1969008" y="76200"/>
                  </a:lnTo>
                  <a:lnTo>
                    <a:pt x="1892808" y="76200"/>
                  </a:lnTo>
                  <a:close/>
                  <a:moveTo>
                    <a:pt x="2045208" y="0"/>
                  </a:moveTo>
                  <a:lnTo>
                    <a:pt x="2121408" y="0"/>
                  </a:lnTo>
                  <a:lnTo>
                    <a:pt x="2121408" y="76200"/>
                  </a:lnTo>
                  <a:lnTo>
                    <a:pt x="2045208" y="76200"/>
                  </a:lnTo>
                  <a:close/>
                  <a:moveTo>
                    <a:pt x="2197608" y="0"/>
                  </a:moveTo>
                  <a:lnTo>
                    <a:pt x="2273808" y="0"/>
                  </a:lnTo>
                  <a:lnTo>
                    <a:pt x="2273808" y="76200"/>
                  </a:lnTo>
                  <a:lnTo>
                    <a:pt x="2197608" y="76200"/>
                  </a:lnTo>
                  <a:close/>
                  <a:moveTo>
                    <a:pt x="2350008" y="0"/>
                  </a:moveTo>
                  <a:lnTo>
                    <a:pt x="2426208" y="0"/>
                  </a:lnTo>
                  <a:lnTo>
                    <a:pt x="2426208" y="76200"/>
                  </a:lnTo>
                  <a:lnTo>
                    <a:pt x="2350008" y="76200"/>
                  </a:lnTo>
                  <a:close/>
                  <a:moveTo>
                    <a:pt x="2502408" y="0"/>
                  </a:moveTo>
                  <a:lnTo>
                    <a:pt x="2578608" y="0"/>
                  </a:lnTo>
                  <a:lnTo>
                    <a:pt x="2578608" y="76200"/>
                  </a:lnTo>
                  <a:lnTo>
                    <a:pt x="2502408" y="76200"/>
                  </a:lnTo>
                  <a:close/>
                  <a:moveTo>
                    <a:pt x="2654808" y="0"/>
                  </a:moveTo>
                  <a:lnTo>
                    <a:pt x="2731008" y="0"/>
                  </a:lnTo>
                  <a:lnTo>
                    <a:pt x="2731008" y="76200"/>
                  </a:lnTo>
                  <a:lnTo>
                    <a:pt x="2654808" y="76200"/>
                  </a:lnTo>
                  <a:close/>
                  <a:moveTo>
                    <a:pt x="2807208" y="76200"/>
                  </a:moveTo>
                  <a:lnTo>
                    <a:pt x="2883408" y="76200"/>
                  </a:lnTo>
                  <a:lnTo>
                    <a:pt x="2807208" y="76200"/>
                  </a:lnTo>
                  <a:close/>
                  <a:moveTo>
                    <a:pt x="2959608" y="76200"/>
                  </a:moveTo>
                  <a:lnTo>
                    <a:pt x="3035808" y="76200"/>
                  </a:lnTo>
                  <a:lnTo>
                    <a:pt x="2959608" y="76200"/>
                  </a:lnTo>
                  <a:close/>
                  <a:moveTo>
                    <a:pt x="3112008" y="76200"/>
                  </a:moveTo>
                  <a:lnTo>
                    <a:pt x="3188208" y="76200"/>
                  </a:lnTo>
                  <a:lnTo>
                    <a:pt x="3112008" y="76200"/>
                  </a:lnTo>
                  <a:close/>
                  <a:moveTo>
                    <a:pt x="3264408" y="76200"/>
                  </a:moveTo>
                  <a:lnTo>
                    <a:pt x="3340608" y="76200"/>
                  </a:lnTo>
                  <a:lnTo>
                    <a:pt x="3264408" y="76200"/>
                  </a:lnTo>
                  <a:close/>
                  <a:moveTo>
                    <a:pt x="3416808" y="76200"/>
                  </a:moveTo>
                  <a:lnTo>
                    <a:pt x="3493008" y="76200"/>
                  </a:lnTo>
                  <a:lnTo>
                    <a:pt x="3416808" y="76200"/>
                  </a:lnTo>
                  <a:close/>
                  <a:moveTo>
                    <a:pt x="3569208" y="76200"/>
                  </a:moveTo>
                  <a:lnTo>
                    <a:pt x="3645408" y="76200"/>
                  </a:lnTo>
                  <a:lnTo>
                    <a:pt x="3569208" y="76200"/>
                  </a:lnTo>
                  <a:close/>
                  <a:moveTo>
                    <a:pt x="3721608" y="76200"/>
                  </a:moveTo>
                  <a:lnTo>
                    <a:pt x="3797808" y="76200"/>
                  </a:lnTo>
                  <a:lnTo>
                    <a:pt x="3721608" y="76200"/>
                  </a:lnTo>
                  <a:close/>
                  <a:moveTo>
                    <a:pt x="3874008" y="76200"/>
                  </a:moveTo>
                  <a:lnTo>
                    <a:pt x="3950208" y="76200"/>
                  </a:lnTo>
                  <a:lnTo>
                    <a:pt x="3874008" y="76200"/>
                  </a:lnTo>
                  <a:close/>
                  <a:moveTo>
                    <a:pt x="4026408" y="76200"/>
                  </a:moveTo>
                  <a:lnTo>
                    <a:pt x="4102608" y="76200"/>
                  </a:lnTo>
                  <a:lnTo>
                    <a:pt x="4026408" y="76200"/>
                  </a:lnTo>
                  <a:close/>
                  <a:moveTo>
                    <a:pt x="4178808" y="76200"/>
                  </a:moveTo>
                  <a:lnTo>
                    <a:pt x="4255008" y="76200"/>
                  </a:lnTo>
                  <a:lnTo>
                    <a:pt x="4178808" y="76200"/>
                  </a:lnTo>
                  <a:close/>
                  <a:moveTo>
                    <a:pt x="4331208" y="76200"/>
                  </a:moveTo>
                  <a:lnTo>
                    <a:pt x="4398264" y="76200"/>
                  </a:lnTo>
                  <a:cubicBezTo>
                    <a:pt x="4419346" y="76200"/>
                    <a:pt x="4436364" y="93218"/>
                    <a:pt x="4436364" y="114300"/>
                  </a:cubicBezTo>
                  <a:lnTo>
                    <a:pt x="4436364" y="123444"/>
                  </a:lnTo>
                  <a:lnTo>
                    <a:pt x="4360164" y="123444"/>
                  </a:lnTo>
                  <a:lnTo>
                    <a:pt x="4360164" y="38100"/>
                  </a:lnTo>
                  <a:lnTo>
                    <a:pt x="4398264" y="38100"/>
                  </a:lnTo>
                  <a:lnTo>
                    <a:pt x="4398264" y="76200"/>
                  </a:lnTo>
                  <a:lnTo>
                    <a:pt x="4331208" y="76200"/>
                  </a:lnTo>
                  <a:close/>
                  <a:moveTo>
                    <a:pt x="4436364" y="199644"/>
                  </a:moveTo>
                  <a:lnTo>
                    <a:pt x="4436364" y="275844"/>
                  </a:lnTo>
                  <a:lnTo>
                    <a:pt x="4360164" y="275844"/>
                  </a:lnTo>
                  <a:lnTo>
                    <a:pt x="4360164" y="199644"/>
                  </a:lnTo>
                  <a:close/>
                  <a:moveTo>
                    <a:pt x="4360164" y="352044"/>
                  </a:moveTo>
                  <a:lnTo>
                    <a:pt x="4360164" y="428244"/>
                  </a:lnTo>
                  <a:lnTo>
                    <a:pt x="4283964" y="428244"/>
                  </a:lnTo>
                  <a:lnTo>
                    <a:pt x="4283964" y="352044"/>
                  </a:lnTo>
                  <a:close/>
                  <a:moveTo>
                    <a:pt x="4283964" y="504444"/>
                  </a:moveTo>
                  <a:lnTo>
                    <a:pt x="4283964" y="580644"/>
                  </a:lnTo>
                  <a:lnTo>
                    <a:pt x="4207764" y="580644"/>
                  </a:lnTo>
                  <a:lnTo>
                    <a:pt x="4207764" y="504444"/>
                  </a:lnTo>
                  <a:close/>
                  <a:moveTo>
                    <a:pt x="4207764" y="656844"/>
                  </a:moveTo>
                  <a:lnTo>
                    <a:pt x="4207764" y="733044"/>
                  </a:lnTo>
                  <a:lnTo>
                    <a:pt x="4131564" y="733044"/>
                  </a:lnTo>
                  <a:lnTo>
                    <a:pt x="4131564" y="656844"/>
                  </a:lnTo>
                  <a:close/>
                  <a:moveTo>
                    <a:pt x="4131564" y="809244"/>
                  </a:moveTo>
                  <a:lnTo>
                    <a:pt x="4131564" y="885444"/>
                  </a:lnTo>
                  <a:lnTo>
                    <a:pt x="4055364" y="885444"/>
                  </a:lnTo>
                  <a:lnTo>
                    <a:pt x="4055364" y="809244"/>
                  </a:lnTo>
                  <a:close/>
                  <a:moveTo>
                    <a:pt x="4055364" y="961644"/>
                  </a:moveTo>
                  <a:lnTo>
                    <a:pt x="4055364" y="1037844"/>
                  </a:lnTo>
                  <a:lnTo>
                    <a:pt x="3979164" y="1037844"/>
                  </a:lnTo>
                  <a:lnTo>
                    <a:pt x="3979164" y="961644"/>
                  </a:lnTo>
                  <a:close/>
                  <a:moveTo>
                    <a:pt x="3979164" y="1114044"/>
                  </a:moveTo>
                  <a:lnTo>
                    <a:pt x="3979164" y="1190244"/>
                  </a:lnTo>
                  <a:lnTo>
                    <a:pt x="3902964" y="1190244"/>
                  </a:lnTo>
                  <a:lnTo>
                    <a:pt x="3902964" y="1114044"/>
                  </a:lnTo>
                  <a:close/>
                  <a:moveTo>
                    <a:pt x="3902964" y="1266444"/>
                  </a:moveTo>
                  <a:lnTo>
                    <a:pt x="3902964" y="1342644"/>
                  </a:lnTo>
                  <a:lnTo>
                    <a:pt x="3826764" y="1342644"/>
                  </a:lnTo>
                  <a:lnTo>
                    <a:pt x="3826764" y="1266444"/>
                  </a:lnTo>
                  <a:close/>
                  <a:moveTo>
                    <a:pt x="3826764" y="1418844"/>
                  </a:moveTo>
                  <a:lnTo>
                    <a:pt x="3826764" y="1495044"/>
                  </a:lnTo>
                  <a:lnTo>
                    <a:pt x="3750564" y="1495044"/>
                  </a:lnTo>
                  <a:lnTo>
                    <a:pt x="3750564" y="1418844"/>
                  </a:lnTo>
                  <a:close/>
                  <a:moveTo>
                    <a:pt x="3750564" y="1571244"/>
                  </a:moveTo>
                  <a:lnTo>
                    <a:pt x="3750564" y="1647444"/>
                  </a:lnTo>
                  <a:lnTo>
                    <a:pt x="3674364" y="1647444"/>
                  </a:lnTo>
                  <a:lnTo>
                    <a:pt x="3674364" y="1571244"/>
                  </a:lnTo>
                  <a:close/>
                  <a:moveTo>
                    <a:pt x="3674364" y="1723644"/>
                  </a:moveTo>
                  <a:lnTo>
                    <a:pt x="3674364" y="1799844"/>
                  </a:lnTo>
                  <a:lnTo>
                    <a:pt x="3598164" y="1799844"/>
                  </a:lnTo>
                  <a:lnTo>
                    <a:pt x="3598164" y="1723644"/>
                  </a:lnTo>
                  <a:close/>
                  <a:moveTo>
                    <a:pt x="3598164" y="1876044"/>
                  </a:moveTo>
                  <a:lnTo>
                    <a:pt x="3598164" y="1952244"/>
                  </a:lnTo>
                  <a:lnTo>
                    <a:pt x="3521964" y="1952244"/>
                  </a:lnTo>
                  <a:lnTo>
                    <a:pt x="3521964" y="1876044"/>
                  </a:lnTo>
                  <a:close/>
                  <a:moveTo>
                    <a:pt x="3521964" y="2028444"/>
                  </a:moveTo>
                  <a:lnTo>
                    <a:pt x="3521964" y="2104644"/>
                  </a:lnTo>
                  <a:lnTo>
                    <a:pt x="3445764" y="2104644"/>
                  </a:lnTo>
                  <a:lnTo>
                    <a:pt x="3445764" y="2028444"/>
                  </a:lnTo>
                  <a:close/>
                  <a:moveTo>
                    <a:pt x="3445764" y="2180844"/>
                  </a:moveTo>
                  <a:lnTo>
                    <a:pt x="3445764" y="2257044"/>
                  </a:lnTo>
                  <a:lnTo>
                    <a:pt x="3369564" y="2257044"/>
                  </a:lnTo>
                  <a:lnTo>
                    <a:pt x="3369564" y="2180844"/>
                  </a:lnTo>
                  <a:close/>
                  <a:moveTo>
                    <a:pt x="3369564" y="2333244"/>
                  </a:moveTo>
                  <a:lnTo>
                    <a:pt x="3369564" y="2409444"/>
                  </a:lnTo>
                  <a:lnTo>
                    <a:pt x="3293364" y="2409444"/>
                  </a:lnTo>
                  <a:lnTo>
                    <a:pt x="3293364" y="2333244"/>
                  </a:lnTo>
                  <a:close/>
                  <a:moveTo>
                    <a:pt x="3293364" y="2485644"/>
                  </a:moveTo>
                  <a:lnTo>
                    <a:pt x="3293364" y="2561844"/>
                  </a:lnTo>
                  <a:lnTo>
                    <a:pt x="3217164" y="2561844"/>
                  </a:lnTo>
                  <a:lnTo>
                    <a:pt x="3217164" y="2485644"/>
                  </a:lnTo>
                  <a:close/>
                  <a:moveTo>
                    <a:pt x="3217164" y="2638044"/>
                  </a:moveTo>
                  <a:lnTo>
                    <a:pt x="3217164" y="2714244"/>
                  </a:lnTo>
                  <a:lnTo>
                    <a:pt x="3140964" y="2714244"/>
                  </a:lnTo>
                  <a:lnTo>
                    <a:pt x="3140964" y="2638044"/>
                  </a:lnTo>
                  <a:close/>
                  <a:moveTo>
                    <a:pt x="3140964" y="2790444"/>
                  </a:moveTo>
                  <a:lnTo>
                    <a:pt x="3140964" y="2866644"/>
                  </a:lnTo>
                  <a:lnTo>
                    <a:pt x="3064764" y="2866644"/>
                  </a:lnTo>
                  <a:lnTo>
                    <a:pt x="3064764" y="2790444"/>
                  </a:lnTo>
                  <a:close/>
                  <a:moveTo>
                    <a:pt x="3064764" y="2942844"/>
                  </a:moveTo>
                  <a:lnTo>
                    <a:pt x="3064764" y="3019044"/>
                  </a:lnTo>
                  <a:lnTo>
                    <a:pt x="2988564" y="3019044"/>
                  </a:lnTo>
                  <a:lnTo>
                    <a:pt x="2988564" y="2942844"/>
                  </a:lnTo>
                  <a:close/>
                  <a:moveTo>
                    <a:pt x="2895600" y="3078480"/>
                  </a:moveTo>
                  <a:lnTo>
                    <a:pt x="2819400" y="3078480"/>
                  </a:lnTo>
                  <a:lnTo>
                    <a:pt x="2819400" y="3002280"/>
                  </a:lnTo>
                  <a:lnTo>
                    <a:pt x="2895600" y="3002280"/>
                  </a:lnTo>
                  <a:close/>
                  <a:moveTo>
                    <a:pt x="2743200" y="3002280"/>
                  </a:moveTo>
                  <a:lnTo>
                    <a:pt x="2667000" y="3002280"/>
                  </a:lnTo>
                  <a:lnTo>
                    <a:pt x="2667000" y="2926080"/>
                  </a:lnTo>
                  <a:lnTo>
                    <a:pt x="2743200" y="2926080"/>
                  </a:lnTo>
                  <a:close/>
                  <a:moveTo>
                    <a:pt x="2590800" y="2926080"/>
                  </a:moveTo>
                  <a:lnTo>
                    <a:pt x="2514600" y="2926080"/>
                  </a:lnTo>
                  <a:lnTo>
                    <a:pt x="2514600" y="2849880"/>
                  </a:lnTo>
                  <a:lnTo>
                    <a:pt x="2590800" y="2849880"/>
                  </a:lnTo>
                  <a:close/>
                  <a:moveTo>
                    <a:pt x="2438400" y="2849880"/>
                  </a:moveTo>
                  <a:lnTo>
                    <a:pt x="2362200" y="2849880"/>
                  </a:lnTo>
                  <a:lnTo>
                    <a:pt x="2362200" y="2773680"/>
                  </a:lnTo>
                  <a:lnTo>
                    <a:pt x="2438400" y="2773680"/>
                  </a:lnTo>
                  <a:close/>
                  <a:moveTo>
                    <a:pt x="2286000" y="2773680"/>
                  </a:moveTo>
                  <a:lnTo>
                    <a:pt x="2209800" y="2773680"/>
                  </a:lnTo>
                  <a:lnTo>
                    <a:pt x="2209800" y="2697480"/>
                  </a:lnTo>
                  <a:lnTo>
                    <a:pt x="2286000" y="2697480"/>
                  </a:lnTo>
                  <a:close/>
                  <a:moveTo>
                    <a:pt x="2133600" y="2697480"/>
                  </a:moveTo>
                  <a:lnTo>
                    <a:pt x="2057400" y="2697480"/>
                  </a:lnTo>
                  <a:lnTo>
                    <a:pt x="2057400" y="2621280"/>
                  </a:lnTo>
                  <a:lnTo>
                    <a:pt x="2133600" y="2621280"/>
                  </a:lnTo>
                  <a:close/>
                  <a:moveTo>
                    <a:pt x="1981200" y="2621280"/>
                  </a:moveTo>
                  <a:lnTo>
                    <a:pt x="1905000" y="2621280"/>
                  </a:lnTo>
                  <a:lnTo>
                    <a:pt x="1905000" y="2545080"/>
                  </a:lnTo>
                  <a:lnTo>
                    <a:pt x="1981200" y="2545080"/>
                  </a:lnTo>
                  <a:close/>
                  <a:moveTo>
                    <a:pt x="1828800" y="2545080"/>
                  </a:moveTo>
                  <a:lnTo>
                    <a:pt x="1752600" y="2545080"/>
                  </a:lnTo>
                  <a:lnTo>
                    <a:pt x="1752600" y="2468880"/>
                  </a:lnTo>
                  <a:lnTo>
                    <a:pt x="1828800" y="2468880"/>
                  </a:lnTo>
                  <a:close/>
                  <a:moveTo>
                    <a:pt x="1676400" y="2468880"/>
                  </a:moveTo>
                  <a:lnTo>
                    <a:pt x="1600200" y="2468880"/>
                  </a:lnTo>
                  <a:lnTo>
                    <a:pt x="1600200" y="2392680"/>
                  </a:lnTo>
                  <a:lnTo>
                    <a:pt x="1676400" y="2392680"/>
                  </a:lnTo>
                  <a:close/>
                  <a:moveTo>
                    <a:pt x="1524000" y="2392680"/>
                  </a:moveTo>
                  <a:lnTo>
                    <a:pt x="1447800" y="2392680"/>
                  </a:lnTo>
                  <a:lnTo>
                    <a:pt x="1447800" y="2316480"/>
                  </a:lnTo>
                  <a:lnTo>
                    <a:pt x="1524000" y="2316480"/>
                  </a:lnTo>
                  <a:close/>
                  <a:moveTo>
                    <a:pt x="1371600" y="2316480"/>
                  </a:moveTo>
                  <a:lnTo>
                    <a:pt x="1295400" y="2316480"/>
                  </a:lnTo>
                  <a:lnTo>
                    <a:pt x="1295400" y="2240280"/>
                  </a:lnTo>
                  <a:lnTo>
                    <a:pt x="1371600" y="2240280"/>
                  </a:lnTo>
                  <a:close/>
                  <a:moveTo>
                    <a:pt x="1219200" y="2240280"/>
                  </a:moveTo>
                  <a:lnTo>
                    <a:pt x="1143000" y="2240280"/>
                  </a:lnTo>
                  <a:lnTo>
                    <a:pt x="1143000" y="2164080"/>
                  </a:lnTo>
                  <a:lnTo>
                    <a:pt x="1219200" y="2164080"/>
                  </a:lnTo>
                  <a:close/>
                  <a:moveTo>
                    <a:pt x="1066800" y="2164080"/>
                  </a:moveTo>
                  <a:lnTo>
                    <a:pt x="990600" y="2164080"/>
                  </a:lnTo>
                  <a:lnTo>
                    <a:pt x="990600" y="2087880"/>
                  </a:lnTo>
                  <a:lnTo>
                    <a:pt x="1066800" y="2087880"/>
                  </a:lnTo>
                  <a:close/>
                  <a:moveTo>
                    <a:pt x="914400" y="2087880"/>
                  </a:moveTo>
                  <a:lnTo>
                    <a:pt x="838200" y="2087880"/>
                  </a:lnTo>
                  <a:lnTo>
                    <a:pt x="838200" y="2011680"/>
                  </a:lnTo>
                  <a:lnTo>
                    <a:pt x="914400" y="2011680"/>
                  </a:lnTo>
                  <a:close/>
                  <a:moveTo>
                    <a:pt x="762000" y="2011680"/>
                  </a:moveTo>
                  <a:lnTo>
                    <a:pt x="685800" y="2011680"/>
                  </a:lnTo>
                  <a:lnTo>
                    <a:pt x="685800" y="1935480"/>
                  </a:lnTo>
                  <a:lnTo>
                    <a:pt x="762000" y="1935480"/>
                  </a:lnTo>
                  <a:close/>
                  <a:moveTo>
                    <a:pt x="609600" y="1935480"/>
                  </a:moveTo>
                  <a:lnTo>
                    <a:pt x="533400" y="1935480"/>
                  </a:lnTo>
                  <a:lnTo>
                    <a:pt x="533400" y="1859280"/>
                  </a:lnTo>
                  <a:lnTo>
                    <a:pt x="609600" y="1859280"/>
                  </a:lnTo>
                  <a:close/>
                  <a:moveTo>
                    <a:pt x="457200" y="1859280"/>
                  </a:moveTo>
                  <a:lnTo>
                    <a:pt x="381000" y="1859280"/>
                  </a:lnTo>
                  <a:lnTo>
                    <a:pt x="381000" y="1783080"/>
                  </a:lnTo>
                  <a:lnTo>
                    <a:pt x="457200" y="1783080"/>
                  </a:lnTo>
                  <a:close/>
                  <a:moveTo>
                    <a:pt x="304800" y="1783080"/>
                  </a:moveTo>
                  <a:lnTo>
                    <a:pt x="228600" y="1783080"/>
                  </a:lnTo>
                  <a:lnTo>
                    <a:pt x="228600" y="1706880"/>
                  </a:lnTo>
                  <a:lnTo>
                    <a:pt x="304800" y="1706880"/>
                  </a:lnTo>
                  <a:close/>
                  <a:moveTo>
                    <a:pt x="152400" y="1706880"/>
                  </a:moveTo>
                  <a:lnTo>
                    <a:pt x="76200" y="1706880"/>
                  </a:lnTo>
                  <a:lnTo>
                    <a:pt x="76200" y="1630680"/>
                  </a:lnTo>
                  <a:lnTo>
                    <a:pt x="152400" y="1630680"/>
                  </a:lnTo>
                  <a:close/>
                  <a:moveTo>
                    <a:pt x="0" y="1630680"/>
                  </a:moveTo>
                  <a:lnTo>
                    <a:pt x="1435608" y="1630680"/>
                  </a:lnTo>
                  <a:cubicBezTo>
                    <a:pt x="1414526" y="1630680"/>
                    <a:pt x="1397508" y="1613662"/>
                    <a:pt x="1397508" y="1592580"/>
                  </a:cubicBezTo>
                  <a:lnTo>
                    <a:pt x="1397508" y="1528572"/>
                  </a:lnTo>
                  <a:lnTo>
                    <a:pt x="1473708" y="1528572"/>
                  </a:lnTo>
                  <a:lnTo>
                    <a:pt x="1473708" y="1592580"/>
                  </a:lnTo>
                  <a:lnTo>
                    <a:pt x="1435608" y="1592580"/>
                  </a:lnTo>
                  <a:lnTo>
                    <a:pt x="1435608" y="1554480"/>
                  </a:lnTo>
                  <a:lnTo>
                    <a:pt x="1447800" y="1554480"/>
                  </a:lnTo>
                  <a:close/>
                  <a:moveTo>
                    <a:pt x="1397508" y="2823972"/>
                  </a:moveTo>
                  <a:lnTo>
                    <a:pt x="1397508" y="2747772"/>
                  </a:lnTo>
                  <a:lnTo>
                    <a:pt x="1473708" y="2747772"/>
                  </a:lnTo>
                  <a:lnTo>
                    <a:pt x="1473708" y="2823972"/>
                  </a:lnTo>
                  <a:close/>
                  <a:moveTo>
                    <a:pt x="1473708" y="2671572"/>
                  </a:moveTo>
                  <a:lnTo>
                    <a:pt x="1473708" y="2595372"/>
                  </a:lnTo>
                  <a:lnTo>
                    <a:pt x="1473708" y="2671572"/>
                  </a:lnTo>
                  <a:close/>
                  <a:moveTo>
                    <a:pt x="1473708" y="2519172"/>
                  </a:moveTo>
                  <a:lnTo>
                    <a:pt x="1473708" y="2442972"/>
                  </a:lnTo>
                  <a:lnTo>
                    <a:pt x="1473708" y="2519172"/>
                  </a:lnTo>
                  <a:close/>
                  <a:moveTo>
                    <a:pt x="1473708" y="2366772"/>
                  </a:moveTo>
                  <a:lnTo>
                    <a:pt x="1473708" y="2290572"/>
                  </a:lnTo>
                  <a:lnTo>
                    <a:pt x="1473708" y="2366772"/>
                  </a:lnTo>
                  <a:close/>
                  <a:moveTo>
                    <a:pt x="1473708" y="2214372"/>
                  </a:moveTo>
                  <a:lnTo>
                    <a:pt x="1473708" y="2138172"/>
                  </a:lnTo>
                  <a:lnTo>
                    <a:pt x="1473708" y="2214372"/>
                  </a:lnTo>
                  <a:close/>
                  <a:moveTo>
                    <a:pt x="1473708" y="2061972"/>
                  </a:moveTo>
                  <a:lnTo>
                    <a:pt x="1473708" y="1985772"/>
                  </a:lnTo>
                  <a:lnTo>
                    <a:pt x="1473708" y="2061972"/>
                  </a:lnTo>
                  <a:close/>
                  <a:moveTo>
                    <a:pt x="1473708" y="1909572"/>
                  </a:moveTo>
                  <a:lnTo>
                    <a:pt x="1473708" y="1833372"/>
                  </a:lnTo>
                  <a:lnTo>
                    <a:pt x="1473708" y="1909572"/>
                  </a:lnTo>
                  <a:close/>
                  <a:moveTo>
                    <a:pt x="1473708" y="1757172"/>
                  </a:moveTo>
                  <a:lnTo>
                    <a:pt x="1473708" y="1680972"/>
                  </a:lnTo>
                  <a:lnTo>
                    <a:pt x="1473708" y="1757172"/>
                  </a:lnTo>
                  <a:close/>
                  <a:moveTo>
                    <a:pt x="1473708" y="1604772"/>
                  </a:moveTo>
                  <a:lnTo>
                    <a:pt x="1473708" y="1528572"/>
                  </a:lnTo>
                  <a:lnTo>
                    <a:pt x="1473708" y="1604772"/>
                  </a:lnTo>
                  <a:close/>
                  <a:moveTo>
                    <a:pt x="1473708" y="1452372"/>
                  </a:moveTo>
                  <a:lnTo>
                    <a:pt x="1473708" y="1376172"/>
                  </a:lnTo>
                  <a:lnTo>
                    <a:pt x="1473708" y="1452372"/>
                  </a:lnTo>
                  <a:close/>
                  <a:moveTo>
                    <a:pt x="1473708" y="1299972"/>
                  </a:moveTo>
                  <a:lnTo>
                    <a:pt x="1473708" y="1223772"/>
                  </a:lnTo>
                  <a:lnTo>
                    <a:pt x="1473708" y="1299972"/>
                  </a:lnTo>
                  <a:close/>
                  <a:moveTo>
                    <a:pt x="1473708" y="1147572"/>
                  </a:moveTo>
                  <a:lnTo>
                    <a:pt x="1473708" y="1071372"/>
                  </a:lnTo>
                  <a:lnTo>
                    <a:pt x="1473708" y="1147572"/>
                  </a:lnTo>
                  <a:close/>
                  <a:moveTo>
                    <a:pt x="1473708" y="995172"/>
                  </a:moveTo>
                  <a:lnTo>
                    <a:pt x="1473708" y="918972"/>
                  </a:lnTo>
                  <a:lnTo>
                    <a:pt x="1473708" y="995172"/>
                  </a:lnTo>
                  <a:close/>
                  <a:moveTo>
                    <a:pt x="1473708" y="842772"/>
                  </a:moveTo>
                  <a:lnTo>
                    <a:pt x="1473708" y="766572"/>
                  </a:lnTo>
                  <a:lnTo>
                    <a:pt x="1473708" y="842772"/>
                  </a:lnTo>
                  <a:close/>
                  <a:moveTo>
                    <a:pt x="1473708" y="690372"/>
                  </a:moveTo>
                  <a:lnTo>
                    <a:pt x="1473708" y="614172"/>
                  </a:lnTo>
                  <a:lnTo>
                    <a:pt x="1473708" y="690372"/>
                  </a:lnTo>
                  <a:close/>
                  <a:moveTo>
                    <a:pt x="1473708" y="537972"/>
                  </a:moveTo>
                  <a:lnTo>
                    <a:pt x="1473708" y="461772"/>
                  </a:lnTo>
                  <a:lnTo>
                    <a:pt x="1473708" y="537972"/>
                  </a:lnTo>
                  <a:close/>
                  <a:moveTo>
                    <a:pt x="1473708" y="385572"/>
                  </a:moveTo>
                  <a:lnTo>
                    <a:pt x="1473708" y="309372"/>
                  </a:lnTo>
                  <a:lnTo>
                    <a:pt x="1473708" y="385572"/>
                  </a:lnTo>
                  <a:close/>
                  <a:moveTo>
                    <a:pt x="1473708" y="233172"/>
                  </a:moveTo>
                  <a:lnTo>
                    <a:pt x="1473708" y="156972"/>
                  </a:lnTo>
                  <a:lnTo>
                    <a:pt x="1473708" y="233172"/>
                  </a:lnTo>
                  <a:close/>
                  <a:moveTo>
                    <a:pt x="1473708" y="80772"/>
                  </a:moveTo>
                  <a:lnTo>
                    <a:pt x="1473708" y="38100"/>
                  </a:lnTo>
                  <a:cubicBezTo>
                    <a:pt x="1397508" y="17018"/>
                    <a:pt x="1414526" y="0"/>
                    <a:pt x="1435608" y="0"/>
                  </a:cubicBezTo>
                  <a:lnTo>
                    <a:pt x="1511808" y="0"/>
                  </a:lnTo>
                  <a:lnTo>
                    <a:pt x="1511808" y="76200"/>
                  </a:lnTo>
                  <a:lnTo>
                    <a:pt x="1435608" y="76200"/>
                  </a:lnTo>
                  <a:lnTo>
                    <a:pt x="1435608" y="38100"/>
                  </a:lnTo>
                  <a:lnTo>
                    <a:pt x="1473708" y="38100"/>
                  </a:lnTo>
                  <a:lnTo>
                    <a:pt x="1473708" y="80772"/>
                  </a:lnTo>
                  <a:close/>
                </a:path>
              </a:pathLst>
            </a:custGeom>
            <a:solidFill>
              <a:srgbClr val="30A2A1"/>
            </a:solidFill>
          </p:spPr>
        </p:sp>
      </p:grpSp>
      <p:sp>
        <p:nvSpPr>
          <p:cNvPr name="TextBox 10" id="10"/>
          <p:cNvSpPr txBox="true"/>
          <p:nvPr/>
        </p:nvSpPr>
        <p:spPr>
          <a:xfrm rot="0">
            <a:off x="15965424" y="2360390"/>
            <a:ext cx="2039112" cy="481608"/>
          </a:xfrm>
          <a:prstGeom prst="rect">
            <a:avLst/>
          </a:prstGeom>
        </p:spPr>
        <p:txBody>
          <a:bodyPr anchor="t" rtlCol="false" tIns="0" lIns="0" bIns="0" rIns="0">
            <a:spAutoFit/>
          </a:bodyPr>
          <a:lstStyle/>
          <a:p>
            <a:pPr algn="ctr">
              <a:lnSpc>
                <a:spcPts val="3240"/>
              </a:lnSpc>
            </a:pPr>
            <a:r>
              <a:rPr lang="en-US" sz="2700" b="true">
                <a:solidFill>
                  <a:srgbClr val="30A2A1"/>
                </a:solidFill>
                <a:latin typeface="Arimo Bold"/>
                <a:ea typeface="Arimo Bold"/>
                <a:cs typeface="Arimo Bold"/>
                <a:sym typeface="Arimo Bold"/>
              </a:rPr>
              <a:t>Apply Here</a:t>
            </a:r>
            <a:r>
              <a:rPr lang="en-US" sz="2700">
                <a:solidFill>
                  <a:srgbClr val="000000"/>
                </a:solidFill>
                <a:latin typeface="Arimo"/>
                <a:ea typeface="Arimo"/>
                <a:cs typeface="Arimo"/>
                <a:sym typeface="Arimo"/>
              </a:rPr>
              <a:t> </a:t>
            </a:r>
          </a:p>
        </p:txBody>
      </p:sp>
    </p:spTree>
  </p:cSld>
  <p:clrMapOvr>
    <a:masterClrMapping/>
  </p:clrMapOvr>
</p:sld>
</file>

<file path=ppt/slides/slide16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981940" y="1059656"/>
            <a:ext cx="16324200" cy="912019"/>
          </a:xfrm>
          <a:prstGeom prst="rect">
            <a:avLst/>
          </a:prstGeom>
        </p:spPr>
        <p:txBody>
          <a:bodyPr anchor="t" rtlCol="false" tIns="0" lIns="0" bIns="0" rIns="0">
            <a:spAutoFit/>
          </a:bodyPr>
          <a:lstStyle/>
          <a:p>
            <a:pPr algn="l">
              <a:lnSpc>
                <a:spcPts val="5184"/>
              </a:lnSpc>
            </a:pPr>
            <a:r>
              <a:rPr lang="en-US" b="true" sz="4800" spc="-10">
                <a:solidFill>
                  <a:srgbClr val="FFFFFF"/>
                </a:solidFill>
                <a:latin typeface="Nanum Square Bold"/>
                <a:ea typeface="Nanum Square Bold"/>
                <a:cs typeface="Nanum Square Bold"/>
                <a:sym typeface="Nanum Square Bold"/>
              </a:rPr>
              <a:t>Overweight</a:t>
            </a:r>
          </a:p>
        </p:txBody>
      </p:sp>
      <p:sp>
        <p:nvSpPr>
          <p:cNvPr name="Freeform 4" id="4"/>
          <p:cNvSpPr/>
          <p:nvPr/>
        </p:nvSpPr>
        <p:spPr>
          <a:xfrm flipH="false" flipV="false" rot="0">
            <a:off x="981858" y="1971674"/>
            <a:ext cx="10045262" cy="7533946"/>
          </a:xfrm>
          <a:custGeom>
            <a:avLst/>
            <a:gdLst/>
            <a:ahLst/>
            <a:cxnLst/>
            <a:rect r="r" b="b" t="t" l="l"/>
            <a:pathLst>
              <a:path h="7533946" w="10045262">
                <a:moveTo>
                  <a:pt x="0" y="0"/>
                </a:moveTo>
                <a:lnTo>
                  <a:pt x="10045262" y="0"/>
                </a:lnTo>
                <a:lnTo>
                  <a:pt x="10045262" y="7533946"/>
                </a:lnTo>
                <a:lnTo>
                  <a:pt x="0" y="7533946"/>
                </a:lnTo>
                <a:lnTo>
                  <a:pt x="0" y="0"/>
                </a:lnTo>
                <a:close/>
              </a:path>
            </a:pathLst>
          </a:custGeom>
          <a:blipFill>
            <a:blip r:embed="rId3"/>
            <a:stretch>
              <a:fillRect l="0" t="0" r="0" b="0"/>
            </a:stretch>
          </a:blipFill>
        </p:spPr>
      </p:sp>
      <p:sp>
        <p:nvSpPr>
          <p:cNvPr name="Freeform 5" id="5"/>
          <p:cNvSpPr/>
          <p:nvPr/>
        </p:nvSpPr>
        <p:spPr>
          <a:xfrm flipH="false" flipV="false" rot="0">
            <a:off x="11271567" y="631196"/>
            <a:ext cx="4363518" cy="9421902"/>
          </a:xfrm>
          <a:custGeom>
            <a:avLst/>
            <a:gdLst/>
            <a:ahLst/>
            <a:cxnLst/>
            <a:rect r="r" b="b" t="t" l="l"/>
            <a:pathLst>
              <a:path h="9421902" w="4363518">
                <a:moveTo>
                  <a:pt x="0" y="0"/>
                </a:moveTo>
                <a:lnTo>
                  <a:pt x="4363518" y="0"/>
                </a:lnTo>
                <a:lnTo>
                  <a:pt x="4363518" y="9421901"/>
                </a:lnTo>
                <a:lnTo>
                  <a:pt x="0" y="9421901"/>
                </a:lnTo>
                <a:lnTo>
                  <a:pt x="0" y="0"/>
                </a:lnTo>
                <a:close/>
              </a:path>
            </a:pathLst>
          </a:custGeom>
          <a:blipFill>
            <a:blip r:embed="rId4"/>
            <a:stretch>
              <a:fillRect l="0" t="0" r="0" b="0"/>
            </a:stretch>
          </a:blipFill>
        </p:spPr>
      </p:sp>
    </p:spTree>
  </p:cSld>
  <p:clrMapOvr>
    <a:masterClrMapping/>
  </p:clrMapOvr>
</p:sld>
</file>

<file path=ppt/slides/slide16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981940" y="1059656"/>
            <a:ext cx="16324200" cy="912019"/>
          </a:xfrm>
          <a:prstGeom prst="rect">
            <a:avLst/>
          </a:prstGeom>
        </p:spPr>
        <p:txBody>
          <a:bodyPr anchor="t" rtlCol="false" tIns="0" lIns="0" bIns="0" rIns="0">
            <a:spAutoFit/>
          </a:bodyPr>
          <a:lstStyle/>
          <a:p>
            <a:pPr algn="l">
              <a:lnSpc>
                <a:spcPts val="5184"/>
              </a:lnSpc>
            </a:pPr>
            <a:r>
              <a:rPr lang="en-US" b="true" sz="4800" spc="-10">
                <a:solidFill>
                  <a:srgbClr val="FFFFFF"/>
                </a:solidFill>
                <a:latin typeface="Nanum Square Bold"/>
                <a:ea typeface="Nanum Square Bold"/>
                <a:cs typeface="Nanum Square Bold"/>
                <a:sym typeface="Nanum Square Bold"/>
              </a:rPr>
              <a:t>Maintenance investigations</a:t>
            </a:r>
          </a:p>
        </p:txBody>
      </p:sp>
      <p:sp>
        <p:nvSpPr>
          <p:cNvPr name="TextBox 4" id="4"/>
          <p:cNvSpPr txBox="true"/>
          <p:nvPr/>
        </p:nvSpPr>
        <p:spPr>
          <a:xfrm rot="0">
            <a:off x="981942" y="2406978"/>
            <a:ext cx="8936802" cy="6578923"/>
          </a:xfrm>
          <a:prstGeom prst="rect">
            <a:avLst/>
          </a:prstGeom>
        </p:spPr>
        <p:txBody>
          <a:bodyPr anchor="t" rtlCol="false" tIns="0" lIns="0" bIns="0" rIns="0">
            <a:spAutoFit/>
          </a:bodyPr>
          <a:lstStyle/>
          <a:p>
            <a:pPr algn="l" marL="760095" indent="-380048" lvl="1">
              <a:lnSpc>
                <a:spcPts val="5040"/>
              </a:lnSpc>
              <a:buFont typeface="Arial"/>
              <a:buChar char="•"/>
            </a:pPr>
            <a:r>
              <a:rPr lang="en-US" sz="4200" spc="-9">
                <a:solidFill>
                  <a:srgbClr val="FFFFFF"/>
                </a:solidFill>
                <a:latin typeface="Nanum Square"/>
                <a:ea typeface="Nanum Square"/>
                <a:cs typeface="Nanum Square"/>
                <a:sym typeface="Nanum Square"/>
              </a:rPr>
              <a:t>Forward planning</a:t>
            </a:r>
          </a:p>
          <a:p>
            <a:pPr algn="l" marL="760095" indent="-380048" lvl="1">
              <a:lnSpc>
                <a:spcPts val="5040"/>
              </a:lnSpc>
              <a:buFont typeface="Arial"/>
              <a:buChar char="•"/>
            </a:pPr>
            <a:r>
              <a:rPr lang="en-US" sz="4200" spc="-9">
                <a:solidFill>
                  <a:srgbClr val="FFFFFF"/>
                </a:solidFill>
                <a:latin typeface="Nanum Square"/>
                <a:ea typeface="Nanum Square"/>
                <a:cs typeface="Nanum Square"/>
                <a:sym typeface="Nanum Square"/>
              </a:rPr>
              <a:t>Missed or late safety inspection</a:t>
            </a:r>
          </a:p>
          <a:p>
            <a:pPr algn="l" marL="760095" indent="-380048" lvl="1">
              <a:lnSpc>
                <a:spcPts val="5040"/>
              </a:lnSpc>
              <a:buFont typeface="Arial"/>
              <a:buChar char="•"/>
            </a:pPr>
            <a:r>
              <a:rPr lang="en-US" sz="4200" spc="-9">
                <a:solidFill>
                  <a:srgbClr val="FFFFFF"/>
                </a:solidFill>
                <a:latin typeface="Nanum Square"/>
                <a:ea typeface="Nanum Square"/>
                <a:cs typeface="Nanum Square"/>
                <a:sym typeface="Nanum Square"/>
              </a:rPr>
              <a:t>Driver defect reporting systems</a:t>
            </a:r>
          </a:p>
          <a:p>
            <a:pPr algn="l" marL="760095" indent="-380048" lvl="1">
              <a:lnSpc>
                <a:spcPts val="5040"/>
              </a:lnSpc>
              <a:buFont typeface="Arial"/>
              <a:buChar char="•"/>
            </a:pPr>
            <a:r>
              <a:rPr lang="en-US" sz="4200" spc="-9">
                <a:solidFill>
                  <a:srgbClr val="FFFFFF"/>
                </a:solidFill>
                <a:latin typeface="Nanum Square"/>
                <a:ea typeface="Nanum Square"/>
                <a:cs typeface="Nanum Square"/>
                <a:sym typeface="Nanum Square"/>
              </a:rPr>
              <a:t>Maintenance contracts</a:t>
            </a:r>
          </a:p>
          <a:p>
            <a:pPr algn="l" marL="760095" indent="-380048" lvl="1">
              <a:lnSpc>
                <a:spcPts val="5040"/>
              </a:lnSpc>
              <a:buFont typeface="Arial"/>
              <a:buChar char="•"/>
            </a:pPr>
            <a:r>
              <a:rPr lang="en-US" sz="4200" spc="-9">
                <a:solidFill>
                  <a:srgbClr val="FFFFFF"/>
                </a:solidFill>
                <a:latin typeface="Nanum Square"/>
                <a:ea typeface="Nanum Square"/>
                <a:cs typeface="Nanum Square"/>
                <a:sym typeface="Nanum Square"/>
              </a:rPr>
              <a:t>Tyre and wheel management</a:t>
            </a:r>
          </a:p>
          <a:p>
            <a:pPr algn="l" marL="760095" indent="-380048" lvl="1">
              <a:lnSpc>
                <a:spcPts val="5040"/>
              </a:lnSpc>
              <a:buFont typeface="Arial"/>
              <a:buChar char="•"/>
            </a:pPr>
            <a:r>
              <a:rPr lang="en-US" sz="4200" spc="-9">
                <a:solidFill>
                  <a:srgbClr val="FFFFFF"/>
                </a:solidFill>
                <a:latin typeface="Nanum Square"/>
                <a:ea typeface="Nanum Square"/>
                <a:cs typeface="Nanum Square"/>
                <a:sym typeface="Nanum Square"/>
              </a:rPr>
              <a:t>Transport manager CPD</a:t>
            </a:r>
          </a:p>
          <a:p>
            <a:pPr algn="l" marL="760095" indent="-380048" lvl="1">
              <a:lnSpc>
                <a:spcPts val="5040"/>
              </a:lnSpc>
            </a:pPr>
          </a:p>
          <a:p>
            <a:pPr algn="l" marL="760095" indent="-380048" lvl="1">
              <a:lnSpc>
                <a:spcPts val="5040"/>
              </a:lnSpc>
            </a:pPr>
          </a:p>
        </p:txBody>
      </p:sp>
      <p:sp>
        <p:nvSpPr>
          <p:cNvPr name="Freeform 5" id="5"/>
          <p:cNvSpPr/>
          <p:nvPr/>
        </p:nvSpPr>
        <p:spPr>
          <a:xfrm flipH="false" flipV="false" rot="0">
            <a:off x="10565378" y="6019042"/>
            <a:ext cx="6094120" cy="3246402"/>
          </a:xfrm>
          <a:custGeom>
            <a:avLst/>
            <a:gdLst/>
            <a:ahLst/>
            <a:cxnLst/>
            <a:rect r="r" b="b" t="t" l="l"/>
            <a:pathLst>
              <a:path h="3246402" w="6094120">
                <a:moveTo>
                  <a:pt x="0" y="0"/>
                </a:moveTo>
                <a:lnTo>
                  <a:pt x="6094120" y="0"/>
                </a:lnTo>
                <a:lnTo>
                  <a:pt x="6094120" y="3246402"/>
                </a:lnTo>
                <a:lnTo>
                  <a:pt x="0" y="3246402"/>
                </a:lnTo>
                <a:lnTo>
                  <a:pt x="0" y="0"/>
                </a:lnTo>
                <a:close/>
              </a:path>
            </a:pathLst>
          </a:custGeom>
          <a:blipFill>
            <a:blip r:embed="rId3"/>
            <a:stretch>
              <a:fillRect l="0" t="-2062" r="0" b="-2062"/>
            </a:stretch>
          </a:blipFill>
        </p:spPr>
      </p:sp>
      <p:sp>
        <p:nvSpPr>
          <p:cNvPr name="Freeform 6" id="6"/>
          <p:cNvSpPr/>
          <p:nvPr/>
        </p:nvSpPr>
        <p:spPr>
          <a:xfrm flipH="false" flipV="false" rot="0">
            <a:off x="10565378" y="2138546"/>
            <a:ext cx="6094122" cy="3246402"/>
          </a:xfrm>
          <a:custGeom>
            <a:avLst/>
            <a:gdLst/>
            <a:ahLst/>
            <a:cxnLst/>
            <a:rect r="r" b="b" t="t" l="l"/>
            <a:pathLst>
              <a:path h="3246402" w="6094122">
                <a:moveTo>
                  <a:pt x="0" y="0"/>
                </a:moveTo>
                <a:lnTo>
                  <a:pt x="6094121" y="0"/>
                </a:lnTo>
                <a:lnTo>
                  <a:pt x="6094121" y="3246402"/>
                </a:lnTo>
                <a:lnTo>
                  <a:pt x="0" y="3246402"/>
                </a:lnTo>
                <a:lnTo>
                  <a:pt x="0" y="0"/>
                </a:lnTo>
                <a:close/>
              </a:path>
            </a:pathLst>
          </a:custGeom>
          <a:blipFill>
            <a:blip r:embed="rId4"/>
            <a:stretch>
              <a:fillRect l="0" t="0" r="0" b="0"/>
            </a:stretch>
          </a:blipFill>
        </p:spPr>
      </p:sp>
    </p:spTree>
  </p:cSld>
  <p:clrMapOvr>
    <a:masterClrMapping/>
  </p:clrMapOvr>
</p:sld>
</file>

<file path=ppt/slides/slide16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Decorative image"/>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981900" y="768716"/>
            <a:ext cx="16324200" cy="912019"/>
          </a:xfrm>
          <a:prstGeom prst="rect">
            <a:avLst/>
          </a:prstGeom>
        </p:spPr>
        <p:txBody>
          <a:bodyPr anchor="t" rtlCol="false" tIns="0" lIns="0" bIns="0" rIns="0">
            <a:spAutoFit/>
          </a:bodyPr>
          <a:lstStyle/>
          <a:p>
            <a:pPr algn="l">
              <a:lnSpc>
                <a:spcPts val="5184"/>
              </a:lnSpc>
            </a:pPr>
            <a:r>
              <a:rPr lang="en-US" b="true" sz="4800" spc="-10">
                <a:solidFill>
                  <a:srgbClr val="FFFFFF"/>
                </a:solidFill>
                <a:latin typeface="Nanum Square Bold"/>
                <a:ea typeface="Nanum Square Bold"/>
                <a:cs typeface="Nanum Square Bold"/>
                <a:sym typeface="Nanum Square Bold"/>
              </a:rPr>
              <a:t>Bridge strikes</a:t>
            </a:r>
          </a:p>
        </p:txBody>
      </p:sp>
      <p:sp>
        <p:nvSpPr>
          <p:cNvPr name="TextBox 4" id="4"/>
          <p:cNvSpPr txBox="true"/>
          <p:nvPr/>
        </p:nvSpPr>
        <p:spPr>
          <a:xfrm rot="0">
            <a:off x="1073338" y="1697880"/>
            <a:ext cx="16141319" cy="6400443"/>
          </a:xfrm>
          <a:prstGeom prst="rect">
            <a:avLst/>
          </a:prstGeom>
        </p:spPr>
        <p:txBody>
          <a:bodyPr anchor="t" rtlCol="false" tIns="0" lIns="0" bIns="0" rIns="0">
            <a:spAutoFit/>
          </a:bodyPr>
          <a:lstStyle/>
          <a:p>
            <a:pPr algn="l">
              <a:lnSpc>
                <a:spcPts val="5040"/>
              </a:lnSpc>
            </a:pPr>
          </a:p>
          <a:p>
            <a:pPr algn="l" marL="760095" indent="-380048" lvl="1">
              <a:lnSpc>
                <a:spcPts val="5040"/>
              </a:lnSpc>
              <a:buFont typeface="Arial"/>
              <a:buChar char="•"/>
            </a:pPr>
            <a:r>
              <a:rPr lang="en-US" sz="4200" spc="-9">
                <a:solidFill>
                  <a:srgbClr val="FFFFFF"/>
                </a:solidFill>
                <a:latin typeface="Nanum Square"/>
                <a:ea typeface="Nanum Square"/>
                <a:cs typeface="Nanum Square"/>
                <a:sym typeface="Nanum Square"/>
              </a:rPr>
              <a:t>Height marker included in Guide to Maintaining Roadworthiness </a:t>
            </a:r>
          </a:p>
          <a:p>
            <a:pPr algn="l" marL="760095" indent="-380048" lvl="1">
              <a:lnSpc>
                <a:spcPts val="5040"/>
              </a:lnSpc>
            </a:pPr>
          </a:p>
          <a:p>
            <a:pPr algn="l" marL="760095" indent="-380048" lvl="1">
              <a:lnSpc>
                <a:spcPts val="5040"/>
              </a:lnSpc>
              <a:buFont typeface="Arial"/>
              <a:buChar char="•"/>
            </a:pPr>
            <a:r>
              <a:rPr lang="en-US" sz="4200" spc="-9">
                <a:solidFill>
                  <a:srgbClr val="FFFFFF"/>
                </a:solidFill>
                <a:latin typeface="Nanum Square"/>
                <a:ea typeface="Nanum Square"/>
                <a:cs typeface="Nanum Square"/>
                <a:sym typeface="Nanum Square"/>
              </a:rPr>
              <a:t>Check of vehicle height on driver walkaround check</a:t>
            </a:r>
          </a:p>
          <a:p>
            <a:pPr algn="l" marL="760095" indent="-380048" lvl="1">
              <a:lnSpc>
                <a:spcPts val="5040"/>
              </a:lnSpc>
            </a:pPr>
          </a:p>
          <a:p>
            <a:pPr algn="l" marL="760095" indent="-380048" lvl="1">
              <a:lnSpc>
                <a:spcPts val="5040"/>
              </a:lnSpc>
              <a:buFont typeface="Arial"/>
              <a:buChar char="•"/>
            </a:pPr>
            <a:r>
              <a:rPr lang="en-US" sz="4200" spc="-9">
                <a:solidFill>
                  <a:srgbClr val="FFFFFF"/>
                </a:solidFill>
                <a:latin typeface="Nanum Square"/>
                <a:ea typeface="Nanum Square"/>
                <a:cs typeface="Nanum Square"/>
                <a:sym typeface="Nanum Square"/>
              </a:rPr>
              <a:t>Enforcement sanctions available</a:t>
            </a:r>
          </a:p>
          <a:p>
            <a:pPr algn="l" marL="760095" indent="-380048" lvl="1">
              <a:lnSpc>
                <a:spcPts val="5040"/>
              </a:lnSpc>
            </a:pPr>
          </a:p>
          <a:p>
            <a:pPr algn="l" marL="760095" indent="-380048" lvl="1">
              <a:lnSpc>
                <a:spcPts val="5040"/>
              </a:lnSpc>
              <a:buFont typeface="Arial"/>
              <a:buChar char="•"/>
            </a:pPr>
            <a:r>
              <a:rPr lang="en-US" sz="4200" spc="-9">
                <a:solidFill>
                  <a:srgbClr val="FFFFFF"/>
                </a:solidFill>
                <a:latin typeface="Nanum Square"/>
                <a:ea typeface="Nanum Square"/>
                <a:cs typeface="Nanum Square"/>
                <a:sym typeface="Nanum Square"/>
              </a:rPr>
              <a:t>Using the data to explore other options</a:t>
            </a:r>
          </a:p>
          <a:p>
            <a:pPr algn="l" marL="760095" indent="-380048" lvl="1">
              <a:lnSpc>
                <a:spcPts val="5040"/>
              </a:lnSpc>
            </a:pPr>
          </a:p>
          <a:p>
            <a:pPr algn="l" marL="760095" indent="-380048" lvl="1">
              <a:lnSpc>
                <a:spcPts val="5040"/>
              </a:lnSpc>
            </a:pPr>
          </a:p>
        </p:txBody>
      </p:sp>
    </p:spTree>
  </p:cSld>
  <p:clrMapOvr>
    <a:masterClrMapping/>
  </p:clrMapOvr>
  <p:transition spd="fast">
    <p:fade/>
  </p:transition>
</p:sld>
</file>

<file path=ppt/slides/slide16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Decorative image"/>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981900" y="4508934"/>
            <a:ext cx="16324200" cy="902495"/>
          </a:xfrm>
          <a:prstGeom prst="rect">
            <a:avLst/>
          </a:prstGeom>
        </p:spPr>
        <p:txBody>
          <a:bodyPr anchor="t" rtlCol="false" tIns="0" lIns="0" bIns="0" rIns="0">
            <a:spAutoFit/>
          </a:bodyPr>
          <a:lstStyle/>
          <a:p>
            <a:pPr algn="ctr">
              <a:lnSpc>
                <a:spcPts val="7128"/>
              </a:lnSpc>
            </a:pPr>
            <a:r>
              <a:rPr lang="en-US" b="true" sz="6600" spc="-14">
                <a:solidFill>
                  <a:srgbClr val="FFFFFF"/>
                </a:solidFill>
                <a:latin typeface="Nanum Square Bold"/>
                <a:ea typeface="Nanum Square Bold"/>
                <a:cs typeface="Nanum Square Bold"/>
                <a:sym typeface="Nanum Square Bold"/>
              </a:rPr>
              <a:t>The future</a:t>
            </a:r>
          </a:p>
        </p:txBody>
      </p:sp>
    </p:spTree>
  </p:cSld>
  <p:clrMapOvr>
    <a:masterClrMapping/>
  </p:clrMapOvr>
</p:sld>
</file>

<file path=ppt/slides/slide16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9337113" y="344558"/>
            <a:ext cx="7157572" cy="969170"/>
            <a:chOff x="0" y="0"/>
            <a:chExt cx="9543430" cy="1292226"/>
          </a:xfrm>
        </p:grpSpPr>
        <p:sp>
          <p:nvSpPr>
            <p:cNvPr name="Freeform 4" id="4"/>
            <p:cNvSpPr/>
            <p:nvPr/>
          </p:nvSpPr>
          <p:spPr>
            <a:xfrm flipH="false" flipV="false" rot="0">
              <a:off x="12700" y="12700"/>
              <a:ext cx="9518015" cy="1266952"/>
            </a:xfrm>
            <a:custGeom>
              <a:avLst/>
              <a:gdLst/>
              <a:ahLst/>
              <a:cxnLst/>
              <a:rect r="r" b="b" t="t" l="l"/>
              <a:pathLst>
                <a:path h="1266952" w="9518015">
                  <a:moveTo>
                    <a:pt x="0" y="316738"/>
                  </a:moveTo>
                  <a:lnTo>
                    <a:pt x="8873617" y="316738"/>
                  </a:lnTo>
                  <a:lnTo>
                    <a:pt x="8873617" y="0"/>
                  </a:lnTo>
                  <a:lnTo>
                    <a:pt x="9518015" y="633476"/>
                  </a:lnTo>
                  <a:lnTo>
                    <a:pt x="8873617" y="1266952"/>
                  </a:lnTo>
                  <a:lnTo>
                    <a:pt x="8873617" y="950087"/>
                  </a:lnTo>
                  <a:lnTo>
                    <a:pt x="0" y="950087"/>
                  </a:lnTo>
                  <a:close/>
                </a:path>
              </a:pathLst>
            </a:custGeom>
            <a:gradFill rotWithShape="true">
              <a:gsLst>
                <a:gs pos="0">
                  <a:srgbClr val="F1F3FB">
                    <a:alpha val="100000"/>
                  </a:srgbClr>
                </a:gs>
                <a:gs pos="40000">
                  <a:srgbClr val="8397D9">
                    <a:alpha val="100000"/>
                  </a:srgbClr>
                </a:gs>
                <a:gs pos="83000">
                  <a:srgbClr val="8397D9">
                    <a:alpha val="100000"/>
                  </a:srgbClr>
                </a:gs>
                <a:gs pos="100000">
                  <a:srgbClr val="ACBAE6">
                    <a:alpha val="100000"/>
                  </a:srgbClr>
                </a:gs>
              </a:gsLst>
              <a:lin ang="5400000"/>
            </a:gradFill>
          </p:spPr>
        </p:sp>
        <p:sp>
          <p:nvSpPr>
            <p:cNvPr name="Freeform 5" id="5"/>
            <p:cNvSpPr/>
            <p:nvPr/>
          </p:nvSpPr>
          <p:spPr>
            <a:xfrm flipH="false" flipV="false" rot="0">
              <a:off x="0" y="-889"/>
              <a:ext cx="9543415" cy="1294130"/>
            </a:xfrm>
            <a:custGeom>
              <a:avLst/>
              <a:gdLst/>
              <a:ahLst/>
              <a:cxnLst/>
              <a:rect r="r" b="b" t="t" l="l"/>
              <a:pathLst>
                <a:path h="1294130" w="9543415">
                  <a:moveTo>
                    <a:pt x="12700" y="317627"/>
                  </a:moveTo>
                  <a:lnTo>
                    <a:pt x="8886317" y="317627"/>
                  </a:lnTo>
                  <a:lnTo>
                    <a:pt x="8886317" y="330327"/>
                  </a:lnTo>
                  <a:lnTo>
                    <a:pt x="8873617" y="330327"/>
                  </a:lnTo>
                  <a:lnTo>
                    <a:pt x="8873617" y="13589"/>
                  </a:lnTo>
                  <a:cubicBezTo>
                    <a:pt x="8873617" y="8509"/>
                    <a:pt x="8876665" y="3810"/>
                    <a:pt x="8881364" y="1905"/>
                  </a:cubicBezTo>
                  <a:cubicBezTo>
                    <a:pt x="8886063" y="0"/>
                    <a:pt x="8891524" y="1016"/>
                    <a:pt x="8895207" y="4572"/>
                  </a:cubicBezTo>
                  <a:lnTo>
                    <a:pt x="9539605" y="638048"/>
                  </a:lnTo>
                  <a:cubicBezTo>
                    <a:pt x="9542018" y="640461"/>
                    <a:pt x="9543415" y="643636"/>
                    <a:pt x="9543415" y="647065"/>
                  </a:cubicBezTo>
                  <a:cubicBezTo>
                    <a:pt x="9543415" y="650494"/>
                    <a:pt x="9542018" y="653796"/>
                    <a:pt x="9539605" y="656082"/>
                  </a:cubicBezTo>
                  <a:lnTo>
                    <a:pt x="8895207" y="1289558"/>
                  </a:lnTo>
                  <a:cubicBezTo>
                    <a:pt x="8891524" y="1293114"/>
                    <a:pt x="8886063" y="1294130"/>
                    <a:pt x="8881364" y="1292225"/>
                  </a:cubicBezTo>
                  <a:cubicBezTo>
                    <a:pt x="8876665" y="1290320"/>
                    <a:pt x="8873617" y="1285621"/>
                    <a:pt x="8873617" y="1280541"/>
                  </a:cubicBezTo>
                  <a:lnTo>
                    <a:pt x="8873617" y="963676"/>
                  </a:lnTo>
                  <a:lnTo>
                    <a:pt x="8886317" y="963676"/>
                  </a:lnTo>
                  <a:lnTo>
                    <a:pt x="8886317" y="976376"/>
                  </a:lnTo>
                  <a:lnTo>
                    <a:pt x="12700" y="976376"/>
                  </a:lnTo>
                  <a:cubicBezTo>
                    <a:pt x="5715" y="976376"/>
                    <a:pt x="0" y="970661"/>
                    <a:pt x="0" y="963676"/>
                  </a:cubicBezTo>
                  <a:lnTo>
                    <a:pt x="0" y="330327"/>
                  </a:lnTo>
                  <a:cubicBezTo>
                    <a:pt x="0" y="323342"/>
                    <a:pt x="5715" y="317627"/>
                    <a:pt x="12700" y="317627"/>
                  </a:cubicBezTo>
                  <a:moveTo>
                    <a:pt x="12700" y="343027"/>
                  </a:moveTo>
                  <a:lnTo>
                    <a:pt x="12700" y="330327"/>
                  </a:lnTo>
                  <a:lnTo>
                    <a:pt x="25400" y="330327"/>
                  </a:lnTo>
                  <a:lnTo>
                    <a:pt x="25400" y="963676"/>
                  </a:lnTo>
                  <a:lnTo>
                    <a:pt x="12700" y="963676"/>
                  </a:lnTo>
                  <a:lnTo>
                    <a:pt x="12700" y="950976"/>
                  </a:lnTo>
                  <a:lnTo>
                    <a:pt x="8886317" y="950976"/>
                  </a:lnTo>
                  <a:cubicBezTo>
                    <a:pt x="8893302" y="950976"/>
                    <a:pt x="8899017" y="956691"/>
                    <a:pt x="8899017" y="963676"/>
                  </a:cubicBezTo>
                  <a:lnTo>
                    <a:pt x="8899017" y="1280414"/>
                  </a:lnTo>
                  <a:lnTo>
                    <a:pt x="8886317" y="1280414"/>
                  </a:lnTo>
                  <a:lnTo>
                    <a:pt x="8877427" y="1271397"/>
                  </a:lnTo>
                  <a:lnTo>
                    <a:pt x="9521825" y="637921"/>
                  </a:lnTo>
                  <a:lnTo>
                    <a:pt x="9530715" y="646938"/>
                  </a:lnTo>
                  <a:lnTo>
                    <a:pt x="9521825" y="655955"/>
                  </a:lnTo>
                  <a:lnTo>
                    <a:pt x="8877427" y="22606"/>
                  </a:lnTo>
                  <a:lnTo>
                    <a:pt x="8886317" y="13589"/>
                  </a:lnTo>
                  <a:lnTo>
                    <a:pt x="8899017" y="13589"/>
                  </a:lnTo>
                  <a:lnTo>
                    <a:pt x="8899017" y="330327"/>
                  </a:lnTo>
                  <a:cubicBezTo>
                    <a:pt x="8899017" y="337312"/>
                    <a:pt x="8893302" y="343027"/>
                    <a:pt x="8886317" y="343027"/>
                  </a:cubicBezTo>
                  <a:lnTo>
                    <a:pt x="12700" y="343027"/>
                  </a:lnTo>
                  <a:close/>
                </a:path>
              </a:pathLst>
            </a:custGeom>
            <a:solidFill>
              <a:srgbClr val="172552"/>
            </a:solidFill>
          </p:spPr>
        </p:sp>
        <p:sp>
          <p:nvSpPr>
            <p:cNvPr name="TextBox 6" id="6"/>
            <p:cNvSpPr txBox="true"/>
            <p:nvPr/>
          </p:nvSpPr>
          <p:spPr>
            <a:xfrm>
              <a:off x="0" y="-28575"/>
              <a:ext cx="9543430" cy="1320801"/>
            </a:xfrm>
            <a:prstGeom prst="rect">
              <a:avLst/>
            </a:prstGeom>
          </p:spPr>
          <p:txBody>
            <a:bodyPr anchor="ctr" rtlCol="false" tIns="50800" lIns="50800" bIns="50800" rIns="50800"/>
            <a:lstStyle/>
            <a:p>
              <a:pPr algn="ctr">
                <a:lnSpc>
                  <a:spcPts val="3240"/>
                </a:lnSpc>
              </a:pPr>
              <a:r>
                <a:rPr lang="en-US" sz="2700" spc="-6">
                  <a:solidFill>
                    <a:srgbClr val="000000"/>
                  </a:solidFill>
                  <a:latin typeface="Nanum Square"/>
                  <a:ea typeface="Nanum Square"/>
                  <a:cs typeface="Nanum Square"/>
                  <a:sym typeface="Nanum Square"/>
                </a:rPr>
                <a:t>Self-driving vehicle</a:t>
              </a:r>
            </a:p>
          </p:txBody>
        </p:sp>
      </p:grpSp>
      <p:sp>
        <p:nvSpPr>
          <p:cNvPr name="Freeform 7" id="7" descr="A chart of a car driving level  Description automatically generated with medium confidence"/>
          <p:cNvSpPr/>
          <p:nvPr/>
        </p:nvSpPr>
        <p:spPr>
          <a:xfrm flipH="false" flipV="false" rot="0">
            <a:off x="975999" y="1850187"/>
            <a:ext cx="16335998" cy="7176708"/>
          </a:xfrm>
          <a:custGeom>
            <a:avLst/>
            <a:gdLst/>
            <a:ahLst/>
            <a:cxnLst/>
            <a:rect r="r" b="b" t="t" l="l"/>
            <a:pathLst>
              <a:path h="7176708" w="16335998">
                <a:moveTo>
                  <a:pt x="0" y="0"/>
                </a:moveTo>
                <a:lnTo>
                  <a:pt x="16335997" y="0"/>
                </a:lnTo>
                <a:lnTo>
                  <a:pt x="16335997" y="7176708"/>
                </a:lnTo>
                <a:lnTo>
                  <a:pt x="0" y="7176708"/>
                </a:lnTo>
                <a:lnTo>
                  <a:pt x="0" y="0"/>
                </a:lnTo>
                <a:close/>
              </a:path>
            </a:pathLst>
          </a:custGeom>
          <a:blipFill>
            <a:blip r:embed="rId3"/>
            <a:stretch>
              <a:fillRect l="0" t="-4078" r="0" b="-4078"/>
            </a:stretch>
          </a:blipFill>
        </p:spPr>
      </p:sp>
      <p:sp>
        <p:nvSpPr>
          <p:cNvPr name="AutoShape 8" id="8"/>
          <p:cNvSpPr/>
          <p:nvPr/>
        </p:nvSpPr>
        <p:spPr>
          <a:xfrm rot="5363322">
            <a:off x="4683837" y="4997875"/>
            <a:ext cx="8927757" cy="0"/>
          </a:xfrm>
          <a:prstGeom prst="line">
            <a:avLst/>
          </a:prstGeom>
          <a:ln cap="rnd" w="47625">
            <a:solidFill>
              <a:srgbClr val="FF0000"/>
            </a:solidFill>
            <a:prstDash val="solid"/>
            <a:headEnd type="none" len="sm" w="sm"/>
            <a:tailEnd type="none" len="sm" w="sm"/>
          </a:ln>
        </p:spPr>
      </p:sp>
      <p:grpSp>
        <p:nvGrpSpPr>
          <p:cNvPr name="Group 9" id="9"/>
          <p:cNvGrpSpPr/>
          <p:nvPr/>
        </p:nvGrpSpPr>
        <p:grpSpPr>
          <a:xfrm rot="0">
            <a:off x="12029176" y="8003589"/>
            <a:ext cx="2148526" cy="738664"/>
            <a:chOff x="0" y="0"/>
            <a:chExt cx="2864702" cy="984886"/>
          </a:xfrm>
        </p:grpSpPr>
        <p:sp>
          <p:nvSpPr>
            <p:cNvPr name="Freeform 10" id="10"/>
            <p:cNvSpPr/>
            <p:nvPr/>
          </p:nvSpPr>
          <p:spPr>
            <a:xfrm flipH="false" flipV="false" rot="0">
              <a:off x="0" y="0"/>
              <a:ext cx="2864739" cy="984885"/>
            </a:xfrm>
            <a:custGeom>
              <a:avLst/>
              <a:gdLst/>
              <a:ahLst/>
              <a:cxnLst/>
              <a:rect r="r" b="b" t="t" l="l"/>
              <a:pathLst>
                <a:path h="984885" w="2864739">
                  <a:moveTo>
                    <a:pt x="0" y="0"/>
                  </a:moveTo>
                  <a:lnTo>
                    <a:pt x="2864739" y="0"/>
                  </a:lnTo>
                  <a:lnTo>
                    <a:pt x="2864739" y="984885"/>
                  </a:lnTo>
                  <a:lnTo>
                    <a:pt x="0" y="984885"/>
                  </a:lnTo>
                  <a:close/>
                </a:path>
              </a:pathLst>
            </a:custGeom>
            <a:solidFill>
              <a:srgbClr val="FFFFFF"/>
            </a:solidFill>
          </p:spPr>
        </p:sp>
        <p:sp>
          <p:nvSpPr>
            <p:cNvPr name="TextBox 11" id="11"/>
            <p:cNvSpPr txBox="true"/>
            <p:nvPr/>
          </p:nvSpPr>
          <p:spPr>
            <a:xfrm>
              <a:off x="0" y="-19050"/>
              <a:ext cx="2864702" cy="1003936"/>
            </a:xfrm>
            <a:prstGeom prst="rect">
              <a:avLst/>
            </a:prstGeom>
          </p:spPr>
          <p:txBody>
            <a:bodyPr anchor="t" rtlCol="false" tIns="50800" lIns="50800" bIns="50800" rIns="50800"/>
            <a:lstStyle/>
            <a:p>
              <a:pPr algn="ctr">
                <a:lnSpc>
                  <a:spcPts val="2340"/>
                </a:lnSpc>
              </a:pPr>
              <a:r>
                <a:rPr lang="en-US" sz="1950" b="true">
                  <a:solidFill>
                    <a:srgbClr val="0070C0"/>
                  </a:solidFill>
                  <a:latin typeface="Arimo Bold"/>
                  <a:ea typeface="Arimo Bold"/>
                  <a:cs typeface="Arimo Bold"/>
                  <a:sym typeface="Arimo Bold"/>
                </a:rPr>
                <a:t>Self-driving in limited conditions</a:t>
              </a:r>
            </a:p>
          </p:txBody>
        </p:sp>
      </p:grpSp>
      <p:grpSp>
        <p:nvGrpSpPr>
          <p:cNvPr name="Group 12" id="12"/>
          <p:cNvGrpSpPr/>
          <p:nvPr/>
        </p:nvGrpSpPr>
        <p:grpSpPr>
          <a:xfrm rot="0">
            <a:off x="14611166" y="8003589"/>
            <a:ext cx="2148526" cy="738664"/>
            <a:chOff x="0" y="0"/>
            <a:chExt cx="2864702" cy="984886"/>
          </a:xfrm>
        </p:grpSpPr>
        <p:sp>
          <p:nvSpPr>
            <p:cNvPr name="Freeform 13" id="13"/>
            <p:cNvSpPr/>
            <p:nvPr/>
          </p:nvSpPr>
          <p:spPr>
            <a:xfrm flipH="false" flipV="false" rot="0">
              <a:off x="0" y="0"/>
              <a:ext cx="2864739" cy="984885"/>
            </a:xfrm>
            <a:custGeom>
              <a:avLst/>
              <a:gdLst/>
              <a:ahLst/>
              <a:cxnLst/>
              <a:rect r="r" b="b" t="t" l="l"/>
              <a:pathLst>
                <a:path h="984885" w="2864739">
                  <a:moveTo>
                    <a:pt x="0" y="0"/>
                  </a:moveTo>
                  <a:lnTo>
                    <a:pt x="2864739" y="0"/>
                  </a:lnTo>
                  <a:lnTo>
                    <a:pt x="2864739" y="984885"/>
                  </a:lnTo>
                  <a:lnTo>
                    <a:pt x="0" y="984885"/>
                  </a:lnTo>
                  <a:close/>
                </a:path>
              </a:pathLst>
            </a:custGeom>
            <a:solidFill>
              <a:srgbClr val="FFFFFF"/>
            </a:solidFill>
          </p:spPr>
        </p:sp>
        <p:sp>
          <p:nvSpPr>
            <p:cNvPr name="TextBox 14" id="14"/>
            <p:cNvSpPr txBox="true"/>
            <p:nvPr/>
          </p:nvSpPr>
          <p:spPr>
            <a:xfrm>
              <a:off x="0" y="-19050"/>
              <a:ext cx="2864702" cy="1003936"/>
            </a:xfrm>
            <a:prstGeom prst="rect">
              <a:avLst/>
            </a:prstGeom>
          </p:spPr>
          <p:txBody>
            <a:bodyPr anchor="t" rtlCol="false" tIns="50800" lIns="50800" bIns="50800" rIns="50800"/>
            <a:lstStyle/>
            <a:p>
              <a:pPr algn="ctr">
                <a:lnSpc>
                  <a:spcPts val="2340"/>
                </a:lnSpc>
              </a:pPr>
              <a:r>
                <a:rPr lang="en-US" sz="1950" b="true">
                  <a:solidFill>
                    <a:srgbClr val="0070C0"/>
                  </a:solidFill>
                  <a:latin typeface="Arimo Bold"/>
                  <a:ea typeface="Arimo Bold"/>
                  <a:cs typeface="Arimo Bold"/>
                  <a:sym typeface="Arimo Bold"/>
                </a:rPr>
                <a:t>Self-driving anywhere</a:t>
              </a:r>
            </a:p>
          </p:txBody>
        </p:sp>
      </p:grpSp>
      <p:sp>
        <p:nvSpPr>
          <p:cNvPr name="Freeform 15" id="15"/>
          <p:cNvSpPr/>
          <p:nvPr/>
        </p:nvSpPr>
        <p:spPr>
          <a:xfrm flipH="false" flipV="false" rot="0">
            <a:off x="9303774" y="1034116"/>
            <a:ext cx="5775872" cy="1643093"/>
          </a:xfrm>
          <a:custGeom>
            <a:avLst/>
            <a:gdLst/>
            <a:ahLst/>
            <a:cxnLst/>
            <a:rect r="r" b="b" t="t" l="l"/>
            <a:pathLst>
              <a:path h="1643093" w="5775872">
                <a:moveTo>
                  <a:pt x="0" y="0"/>
                </a:moveTo>
                <a:lnTo>
                  <a:pt x="5775872" y="0"/>
                </a:lnTo>
                <a:lnTo>
                  <a:pt x="5775872" y="1643093"/>
                </a:lnTo>
                <a:lnTo>
                  <a:pt x="0" y="164309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6" id="16"/>
          <p:cNvGrpSpPr/>
          <p:nvPr/>
        </p:nvGrpSpPr>
        <p:grpSpPr>
          <a:xfrm rot="0">
            <a:off x="9406542" y="1067454"/>
            <a:ext cx="5504316" cy="843060"/>
            <a:chOff x="0" y="0"/>
            <a:chExt cx="7339088" cy="1124080"/>
          </a:xfrm>
        </p:grpSpPr>
        <p:sp>
          <p:nvSpPr>
            <p:cNvPr name="Freeform 17" id="17"/>
            <p:cNvSpPr/>
            <p:nvPr/>
          </p:nvSpPr>
          <p:spPr>
            <a:xfrm flipH="false" flipV="false" rot="0">
              <a:off x="12700" y="12700"/>
              <a:ext cx="7313676" cy="1098804"/>
            </a:xfrm>
            <a:custGeom>
              <a:avLst/>
              <a:gdLst/>
              <a:ahLst/>
              <a:cxnLst/>
              <a:rect r="r" b="b" t="t" l="l"/>
              <a:pathLst>
                <a:path h="1098804" w="7313676">
                  <a:moveTo>
                    <a:pt x="0" y="274701"/>
                  </a:moveTo>
                  <a:lnTo>
                    <a:pt x="6753606" y="274701"/>
                  </a:lnTo>
                  <a:lnTo>
                    <a:pt x="6753606" y="0"/>
                  </a:lnTo>
                  <a:lnTo>
                    <a:pt x="7313676" y="549402"/>
                  </a:lnTo>
                  <a:lnTo>
                    <a:pt x="6753606" y="1098804"/>
                  </a:lnTo>
                  <a:lnTo>
                    <a:pt x="6753606" y="823976"/>
                  </a:lnTo>
                  <a:lnTo>
                    <a:pt x="0" y="823976"/>
                  </a:lnTo>
                  <a:close/>
                </a:path>
              </a:pathLst>
            </a:custGeom>
            <a:solidFill>
              <a:srgbClr val="FFFFFF"/>
            </a:solidFill>
          </p:spPr>
        </p:sp>
        <p:sp>
          <p:nvSpPr>
            <p:cNvPr name="Freeform 18" id="18"/>
            <p:cNvSpPr/>
            <p:nvPr/>
          </p:nvSpPr>
          <p:spPr>
            <a:xfrm flipH="false" flipV="false" rot="0">
              <a:off x="0" y="-889"/>
              <a:ext cx="7339076" cy="1125982"/>
            </a:xfrm>
            <a:custGeom>
              <a:avLst/>
              <a:gdLst/>
              <a:ahLst/>
              <a:cxnLst/>
              <a:rect r="r" b="b" t="t" l="l"/>
              <a:pathLst>
                <a:path h="1125982" w="7339076">
                  <a:moveTo>
                    <a:pt x="12700" y="275590"/>
                  </a:moveTo>
                  <a:lnTo>
                    <a:pt x="6766306" y="275590"/>
                  </a:lnTo>
                  <a:lnTo>
                    <a:pt x="6766306" y="288290"/>
                  </a:lnTo>
                  <a:lnTo>
                    <a:pt x="6753606" y="288290"/>
                  </a:lnTo>
                  <a:lnTo>
                    <a:pt x="6753606" y="13589"/>
                  </a:lnTo>
                  <a:cubicBezTo>
                    <a:pt x="6753606" y="8509"/>
                    <a:pt x="6756654" y="3810"/>
                    <a:pt x="6761353" y="1905"/>
                  </a:cubicBezTo>
                  <a:cubicBezTo>
                    <a:pt x="6766052" y="0"/>
                    <a:pt x="6771513" y="1016"/>
                    <a:pt x="6775197" y="4572"/>
                  </a:cubicBezTo>
                  <a:lnTo>
                    <a:pt x="7335266" y="553974"/>
                  </a:lnTo>
                  <a:cubicBezTo>
                    <a:pt x="7337679" y="556387"/>
                    <a:pt x="7339076" y="559689"/>
                    <a:pt x="7339076" y="562991"/>
                  </a:cubicBezTo>
                  <a:cubicBezTo>
                    <a:pt x="7339076" y="566293"/>
                    <a:pt x="7337679" y="569722"/>
                    <a:pt x="7335266" y="572008"/>
                  </a:cubicBezTo>
                  <a:lnTo>
                    <a:pt x="6775197" y="1121410"/>
                  </a:lnTo>
                  <a:cubicBezTo>
                    <a:pt x="6771513" y="1124966"/>
                    <a:pt x="6766052" y="1125982"/>
                    <a:pt x="6761353" y="1124077"/>
                  </a:cubicBezTo>
                  <a:cubicBezTo>
                    <a:pt x="6756654" y="1122172"/>
                    <a:pt x="6753606" y="1117473"/>
                    <a:pt x="6753606" y="1112393"/>
                  </a:cubicBezTo>
                  <a:lnTo>
                    <a:pt x="6753606" y="837565"/>
                  </a:lnTo>
                  <a:lnTo>
                    <a:pt x="6766306" y="837565"/>
                  </a:lnTo>
                  <a:lnTo>
                    <a:pt x="6766306" y="850265"/>
                  </a:lnTo>
                  <a:lnTo>
                    <a:pt x="12700" y="850265"/>
                  </a:lnTo>
                  <a:cubicBezTo>
                    <a:pt x="5715" y="850265"/>
                    <a:pt x="0" y="844550"/>
                    <a:pt x="0" y="837565"/>
                  </a:cubicBezTo>
                  <a:lnTo>
                    <a:pt x="0" y="288290"/>
                  </a:lnTo>
                  <a:cubicBezTo>
                    <a:pt x="0" y="281305"/>
                    <a:pt x="5715" y="275590"/>
                    <a:pt x="12700" y="275590"/>
                  </a:cubicBezTo>
                  <a:moveTo>
                    <a:pt x="12700" y="300990"/>
                  </a:moveTo>
                  <a:lnTo>
                    <a:pt x="12700" y="288290"/>
                  </a:lnTo>
                  <a:lnTo>
                    <a:pt x="25400" y="288290"/>
                  </a:lnTo>
                  <a:lnTo>
                    <a:pt x="25400" y="837565"/>
                  </a:lnTo>
                  <a:lnTo>
                    <a:pt x="12700" y="837565"/>
                  </a:lnTo>
                  <a:lnTo>
                    <a:pt x="12700" y="824865"/>
                  </a:lnTo>
                  <a:lnTo>
                    <a:pt x="6766306" y="824865"/>
                  </a:lnTo>
                  <a:cubicBezTo>
                    <a:pt x="6773291" y="824865"/>
                    <a:pt x="6779006" y="830580"/>
                    <a:pt x="6779006" y="837565"/>
                  </a:cubicBezTo>
                  <a:lnTo>
                    <a:pt x="6779006" y="1112266"/>
                  </a:lnTo>
                  <a:lnTo>
                    <a:pt x="6766306" y="1112266"/>
                  </a:lnTo>
                  <a:lnTo>
                    <a:pt x="6757416" y="1103249"/>
                  </a:lnTo>
                  <a:lnTo>
                    <a:pt x="7317487" y="553847"/>
                  </a:lnTo>
                  <a:lnTo>
                    <a:pt x="7326376" y="562864"/>
                  </a:lnTo>
                  <a:lnTo>
                    <a:pt x="7317487" y="571881"/>
                  </a:lnTo>
                  <a:lnTo>
                    <a:pt x="6757416" y="22479"/>
                  </a:lnTo>
                  <a:lnTo>
                    <a:pt x="6766306" y="13462"/>
                  </a:lnTo>
                  <a:lnTo>
                    <a:pt x="6779006" y="13462"/>
                  </a:lnTo>
                  <a:lnTo>
                    <a:pt x="6779006" y="288290"/>
                  </a:lnTo>
                  <a:cubicBezTo>
                    <a:pt x="6779006" y="295275"/>
                    <a:pt x="6773291" y="300990"/>
                    <a:pt x="6766306" y="300990"/>
                  </a:cubicBezTo>
                  <a:lnTo>
                    <a:pt x="12700" y="300990"/>
                  </a:lnTo>
                  <a:close/>
                </a:path>
              </a:pathLst>
            </a:custGeom>
            <a:solidFill>
              <a:srgbClr val="172552"/>
            </a:solidFill>
          </p:spPr>
        </p:sp>
        <p:sp>
          <p:nvSpPr>
            <p:cNvPr name="TextBox 19" id="19"/>
            <p:cNvSpPr txBox="true"/>
            <p:nvPr/>
          </p:nvSpPr>
          <p:spPr>
            <a:xfrm>
              <a:off x="0" y="-9525"/>
              <a:ext cx="7339088" cy="1133605"/>
            </a:xfrm>
            <a:prstGeom prst="rect">
              <a:avLst/>
            </a:prstGeom>
          </p:spPr>
          <p:txBody>
            <a:bodyPr anchor="ctr" rtlCol="false" tIns="50800" lIns="50800" bIns="50800" rIns="50800"/>
            <a:lstStyle/>
            <a:p>
              <a:pPr algn="ctr">
                <a:lnSpc>
                  <a:spcPts val="2879"/>
                </a:lnSpc>
              </a:pPr>
              <a:r>
                <a:rPr lang="en-US" b="true" sz="2400" spc="-5">
                  <a:solidFill>
                    <a:srgbClr val="000000"/>
                  </a:solidFill>
                  <a:latin typeface="Nanum Square Bold"/>
                  <a:ea typeface="Nanum Square Bold"/>
                  <a:cs typeface="Nanum Square Bold"/>
                  <a:sym typeface="Nanum Square Bold"/>
                </a:rPr>
                <a:t>DVSA CAMS Research Team</a:t>
              </a:r>
            </a:p>
          </p:txBody>
        </p:sp>
      </p:grpSp>
      <p:sp>
        <p:nvSpPr>
          <p:cNvPr name="Freeform 20" id="20" descr="A white person holding a magnifying glass  Description automatically generated"/>
          <p:cNvSpPr/>
          <p:nvPr/>
        </p:nvSpPr>
        <p:spPr>
          <a:xfrm flipH="false" flipV="false" rot="0">
            <a:off x="995230" y="282386"/>
            <a:ext cx="1480137" cy="1480137"/>
          </a:xfrm>
          <a:custGeom>
            <a:avLst/>
            <a:gdLst/>
            <a:ahLst/>
            <a:cxnLst/>
            <a:rect r="r" b="b" t="t" l="l"/>
            <a:pathLst>
              <a:path h="1480137" w="1480137">
                <a:moveTo>
                  <a:pt x="0" y="0"/>
                </a:moveTo>
                <a:lnTo>
                  <a:pt x="1480138" y="0"/>
                </a:lnTo>
                <a:lnTo>
                  <a:pt x="1480138" y="1480137"/>
                </a:lnTo>
                <a:lnTo>
                  <a:pt x="0" y="1480137"/>
                </a:lnTo>
                <a:lnTo>
                  <a:pt x="0" y="0"/>
                </a:lnTo>
                <a:close/>
              </a:path>
            </a:pathLst>
          </a:custGeom>
          <a:blipFill>
            <a:blip r:embed="rId6"/>
            <a:stretch>
              <a:fillRect l="0" t="0" r="0" b="0"/>
            </a:stretch>
          </a:blipFill>
        </p:spPr>
      </p:sp>
      <p:sp>
        <p:nvSpPr>
          <p:cNvPr name="TextBox 21" id="21"/>
          <p:cNvSpPr txBox="true"/>
          <p:nvPr/>
        </p:nvSpPr>
        <p:spPr>
          <a:xfrm rot="0">
            <a:off x="1184538" y="788976"/>
            <a:ext cx="16324200" cy="921544"/>
          </a:xfrm>
          <a:prstGeom prst="rect">
            <a:avLst/>
          </a:prstGeom>
        </p:spPr>
        <p:txBody>
          <a:bodyPr anchor="t" rtlCol="false" tIns="0" lIns="0" bIns="0" rIns="0">
            <a:spAutoFit/>
          </a:bodyPr>
          <a:lstStyle/>
          <a:p>
            <a:pPr algn="l">
              <a:lnSpc>
                <a:spcPts val="5832"/>
              </a:lnSpc>
            </a:pPr>
            <a:r>
              <a:rPr lang="en-US" b="true" sz="5400" spc="-12">
                <a:solidFill>
                  <a:srgbClr val="FFFFFF"/>
                </a:solidFill>
                <a:latin typeface="Nanum Square Bold"/>
                <a:ea typeface="Nanum Square Bold"/>
                <a:cs typeface="Nanum Square Bold"/>
                <a:sym typeface="Nanum Square Bold"/>
              </a:rPr>
              <a:t>	Our focus </a:t>
            </a:r>
          </a:p>
        </p:txBody>
      </p:sp>
    </p:spTree>
  </p:cSld>
  <p:clrMapOvr>
    <a:masterClrMapping/>
  </p:clrMapOvr>
</p:sld>
</file>

<file path=ppt/slides/slide16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981940" y="1059656"/>
            <a:ext cx="16324200" cy="912019"/>
          </a:xfrm>
          <a:prstGeom prst="rect">
            <a:avLst/>
          </a:prstGeom>
        </p:spPr>
        <p:txBody>
          <a:bodyPr anchor="t" rtlCol="false" tIns="0" lIns="0" bIns="0" rIns="0">
            <a:spAutoFit/>
          </a:bodyPr>
          <a:lstStyle/>
          <a:p>
            <a:pPr algn="l">
              <a:lnSpc>
                <a:spcPts val="5184"/>
              </a:lnSpc>
            </a:pPr>
            <a:r>
              <a:rPr lang="en-US" b="true" sz="4800" spc="-10">
                <a:solidFill>
                  <a:srgbClr val="FFFFFF"/>
                </a:solidFill>
                <a:latin typeface="Nanum Square Bold"/>
                <a:ea typeface="Nanum Square Bold"/>
                <a:cs typeface="Nanum Square Bold"/>
                <a:sym typeface="Nanum Square Bold"/>
              </a:rPr>
              <a:t>New equipment</a:t>
            </a:r>
          </a:p>
        </p:txBody>
      </p:sp>
      <p:sp>
        <p:nvSpPr>
          <p:cNvPr name="TextBox 4" id="4"/>
          <p:cNvSpPr txBox="true"/>
          <p:nvPr/>
        </p:nvSpPr>
        <p:spPr>
          <a:xfrm rot="0">
            <a:off x="981940" y="2406978"/>
            <a:ext cx="16656620" cy="6578923"/>
          </a:xfrm>
          <a:prstGeom prst="rect">
            <a:avLst/>
          </a:prstGeom>
        </p:spPr>
        <p:txBody>
          <a:bodyPr anchor="t" rtlCol="false" tIns="0" lIns="0" bIns="0" rIns="0">
            <a:spAutoFit/>
          </a:bodyPr>
          <a:lstStyle/>
          <a:p>
            <a:pPr algn="l">
              <a:lnSpc>
                <a:spcPts val="5040"/>
              </a:lnSpc>
            </a:pPr>
            <a:r>
              <a:rPr lang="en-US" sz="4200" spc="-9">
                <a:solidFill>
                  <a:srgbClr val="FFFFFF"/>
                </a:solidFill>
                <a:latin typeface="Nanum Square"/>
                <a:ea typeface="Nanum Square"/>
                <a:cs typeface="Nanum Square"/>
                <a:sym typeface="Nanum Square"/>
              </a:rPr>
              <a:t>On-board diagnostics</a:t>
            </a:r>
          </a:p>
          <a:p>
            <a:pPr algn="l" marL="760095" indent="-380048" lvl="1">
              <a:lnSpc>
                <a:spcPts val="5040"/>
              </a:lnSpc>
              <a:buFont typeface="Arial"/>
              <a:buChar char="•"/>
            </a:pPr>
            <a:r>
              <a:rPr lang="en-US" sz="4200" spc="-9">
                <a:solidFill>
                  <a:srgbClr val="FFFFFF"/>
                </a:solidFill>
                <a:latin typeface="Nanum Square"/>
                <a:ea typeface="Nanum Square"/>
                <a:cs typeface="Nanum Square"/>
                <a:sym typeface="Nanum Square"/>
              </a:rPr>
              <a:t>Identifying manipulation of emission software </a:t>
            </a:r>
          </a:p>
          <a:p>
            <a:pPr algn="l" marL="760095" indent="-380048" lvl="1">
              <a:lnSpc>
                <a:spcPts val="5040"/>
              </a:lnSpc>
              <a:buFont typeface="Arial"/>
              <a:buChar char="•"/>
            </a:pPr>
            <a:r>
              <a:rPr lang="en-US" sz="4200" spc="-9">
                <a:solidFill>
                  <a:srgbClr val="FFFFFF"/>
                </a:solidFill>
                <a:latin typeface="Nanum Square"/>
                <a:ea typeface="Nanum Square"/>
                <a:cs typeface="Nanum Square"/>
                <a:sym typeface="Nanum Square"/>
              </a:rPr>
              <a:t>Speed limiter settings</a:t>
            </a:r>
          </a:p>
          <a:p>
            <a:pPr algn="l" marL="760095" indent="-380048" lvl="1">
              <a:lnSpc>
                <a:spcPts val="5040"/>
              </a:lnSpc>
              <a:buFont typeface="Arial"/>
              <a:buChar char="•"/>
            </a:pPr>
            <a:r>
              <a:rPr lang="en-US" sz="4200" spc="-9">
                <a:solidFill>
                  <a:srgbClr val="FFFFFF"/>
                </a:solidFill>
                <a:latin typeface="Nanum Square"/>
                <a:ea typeface="Nanum Square"/>
                <a:cs typeface="Nanum Square"/>
                <a:sym typeface="Nanum Square"/>
              </a:rPr>
              <a:t>Post collision examination work</a:t>
            </a:r>
          </a:p>
          <a:p>
            <a:pPr algn="l" marL="760095" indent="-380048" lvl="1">
              <a:lnSpc>
                <a:spcPts val="5040"/>
              </a:lnSpc>
              <a:buFont typeface="Arial"/>
              <a:buChar char="•"/>
            </a:pPr>
            <a:r>
              <a:rPr lang="en-US" sz="4200" spc="-9">
                <a:solidFill>
                  <a:srgbClr val="FFFFFF"/>
                </a:solidFill>
                <a:latin typeface="Nanum Square"/>
                <a:ea typeface="Nanum Square"/>
                <a:cs typeface="Nanum Square"/>
                <a:sym typeface="Nanum Square"/>
              </a:rPr>
              <a:t>Warning lights</a:t>
            </a:r>
          </a:p>
          <a:p>
            <a:pPr algn="l" marL="760095" indent="-380048" lvl="1">
              <a:lnSpc>
                <a:spcPts val="5040"/>
              </a:lnSpc>
            </a:pPr>
            <a:r>
              <a:rPr lang="en-US" sz="4200" spc="-9">
                <a:solidFill>
                  <a:srgbClr val="FFFFFF"/>
                </a:solidFill>
                <a:latin typeface="Nanum Square"/>
                <a:ea typeface="Nanum Square"/>
                <a:cs typeface="Nanum Square"/>
                <a:sym typeface="Nanum Square"/>
              </a:rPr>
              <a:t>PN meter</a:t>
            </a:r>
          </a:p>
          <a:p>
            <a:pPr algn="l" marL="760095" indent="-380048" lvl="1">
              <a:lnSpc>
                <a:spcPts val="5040"/>
              </a:lnSpc>
              <a:buFont typeface="Arial"/>
              <a:buChar char="•"/>
            </a:pPr>
            <a:r>
              <a:rPr lang="en-US" sz="4200" spc="-9">
                <a:solidFill>
                  <a:srgbClr val="FFFFFF"/>
                </a:solidFill>
                <a:latin typeface="Nanum Square"/>
                <a:ea typeface="Nanum Square"/>
                <a:cs typeface="Nanum Square"/>
                <a:sym typeface="Nanum Square"/>
              </a:rPr>
              <a:t>Measuring particulates from the exhaust </a:t>
            </a:r>
          </a:p>
          <a:p>
            <a:pPr algn="l" marL="760095" indent="-380048" lvl="1">
              <a:lnSpc>
                <a:spcPts val="5040"/>
              </a:lnSpc>
            </a:pPr>
          </a:p>
          <a:p>
            <a:pPr algn="l" marL="760095" indent="-380048" lvl="1">
              <a:lnSpc>
                <a:spcPts val="5040"/>
              </a:lnSpc>
            </a:pPr>
          </a:p>
          <a:p>
            <a:pPr algn="l" marL="760095" indent="-380048" lvl="1">
              <a:lnSpc>
                <a:spcPts val="5040"/>
              </a:lnSpc>
            </a:pPr>
          </a:p>
        </p:txBody>
      </p:sp>
      <p:sp>
        <p:nvSpPr>
          <p:cNvPr name="Freeform 5" id="5"/>
          <p:cNvSpPr/>
          <p:nvPr/>
        </p:nvSpPr>
        <p:spPr>
          <a:xfrm flipH="false" flipV="false" rot="0">
            <a:off x="12985335" y="5412528"/>
            <a:ext cx="4320724" cy="4182240"/>
          </a:xfrm>
          <a:custGeom>
            <a:avLst/>
            <a:gdLst/>
            <a:ahLst/>
            <a:cxnLst/>
            <a:rect r="r" b="b" t="t" l="l"/>
            <a:pathLst>
              <a:path h="4182240" w="4320724">
                <a:moveTo>
                  <a:pt x="0" y="0"/>
                </a:moveTo>
                <a:lnTo>
                  <a:pt x="4320725" y="0"/>
                </a:lnTo>
                <a:lnTo>
                  <a:pt x="4320725" y="4182240"/>
                </a:lnTo>
                <a:lnTo>
                  <a:pt x="0" y="4182240"/>
                </a:lnTo>
                <a:lnTo>
                  <a:pt x="0" y="0"/>
                </a:lnTo>
                <a:close/>
              </a:path>
            </a:pathLst>
          </a:custGeom>
          <a:blipFill>
            <a:blip r:embed="rId3"/>
            <a:stretch>
              <a:fillRect l="0" t="0" r="0" b="0"/>
            </a:stretch>
          </a:blipFill>
        </p:spPr>
      </p:sp>
      <p:sp>
        <p:nvSpPr>
          <p:cNvPr name="Freeform 6" id="6"/>
          <p:cNvSpPr/>
          <p:nvPr/>
        </p:nvSpPr>
        <p:spPr>
          <a:xfrm flipH="false" flipV="false" rot="0">
            <a:off x="12516238" y="2172681"/>
            <a:ext cx="5596613" cy="2496528"/>
          </a:xfrm>
          <a:custGeom>
            <a:avLst/>
            <a:gdLst/>
            <a:ahLst/>
            <a:cxnLst/>
            <a:rect r="r" b="b" t="t" l="l"/>
            <a:pathLst>
              <a:path h="2496528" w="5596613">
                <a:moveTo>
                  <a:pt x="0" y="0"/>
                </a:moveTo>
                <a:lnTo>
                  <a:pt x="5596613" y="0"/>
                </a:lnTo>
                <a:lnTo>
                  <a:pt x="5596613" y="2496528"/>
                </a:lnTo>
                <a:lnTo>
                  <a:pt x="0" y="2496528"/>
                </a:lnTo>
                <a:lnTo>
                  <a:pt x="0" y="0"/>
                </a:lnTo>
                <a:close/>
              </a:path>
            </a:pathLst>
          </a:custGeom>
          <a:blipFill>
            <a:blip r:embed="rId4"/>
            <a:stretch>
              <a:fillRect l="0" t="0" r="0" b="0"/>
            </a:stretch>
          </a:blipFill>
        </p:spPr>
      </p:sp>
    </p:spTree>
  </p:cSld>
  <p:clrMapOvr>
    <a:masterClrMapping/>
  </p:clrMapOvr>
</p:sld>
</file>

<file path=ppt/slides/slide16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Driver and Vehicle Standards Agency. Helping you stay safe on Britain's roads."/>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769434" y="3271904"/>
            <a:ext cx="16442208" cy="5512173"/>
          </a:xfrm>
          <a:prstGeom prst="rect">
            <a:avLst/>
          </a:prstGeom>
        </p:spPr>
        <p:txBody>
          <a:bodyPr anchor="t" rtlCol="false" tIns="0" lIns="0" bIns="0" rIns="0">
            <a:spAutoFit/>
          </a:bodyPr>
          <a:lstStyle/>
          <a:p>
            <a:pPr algn="l">
              <a:lnSpc>
                <a:spcPts val="6706"/>
              </a:lnSpc>
            </a:pPr>
          </a:p>
          <a:p>
            <a:pPr algn="l">
              <a:lnSpc>
                <a:spcPts val="7727"/>
              </a:lnSpc>
            </a:pPr>
            <a:r>
              <a:rPr lang="en-US" b="true" sz="7155" spc="-16">
                <a:solidFill>
                  <a:srgbClr val="FFFFFF"/>
                </a:solidFill>
                <a:latin typeface="Nanum Square Bold"/>
                <a:ea typeface="Nanum Square Bold"/>
                <a:cs typeface="Nanum Square Bold"/>
                <a:sym typeface="Nanum Square Bold"/>
              </a:rPr>
              <a:t>Any Questions?</a:t>
            </a:r>
          </a:p>
          <a:p>
            <a:pPr algn="l">
              <a:lnSpc>
                <a:spcPts val="6706"/>
              </a:lnSpc>
            </a:pPr>
          </a:p>
          <a:p>
            <a:pPr algn="l">
              <a:lnSpc>
                <a:spcPts val="6706"/>
              </a:lnSpc>
            </a:pPr>
          </a:p>
          <a:p>
            <a:pPr algn="l">
              <a:lnSpc>
                <a:spcPts val="5248"/>
              </a:lnSpc>
            </a:pPr>
          </a:p>
          <a:p>
            <a:pPr algn="l">
              <a:lnSpc>
                <a:spcPts val="5248"/>
              </a:lnSpc>
            </a:pPr>
            <a:r>
              <a:rPr lang="en-US" b="true" sz="4859" spc="-10">
                <a:solidFill>
                  <a:srgbClr val="FFFFFF"/>
                </a:solidFill>
                <a:latin typeface="Nanum Square Bold"/>
                <a:ea typeface="Nanum Square Bold"/>
                <a:cs typeface="Nanum Square Bold"/>
                <a:sym typeface="Nanum Square Bold"/>
              </a:rPr>
              <a:t>enforcementpolicy@dvsa.gov.uk</a:t>
            </a:r>
          </a:p>
          <a:p>
            <a:pPr algn="l">
              <a:lnSpc>
                <a:spcPts val="5248"/>
              </a:lnSpc>
            </a:pPr>
          </a:p>
        </p:txBody>
      </p:sp>
      <p:sp>
        <p:nvSpPr>
          <p:cNvPr name="Freeform 4" id="4"/>
          <p:cNvSpPr/>
          <p:nvPr/>
        </p:nvSpPr>
        <p:spPr>
          <a:xfrm flipH="false" flipV="false" rot="0">
            <a:off x="10560078" y="1245561"/>
            <a:ext cx="7117478" cy="6210000"/>
          </a:xfrm>
          <a:custGeom>
            <a:avLst/>
            <a:gdLst/>
            <a:ahLst/>
            <a:cxnLst/>
            <a:rect r="r" b="b" t="t" l="l"/>
            <a:pathLst>
              <a:path h="6210000" w="7117478">
                <a:moveTo>
                  <a:pt x="0" y="0"/>
                </a:moveTo>
                <a:lnTo>
                  <a:pt x="7117478" y="0"/>
                </a:lnTo>
                <a:lnTo>
                  <a:pt x="7117478" y="6210000"/>
                </a:lnTo>
                <a:lnTo>
                  <a:pt x="0" y="6210000"/>
                </a:lnTo>
                <a:lnTo>
                  <a:pt x="0" y="0"/>
                </a:lnTo>
                <a:close/>
              </a:path>
            </a:pathLst>
          </a:custGeom>
          <a:blipFill>
            <a:blip r:embed="rId3"/>
            <a:stretch>
              <a:fillRect l="-10" t="0" r="-10" b="0"/>
            </a:stretch>
          </a:blipFill>
        </p:spPr>
      </p:sp>
    </p:spTree>
  </p:cSld>
  <p:clrMapOvr>
    <a:masterClrMapping/>
  </p:clrMapOvr>
</p:sld>
</file>

<file path=ppt/slides/slide16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Driver and Vehicle Standards Agency. Helping you stay safe on Britain's roads."/>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1076400" y="4575498"/>
            <a:ext cx="16135200" cy="1221728"/>
          </a:xfrm>
          <a:prstGeom prst="rect">
            <a:avLst/>
          </a:prstGeom>
        </p:spPr>
        <p:txBody>
          <a:bodyPr anchor="t" rtlCol="false" tIns="0" lIns="0" bIns="0" rIns="0">
            <a:spAutoFit/>
          </a:bodyPr>
          <a:lstStyle/>
          <a:p>
            <a:pPr algn="ctr">
              <a:lnSpc>
                <a:spcPts val="8748"/>
              </a:lnSpc>
            </a:pPr>
            <a:r>
              <a:rPr lang="en-US" b="true" sz="8100" spc="75">
                <a:solidFill>
                  <a:srgbClr val="FFFFFF"/>
                </a:solidFill>
                <a:latin typeface="TT Rounds Condensed Bold"/>
                <a:ea typeface="TT Rounds Condensed Bold"/>
                <a:cs typeface="TT Rounds Condensed Bold"/>
                <a:sym typeface="TT Rounds Condensed Bold"/>
              </a:rPr>
              <a:t>Thank you</a:t>
            </a:r>
          </a:p>
          <a:p>
            <a:pPr algn="ctr">
              <a:lnSpc>
                <a:spcPts val="7144"/>
              </a:lnSpc>
            </a:pPr>
          </a:p>
          <a:p>
            <a:pPr algn="ctr">
              <a:lnSpc>
                <a:spcPts val="7144"/>
              </a:lnSpc>
            </a:pPr>
          </a:p>
          <a:p>
            <a:pPr algn="ctr">
              <a:lnSpc>
                <a:spcPts val="7144"/>
              </a:lnSpc>
            </a:pPr>
          </a:p>
          <a:p>
            <a:pPr algn="ctr">
              <a:lnSpc>
                <a:spcPts val="6706"/>
              </a:lnSpc>
            </a:pPr>
          </a:p>
          <a:p>
            <a:pPr algn="ctr">
              <a:lnSpc>
                <a:spcPts val="6706"/>
              </a:lnSpc>
            </a:pPr>
          </a:p>
          <a:p>
            <a:pPr algn="ctr">
              <a:lnSpc>
                <a:spcPts val="5832"/>
              </a:lnSpc>
            </a:pPr>
          </a:p>
          <a:p>
            <a:pPr algn="ctr">
              <a:lnSpc>
                <a:spcPts val="8748"/>
              </a:lnSpc>
            </a:pPr>
          </a:p>
        </p:txBody>
      </p:sp>
      <p:grpSp>
        <p:nvGrpSpPr>
          <p:cNvPr name="Group 4" id="4"/>
          <p:cNvGrpSpPr/>
          <p:nvPr/>
        </p:nvGrpSpPr>
        <p:grpSpPr>
          <a:xfrm rot="0">
            <a:off x="643526" y="9319365"/>
            <a:ext cx="8642960" cy="553998"/>
            <a:chOff x="0" y="0"/>
            <a:chExt cx="11523946" cy="738664"/>
          </a:xfrm>
        </p:grpSpPr>
        <p:sp>
          <p:nvSpPr>
            <p:cNvPr name="Freeform 5" id="5"/>
            <p:cNvSpPr/>
            <p:nvPr/>
          </p:nvSpPr>
          <p:spPr>
            <a:xfrm flipH="false" flipV="false" rot="0">
              <a:off x="0" y="0"/>
              <a:ext cx="11523980" cy="738632"/>
            </a:xfrm>
            <a:custGeom>
              <a:avLst/>
              <a:gdLst/>
              <a:ahLst/>
              <a:cxnLst/>
              <a:rect r="r" b="b" t="t" l="l"/>
              <a:pathLst>
                <a:path h="738632" w="11523980">
                  <a:moveTo>
                    <a:pt x="0" y="0"/>
                  </a:moveTo>
                  <a:lnTo>
                    <a:pt x="11523980" y="0"/>
                  </a:lnTo>
                  <a:lnTo>
                    <a:pt x="11523980" y="738632"/>
                  </a:lnTo>
                  <a:lnTo>
                    <a:pt x="0" y="738632"/>
                  </a:lnTo>
                  <a:close/>
                </a:path>
              </a:pathLst>
            </a:custGeom>
            <a:solidFill>
              <a:srgbClr val="223670"/>
            </a:solidFill>
          </p:spPr>
        </p:sp>
      </p:grpSp>
      <p:sp>
        <p:nvSpPr>
          <p:cNvPr name="TextBox 6" id="6"/>
          <p:cNvSpPr txBox="true"/>
          <p:nvPr/>
        </p:nvSpPr>
        <p:spPr>
          <a:xfrm rot="0">
            <a:off x="734965" y="9226586"/>
            <a:ext cx="8957988" cy="601057"/>
          </a:xfrm>
          <a:prstGeom prst="rect">
            <a:avLst/>
          </a:prstGeom>
        </p:spPr>
        <p:txBody>
          <a:bodyPr anchor="t" rtlCol="false" tIns="0" lIns="0" bIns="0" rIns="0">
            <a:spAutoFit/>
          </a:bodyPr>
          <a:lstStyle/>
          <a:p>
            <a:pPr algn="l">
              <a:lnSpc>
                <a:spcPts val="4320"/>
              </a:lnSpc>
            </a:pPr>
            <a:r>
              <a:rPr lang="en-US" sz="3600" spc="33">
                <a:solidFill>
                  <a:srgbClr val="F2F2F2"/>
                </a:solidFill>
                <a:latin typeface="TT Rounds Condensed"/>
                <a:ea typeface="TT Rounds Condensed"/>
                <a:cs typeface="TT Rounds Condensed"/>
                <a:sym typeface="TT Rounds Condensed"/>
              </a:rPr>
              <a:t>Keeping</a:t>
            </a:r>
            <a:r>
              <a:rPr lang="en-US" b="true" sz="3600" spc="33">
                <a:solidFill>
                  <a:srgbClr val="F2F2F2"/>
                </a:solidFill>
                <a:latin typeface="TT Rounds Condensed Bold"/>
                <a:ea typeface="TT Rounds Condensed Bold"/>
                <a:cs typeface="TT Rounds Condensed Bold"/>
                <a:sym typeface="TT Rounds Condensed Bold"/>
              </a:rPr>
              <a:t> Britain </a:t>
            </a:r>
            <a:r>
              <a:rPr lang="en-US" sz="3600" spc="33">
                <a:solidFill>
                  <a:srgbClr val="F2F2F2"/>
                </a:solidFill>
                <a:latin typeface="TT Rounds Condensed"/>
                <a:ea typeface="TT Rounds Condensed"/>
                <a:cs typeface="TT Rounds Condensed"/>
                <a:sym typeface="TT Rounds Condensed"/>
              </a:rPr>
              <a:t>moving</a:t>
            </a:r>
            <a:r>
              <a:rPr lang="en-US" b="true" sz="3600" spc="33">
                <a:solidFill>
                  <a:srgbClr val="F2F2F2"/>
                </a:solidFill>
                <a:latin typeface="TT Rounds Condensed Bold"/>
                <a:ea typeface="TT Rounds Condensed Bold"/>
                <a:cs typeface="TT Rounds Condensed Bold"/>
                <a:sym typeface="TT Rounds Condensed Bold"/>
              </a:rPr>
              <a:t>, safely </a:t>
            </a:r>
            <a:r>
              <a:rPr lang="en-US" sz="3600" spc="33">
                <a:solidFill>
                  <a:srgbClr val="F2F2F2"/>
                </a:solidFill>
                <a:latin typeface="TT Rounds Condensed"/>
                <a:ea typeface="TT Rounds Condensed"/>
                <a:cs typeface="TT Rounds Condensed"/>
                <a:sym typeface="TT Rounds Condensed"/>
              </a:rPr>
              <a:t>and</a:t>
            </a:r>
            <a:r>
              <a:rPr lang="en-US" b="true" sz="3600" spc="33">
                <a:solidFill>
                  <a:srgbClr val="F2F2F2"/>
                </a:solidFill>
                <a:latin typeface="TT Rounds Condensed Bold"/>
                <a:ea typeface="TT Rounds Condensed Bold"/>
                <a:cs typeface="TT Rounds Condensed Bold"/>
                <a:sym typeface="TT Rounds Condensed Bold"/>
              </a:rPr>
              <a:t> sustainably </a:t>
            </a:r>
          </a:p>
        </p:txBody>
      </p:sp>
    </p:spTree>
  </p:cSld>
  <p:clrMapOvr>
    <a:masterClrMapping/>
  </p:clrMapOvr>
</p:sld>
</file>

<file path=ppt/slides/slide16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85187" y="-178067"/>
            <a:ext cx="18973187" cy="17463560"/>
          </a:xfrm>
          <a:custGeom>
            <a:avLst/>
            <a:gdLst/>
            <a:ahLst/>
            <a:cxnLst/>
            <a:rect r="r" b="b" t="t" l="l"/>
            <a:pathLst>
              <a:path h="17463560" w="18973187">
                <a:moveTo>
                  <a:pt x="0" y="0"/>
                </a:moveTo>
                <a:lnTo>
                  <a:pt x="18973187" y="0"/>
                </a:lnTo>
                <a:lnTo>
                  <a:pt x="18973187" y="17463560"/>
                </a:lnTo>
                <a:lnTo>
                  <a:pt x="0" y="17463560"/>
                </a:lnTo>
                <a:lnTo>
                  <a:pt x="0" y="0"/>
                </a:lnTo>
                <a:close/>
              </a:path>
            </a:pathLst>
          </a:custGeom>
          <a:blipFill>
            <a:blip r:embed="rId2"/>
            <a:stretch>
              <a:fillRect l="-19032" t="0" r="-19032" b="0"/>
            </a:stretch>
          </a:blipFill>
        </p:spPr>
      </p:sp>
      <p:grpSp>
        <p:nvGrpSpPr>
          <p:cNvPr name="Group 3" id="3"/>
          <p:cNvGrpSpPr/>
          <p:nvPr/>
        </p:nvGrpSpPr>
        <p:grpSpPr>
          <a:xfrm rot="0">
            <a:off x="10579683" y="1028700"/>
            <a:ext cx="14440942" cy="13586515"/>
            <a:chOff x="0" y="0"/>
            <a:chExt cx="19254590" cy="18115354"/>
          </a:xfrm>
        </p:grpSpPr>
        <p:grpSp>
          <p:nvGrpSpPr>
            <p:cNvPr name="Group 4" id="4"/>
            <p:cNvGrpSpPr/>
            <p:nvPr/>
          </p:nvGrpSpPr>
          <p:grpSpPr>
            <a:xfrm rot="2448500">
              <a:off x="4506115" y="413941"/>
              <a:ext cx="6198237" cy="16095682"/>
              <a:chOff x="0" y="0"/>
              <a:chExt cx="1224343" cy="3179394"/>
            </a:xfrm>
          </p:grpSpPr>
          <p:sp>
            <p:nvSpPr>
              <p:cNvPr name="Freeform 5" id="5"/>
              <p:cNvSpPr/>
              <p:nvPr/>
            </p:nvSpPr>
            <p:spPr>
              <a:xfrm flipH="false" flipV="false" rot="0">
                <a:off x="0" y="0"/>
                <a:ext cx="1224343" cy="3179394"/>
              </a:xfrm>
              <a:custGeom>
                <a:avLst/>
                <a:gdLst/>
                <a:ahLst/>
                <a:cxnLst/>
                <a:rect r="r" b="b" t="t" l="l"/>
                <a:pathLst>
                  <a:path h="3179394" w="1224343">
                    <a:moveTo>
                      <a:pt x="0" y="0"/>
                    </a:moveTo>
                    <a:lnTo>
                      <a:pt x="1224343" y="0"/>
                    </a:lnTo>
                    <a:lnTo>
                      <a:pt x="1224343" y="3179394"/>
                    </a:lnTo>
                    <a:lnTo>
                      <a:pt x="0" y="3179394"/>
                    </a:lnTo>
                    <a:close/>
                  </a:path>
                </a:pathLst>
              </a:custGeom>
              <a:solidFill>
                <a:srgbClr val="60519D"/>
              </a:solidFill>
            </p:spPr>
          </p:sp>
          <p:sp>
            <p:nvSpPr>
              <p:cNvPr name="TextBox 6" id="6"/>
              <p:cNvSpPr txBox="true"/>
              <p:nvPr/>
            </p:nvSpPr>
            <p:spPr>
              <a:xfrm>
                <a:off x="0" y="-38100"/>
                <a:ext cx="1224343" cy="3217494"/>
              </a:xfrm>
              <a:prstGeom prst="rect">
                <a:avLst/>
              </a:prstGeom>
            </p:spPr>
            <p:txBody>
              <a:bodyPr anchor="ctr" rtlCol="false" tIns="50800" lIns="50800" bIns="50800" rIns="50800"/>
              <a:lstStyle/>
              <a:p>
                <a:pPr algn="ctr">
                  <a:lnSpc>
                    <a:spcPts val="3499"/>
                  </a:lnSpc>
                </a:pPr>
              </a:p>
            </p:txBody>
          </p:sp>
        </p:grpSp>
        <p:grpSp>
          <p:nvGrpSpPr>
            <p:cNvPr name="Group 7" id="7"/>
            <p:cNvGrpSpPr/>
            <p:nvPr/>
          </p:nvGrpSpPr>
          <p:grpSpPr>
            <a:xfrm rot="2448500">
              <a:off x="5585377" y="664834"/>
              <a:ext cx="8021854" cy="16095682"/>
              <a:chOff x="0" y="0"/>
              <a:chExt cx="1584564" cy="3179394"/>
            </a:xfrm>
          </p:grpSpPr>
          <p:sp>
            <p:nvSpPr>
              <p:cNvPr name="Freeform 8" id="8"/>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A84D98"/>
              </a:solidFill>
            </p:spPr>
          </p:sp>
          <p:sp>
            <p:nvSpPr>
              <p:cNvPr name="TextBox 9" id="9"/>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0" id="10"/>
            <p:cNvGrpSpPr/>
            <p:nvPr/>
          </p:nvGrpSpPr>
          <p:grpSpPr>
            <a:xfrm rot="2448500">
              <a:off x="6266829" y="1009836"/>
              <a:ext cx="8021854" cy="16095682"/>
              <a:chOff x="0" y="0"/>
              <a:chExt cx="1584564" cy="3179394"/>
            </a:xfrm>
          </p:grpSpPr>
          <p:sp>
            <p:nvSpPr>
              <p:cNvPr name="Freeform 11" id="11"/>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30A2A1"/>
              </a:solidFill>
            </p:spPr>
          </p:sp>
          <p:sp>
            <p:nvSpPr>
              <p:cNvPr name="TextBox 12" id="12"/>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3" id="13"/>
            <p:cNvGrpSpPr/>
            <p:nvPr/>
          </p:nvGrpSpPr>
          <p:grpSpPr>
            <a:xfrm rot="2448500">
              <a:off x="6948281" y="1354838"/>
              <a:ext cx="8021854" cy="16095682"/>
              <a:chOff x="0" y="0"/>
              <a:chExt cx="1584564" cy="3179394"/>
            </a:xfrm>
          </p:grpSpPr>
          <p:sp>
            <p:nvSpPr>
              <p:cNvPr name="Freeform 14" id="14"/>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279CD8"/>
              </a:solidFill>
            </p:spPr>
          </p:sp>
          <p:sp>
            <p:nvSpPr>
              <p:cNvPr name="TextBox 15" id="15"/>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sp>
        <p:nvSpPr>
          <p:cNvPr name="Freeform 16" id="16"/>
          <p:cNvSpPr/>
          <p:nvPr/>
        </p:nvSpPr>
        <p:spPr>
          <a:xfrm flipH="false" flipV="false" rot="0">
            <a:off x="1028700" y="1028700"/>
            <a:ext cx="2271238" cy="1796651"/>
          </a:xfrm>
          <a:custGeom>
            <a:avLst/>
            <a:gdLst/>
            <a:ahLst/>
            <a:cxnLst/>
            <a:rect r="r" b="b" t="t" l="l"/>
            <a:pathLst>
              <a:path h="1796651" w="2271238">
                <a:moveTo>
                  <a:pt x="0" y="0"/>
                </a:moveTo>
                <a:lnTo>
                  <a:pt x="2271238" y="0"/>
                </a:lnTo>
                <a:lnTo>
                  <a:pt x="2271238" y="1796651"/>
                </a:lnTo>
                <a:lnTo>
                  <a:pt x="0" y="1796651"/>
                </a:lnTo>
                <a:lnTo>
                  <a:pt x="0" y="0"/>
                </a:lnTo>
                <a:close/>
              </a:path>
            </a:pathLst>
          </a:custGeom>
          <a:blipFill>
            <a:blip r:embed="rId3"/>
            <a:stretch>
              <a:fillRect l="0" t="0" r="0" b="0"/>
            </a:stretch>
          </a:blipFill>
        </p:spPr>
      </p:sp>
      <p:sp>
        <p:nvSpPr>
          <p:cNvPr name="TextBox 17" id="17"/>
          <p:cNvSpPr txBox="true"/>
          <p:nvPr/>
        </p:nvSpPr>
        <p:spPr>
          <a:xfrm rot="0">
            <a:off x="1028700" y="3012843"/>
            <a:ext cx="10129067" cy="1524010"/>
          </a:xfrm>
          <a:prstGeom prst="rect">
            <a:avLst/>
          </a:prstGeom>
        </p:spPr>
        <p:txBody>
          <a:bodyPr anchor="t" rtlCol="false" tIns="0" lIns="0" bIns="0" rIns="0">
            <a:spAutoFit/>
          </a:bodyPr>
          <a:lstStyle/>
          <a:p>
            <a:pPr algn="l">
              <a:lnSpc>
                <a:spcPts val="12599"/>
              </a:lnSpc>
            </a:pPr>
            <a:r>
              <a:rPr lang="en-US" sz="8999" spc="-494" b="true">
                <a:solidFill>
                  <a:srgbClr val="FFFFFF"/>
                </a:solidFill>
                <a:latin typeface="Open Sans Bold"/>
                <a:ea typeface="Open Sans Bold"/>
                <a:cs typeface="Open Sans Bold"/>
                <a:sym typeface="Open Sans Bold"/>
              </a:rPr>
              <a:t>Reflections on CT24  </a:t>
            </a:r>
          </a:p>
        </p:txBody>
      </p:sp>
      <p:sp>
        <p:nvSpPr>
          <p:cNvPr name="TextBox 18" id="18"/>
          <p:cNvSpPr txBox="true"/>
          <p:nvPr/>
        </p:nvSpPr>
        <p:spPr>
          <a:xfrm rot="0">
            <a:off x="1028700" y="5730909"/>
            <a:ext cx="7809937" cy="863600"/>
          </a:xfrm>
          <a:prstGeom prst="rect">
            <a:avLst/>
          </a:prstGeom>
        </p:spPr>
        <p:txBody>
          <a:bodyPr anchor="t" rtlCol="false" tIns="0" lIns="0" bIns="0" rIns="0">
            <a:spAutoFit/>
          </a:bodyPr>
          <a:lstStyle/>
          <a:p>
            <a:pPr algn="l">
              <a:lnSpc>
                <a:spcPts val="7000"/>
              </a:lnSpc>
            </a:pPr>
            <a:r>
              <a:rPr lang="en-US" b="true" sz="5000" spc="-275">
                <a:solidFill>
                  <a:srgbClr val="FFFFFF"/>
                </a:solidFill>
                <a:latin typeface="Open Sans Bold"/>
                <a:ea typeface="Open Sans Bold"/>
                <a:cs typeface="Open Sans Bold"/>
                <a:sym typeface="Open Sans Bold"/>
              </a:rPr>
              <a:t>ALAN JONES</a:t>
            </a:r>
          </a:p>
        </p:txBody>
      </p:sp>
      <p:sp>
        <p:nvSpPr>
          <p:cNvPr name="TextBox 19" id="19"/>
          <p:cNvSpPr txBox="true"/>
          <p:nvPr/>
        </p:nvSpPr>
        <p:spPr>
          <a:xfrm rot="0">
            <a:off x="1028700" y="6716560"/>
            <a:ext cx="5938067" cy="688974"/>
          </a:xfrm>
          <a:prstGeom prst="rect">
            <a:avLst/>
          </a:prstGeom>
        </p:spPr>
        <p:txBody>
          <a:bodyPr anchor="t" rtlCol="false" tIns="0" lIns="0" bIns="0" rIns="0">
            <a:spAutoFit/>
          </a:bodyPr>
          <a:lstStyle/>
          <a:p>
            <a:pPr algn="l">
              <a:lnSpc>
                <a:spcPts val="5600"/>
              </a:lnSpc>
            </a:pPr>
            <a:r>
              <a:rPr lang="en-US" b="true" sz="4000" spc="-220">
                <a:solidFill>
                  <a:srgbClr val="FFFFFF"/>
                </a:solidFill>
                <a:latin typeface="Open Sans Bold"/>
                <a:ea typeface="Open Sans Bold"/>
                <a:cs typeface="Open Sans Bold"/>
                <a:sym typeface="Open Sans Bold"/>
              </a:rPr>
              <a:t>CHAIR</a:t>
            </a:r>
          </a:p>
        </p:txBody>
      </p:sp>
      <p:sp>
        <p:nvSpPr>
          <p:cNvPr name="TextBox 20" id="20"/>
          <p:cNvSpPr txBox="true"/>
          <p:nvPr/>
        </p:nvSpPr>
        <p:spPr>
          <a:xfrm rot="0">
            <a:off x="15648724" y="8697911"/>
            <a:ext cx="1336030" cy="596900"/>
          </a:xfrm>
          <a:prstGeom prst="rect">
            <a:avLst/>
          </a:prstGeom>
        </p:spPr>
        <p:txBody>
          <a:bodyPr anchor="t" rtlCol="false" tIns="0" lIns="0" bIns="0" rIns="0">
            <a:spAutoFit/>
          </a:bodyPr>
          <a:lstStyle/>
          <a:p>
            <a:pPr algn="ctr">
              <a:lnSpc>
                <a:spcPts val="4900"/>
              </a:lnSpc>
            </a:pPr>
            <a:r>
              <a:rPr lang="en-US" sz="3500" b="true">
                <a:solidFill>
                  <a:srgbClr val="FFFFFF"/>
                </a:solidFill>
                <a:latin typeface="Open Sans Bold"/>
                <a:ea typeface="Open Sans Bold"/>
                <a:cs typeface="Open Sans Bold"/>
                <a:sym typeface="Open Sans Bold"/>
              </a:rPr>
              <a:t>#CT24</a:t>
            </a:r>
          </a:p>
        </p:txBody>
      </p:sp>
      <p:grpSp>
        <p:nvGrpSpPr>
          <p:cNvPr name="Group 21" id="21"/>
          <p:cNvGrpSpPr/>
          <p:nvPr/>
        </p:nvGrpSpPr>
        <p:grpSpPr>
          <a:xfrm rot="5400000">
            <a:off x="4909856" y="149537"/>
            <a:ext cx="47625" cy="10592555"/>
            <a:chOff x="0" y="0"/>
            <a:chExt cx="12543" cy="2789809"/>
          </a:xfrm>
        </p:grpSpPr>
        <p:sp>
          <p:nvSpPr>
            <p:cNvPr name="Freeform 22" id="22"/>
            <p:cNvSpPr/>
            <p:nvPr/>
          </p:nvSpPr>
          <p:spPr>
            <a:xfrm flipH="false" flipV="false" rot="0">
              <a:off x="0" y="0"/>
              <a:ext cx="12543" cy="2789809"/>
            </a:xfrm>
            <a:custGeom>
              <a:avLst/>
              <a:gdLst/>
              <a:ahLst/>
              <a:cxnLst/>
              <a:rect r="r" b="b" t="t" l="l"/>
              <a:pathLst>
                <a:path h="2789809" w="12543">
                  <a:moveTo>
                    <a:pt x="0" y="0"/>
                  </a:moveTo>
                  <a:lnTo>
                    <a:pt x="12543" y="0"/>
                  </a:lnTo>
                  <a:lnTo>
                    <a:pt x="12543" y="2789809"/>
                  </a:lnTo>
                  <a:lnTo>
                    <a:pt x="0" y="2789809"/>
                  </a:lnTo>
                  <a:close/>
                </a:path>
              </a:pathLst>
            </a:custGeom>
            <a:solidFill>
              <a:srgbClr val="A84D98"/>
            </a:solidFill>
          </p:spPr>
        </p:sp>
        <p:sp>
          <p:nvSpPr>
            <p:cNvPr name="TextBox 23" id="23"/>
            <p:cNvSpPr txBox="true"/>
            <p:nvPr/>
          </p:nvSpPr>
          <p:spPr>
            <a:xfrm>
              <a:off x="0" y="-38100"/>
              <a:ext cx="12543" cy="2827909"/>
            </a:xfrm>
            <a:prstGeom prst="rect">
              <a:avLst/>
            </a:prstGeom>
          </p:spPr>
          <p:txBody>
            <a:bodyPr anchor="ctr" rtlCol="false" tIns="50800" lIns="50800" bIns="50800" rIns="50800"/>
            <a:lstStyle/>
            <a:p>
              <a:pPr algn="ctr">
                <a:lnSpc>
                  <a:spcPts val="3499"/>
                </a:lnSpc>
              </a:pPr>
            </a:p>
          </p:txBody>
        </p:sp>
      </p:grpSp>
    </p:spTree>
  </p:cSld>
  <p:clrMapOvr>
    <a:masterClrMapping/>
  </p:clrMapOvr>
</p:sld>
</file>

<file path=ppt/slides/slide16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173200" y="7327722"/>
            <a:ext cx="4114800" cy="2959278"/>
            <a:chOff x="0" y="0"/>
            <a:chExt cx="5486400" cy="3945704"/>
          </a:xfrm>
        </p:grpSpPr>
        <p:sp>
          <p:nvSpPr>
            <p:cNvPr name="Freeform 3" id="3"/>
            <p:cNvSpPr/>
            <p:nvPr/>
          </p:nvSpPr>
          <p:spPr>
            <a:xfrm flipH="false" flipV="false" rot="0">
              <a:off x="0" y="0"/>
              <a:ext cx="5486400" cy="3945763"/>
            </a:xfrm>
            <a:custGeom>
              <a:avLst/>
              <a:gdLst/>
              <a:ahLst/>
              <a:cxnLst/>
              <a:rect r="r" b="b" t="t" l="l"/>
              <a:pathLst>
                <a:path h="3945763" w="5486400">
                  <a:moveTo>
                    <a:pt x="5486400" y="3945763"/>
                  </a:moveTo>
                  <a:lnTo>
                    <a:pt x="5486400" y="0"/>
                  </a:lnTo>
                  <a:lnTo>
                    <a:pt x="0" y="3945763"/>
                  </a:lnTo>
                  <a:close/>
                </a:path>
              </a:pathLst>
            </a:custGeom>
            <a:solidFill>
              <a:srgbClr val="279CD8"/>
            </a:solidFill>
          </p:spPr>
        </p:sp>
      </p:grpSp>
      <p:sp>
        <p:nvSpPr>
          <p:cNvPr name="Freeform 4" id="4" descr="A white text on a black background  Description automatically generated"/>
          <p:cNvSpPr/>
          <p:nvPr/>
        </p:nvSpPr>
        <p:spPr>
          <a:xfrm flipH="false" flipV="false" rot="0">
            <a:off x="15823296" y="8138160"/>
            <a:ext cx="2360877" cy="2360877"/>
          </a:xfrm>
          <a:custGeom>
            <a:avLst/>
            <a:gdLst/>
            <a:ahLst/>
            <a:cxnLst/>
            <a:rect r="r" b="b" t="t" l="l"/>
            <a:pathLst>
              <a:path h="2360877" w="2360877">
                <a:moveTo>
                  <a:pt x="0" y="0"/>
                </a:moveTo>
                <a:lnTo>
                  <a:pt x="2360877" y="0"/>
                </a:lnTo>
                <a:lnTo>
                  <a:pt x="2360877" y="2360877"/>
                </a:lnTo>
                <a:lnTo>
                  <a:pt x="0" y="2360877"/>
                </a:lnTo>
                <a:lnTo>
                  <a:pt x="0" y="0"/>
                </a:lnTo>
                <a:close/>
              </a:path>
            </a:pathLst>
          </a:custGeom>
          <a:blipFill>
            <a:blip r:embed="rId2"/>
            <a:stretch>
              <a:fillRect l="0" t="0" r="0" b="0"/>
            </a:stretch>
          </a:blipFill>
        </p:spPr>
      </p:sp>
      <p:sp>
        <p:nvSpPr>
          <p:cNvPr name="TextBox 5" id="5"/>
          <p:cNvSpPr txBox="true"/>
          <p:nvPr/>
        </p:nvSpPr>
        <p:spPr>
          <a:xfrm rot="0">
            <a:off x="1348740" y="669607"/>
            <a:ext cx="15590520" cy="1820704"/>
          </a:xfrm>
          <a:prstGeom prst="rect">
            <a:avLst/>
          </a:prstGeom>
        </p:spPr>
        <p:txBody>
          <a:bodyPr anchor="t" rtlCol="false" tIns="0" lIns="0" bIns="0" rIns="0">
            <a:spAutoFit/>
          </a:bodyPr>
          <a:lstStyle/>
          <a:p>
            <a:pPr algn="l">
              <a:lnSpc>
                <a:spcPts val="7128"/>
              </a:lnSpc>
            </a:pPr>
            <a:r>
              <a:rPr lang="en-US" sz="6600" b="true">
                <a:solidFill>
                  <a:srgbClr val="279CD8"/>
                </a:solidFill>
                <a:latin typeface="Open Sans Bold"/>
                <a:ea typeface="Open Sans Bold"/>
                <a:cs typeface="Open Sans Bold"/>
                <a:sym typeface="Open Sans Bold"/>
              </a:rPr>
              <a:t>We will..</a:t>
            </a:r>
          </a:p>
        </p:txBody>
      </p:sp>
      <p:sp>
        <p:nvSpPr>
          <p:cNvPr name="TextBox 6" id="6"/>
          <p:cNvSpPr txBox="true"/>
          <p:nvPr/>
        </p:nvSpPr>
        <p:spPr>
          <a:xfrm rot="0">
            <a:off x="1348740" y="3150868"/>
            <a:ext cx="15590520" cy="4122420"/>
          </a:xfrm>
          <a:prstGeom prst="rect">
            <a:avLst/>
          </a:prstGeom>
        </p:spPr>
        <p:txBody>
          <a:bodyPr anchor="t" rtlCol="false" tIns="0" lIns="0" bIns="0" rIns="0">
            <a:spAutoFit/>
          </a:bodyPr>
          <a:lstStyle/>
          <a:p>
            <a:pPr algn="l">
              <a:lnSpc>
                <a:spcPts val="3240"/>
              </a:lnSpc>
            </a:pPr>
            <a:r>
              <a:rPr lang="en-US" sz="3000" b="true">
                <a:solidFill>
                  <a:srgbClr val="333333"/>
                </a:solidFill>
                <a:latin typeface="Arimo Bold"/>
                <a:ea typeface="Arimo Bold"/>
                <a:cs typeface="Arimo Bold"/>
                <a:sym typeface="Arimo Bold"/>
              </a:rPr>
              <a:t>Recruit up to 100 community transport operators from across the UK to use the toolkit</a:t>
            </a:r>
          </a:p>
          <a:p>
            <a:pPr algn="l">
              <a:lnSpc>
                <a:spcPts val="3240"/>
              </a:lnSpc>
            </a:pPr>
          </a:p>
          <a:p>
            <a:pPr algn="l">
              <a:lnSpc>
                <a:spcPts val="3240"/>
              </a:lnSpc>
            </a:pPr>
            <a:r>
              <a:rPr lang="en-US" sz="3000" b="true">
                <a:solidFill>
                  <a:srgbClr val="60519D"/>
                </a:solidFill>
                <a:latin typeface="Arimo Bold"/>
                <a:ea typeface="Arimo Bold"/>
                <a:cs typeface="Arimo Bold"/>
                <a:sym typeface="Arimo Bold"/>
              </a:rPr>
              <a:t>Deliver a Support offer</a:t>
            </a:r>
          </a:p>
          <a:p>
            <a:pPr algn="l" marL="542925" indent="-271462" lvl="1">
              <a:lnSpc>
                <a:spcPts val="3240"/>
              </a:lnSpc>
              <a:buFont typeface="Arial"/>
              <a:buChar char="•"/>
            </a:pPr>
            <a:r>
              <a:rPr lang="en-US" sz="3000">
                <a:solidFill>
                  <a:srgbClr val="333333"/>
                </a:solidFill>
                <a:latin typeface="Arimo"/>
                <a:ea typeface="Arimo"/>
                <a:cs typeface="Arimo"/>
                <a:sym typeface="Arimo"/>
              </a:rPr>
              <a:t>Discounted access to the toolkit</a:t>
            </a:r>
          </a:p>
          <a:p>
            <a:pPr algn="l" marL="542925" indent="-271462" lvl="1">
              <a:lnSpc>
                <a:spcPts val="3240"/>
              </a:lnSpc>
              <a:buFont typeface="Arial"/>
              <a:buChar char="•"/>
            </a:pPr>
            <a:r>
              <a:rPr lang="en-US" sz="3000">
                <a:solidFill>
                  <a:srgbClr val="333333"/>
                </a:solidFill>
                <a:latin typeface="Arimo"/>
                <a:ea typeface="Arimo"/>
                <a:cs typeface="Arimo"/>
                <a:sym typeface="Arimo"/>
              </a:rPr>
              <a:t>1-2-1 Support from CTA and ECT to ensure organisations can complete the data</a:t>
            </a:r>
          </a:p>
          <a:p>
            <a:pPr algn="l" marL="542925" indent="-271462" lvl="1">
              <a:lnSpc>
                <a:spcPts val="3240"/>
              </a:lnSpc>
              <a:buFont typeface="Arial"/>
              <a:buChar char="•"/>
            </a:pPr>
            <a:r>
              <a:rPr lang="en-US" sz="3000">
                <a:solidFill>
                  <a:srgbClr val="333333"/>
                </a:solidFill>
                <a:latin typeface="Arimo"/>
                <a:ea typeface="Arimo"/>
                <a:cs typeface="Arimo"/>
                <a:sym typeface="Arimo"/>
              </a:rPr>
              <a:t>Access to 3 webinars focused on </a:t>
            </a:r>
          </a:p>
          <a:p>
            <a:pPr algn="l" marL="1228725" indent="-409575" lvl="2">
              <a:lnSpc>
                <a:spcPts val="3240"/>
              </a:lnSpc>
              <a:buFont typeface="Arial"/>
              <a:buChar char="⚬"/>
            </a:pPr>
            <a:r>
              <a:rPr lang="en-US" sz="3000">
                <a:solidFill>
                  <a:srgbClr val="333333"/>
                </a:solidFill>
                <a:latin typeface="Arimo"/>
                <a:ea typeface="Arimo"/>
                <a:cs typeface="Arimo"/>
                <a:sym typeface="Arimo"/>
              </a:rPr>
              <a:t>Data Collection</a:t>
            </a:r>
          </a:p>
          <a:p>
            <a:pPr algn="l" marL="1228725" indent="-409575" lvl="2">
              <a:lnSpc>
                <a:spcPts val="3240"/>
              </a:lnSpc>
              <a:buFont typeface="Arial"/>
              <a:buChar char="⚬"/>
            </a:pPr>
            <a:r>
              <a:rPr lang="en-US" sz="3000">
                <a:solidFill>
                  <a:srgbClr val="333333"/>
                </a:solidFill>
                <a:latin typeface="Arimo"/>
                <a:ea typeface="Arimo"/>
                <a:cs typeface="Arimo"/>
                <a:sym typeface="Arimo"/>
              </a:rPr>
              <a:t>Data Analysis</a:t>
            </a:r>
          </a:p>
          <a:p>
            <a:pPr algn="l" marL="1228725" indent="-409575" lvl="2">
              <a:lnSpc>
                <a:spcPts val="3240"/>
              </a:lnSpc>
              <a:buFont typeface="Arial"/>
              <a:buChar char="⚬"/>
            </a:pPr>
            <a:r>
              <a:rPr lang="en-US" sz="3000">
                <a:solidFill>
                  <a:srgbClr val="000000"/>
                </a:solidFill>
                <a:latin typeface="Arimo"/>
                <a:ea typeface="Arimo"/>
                <a:cs typeface="Arimo"/>
                <a:sym typeface="Arimo"/>
              </a:rPr>
              <a:t>Using data to influence stakeholders</a:t>
            </a:r>
          </a:p>
        </p:txBody>
      </p:sp>
      <p:sp>
        <p:nvSpPr>
          <p:cNvPr name="Freeform 7" id="7" descr="A qr code with black squares  Description automatically generated"/>
          <p:cNvSpPr/>
          <p:nvPr/>
        </p:nvSpPr>
        <p:spPr>
          <a:xfrm flipH="false" flipV="false" rot="0">
            <a:off x="15873984" y="248888"/>
            <a:ext cx="1975104" cy="1975104"/>
          </a:xfrm>
          <a:custGeom>
            <a:avLst/>
            <a:gdLst/>
            <a:ahLst/>
            <a:cxnLst/>
            <a:rect r="r" b="b" t="t" l="l"/>
            <a:pathLst>
              <a:path h="1975104" w="1975104">
                <a:moveTo>
                  <a:pt x="0" y="0"/>
                </a:moveTo>
                <a:lnTo>
                  <a:pt x="1975104" y="0"/>
                </a:lnTo>
                <a:lnTo>
                  <a:pt x="1975104" y="1975104"/>
                </a:lnTo>
                <a:lnTo>
                  <a:pt x="0" y="1975104"/>
                </a:lnTo>
                <a:lnTo>
                  <a:pt x="0" y="0"/>
                </a:lnTo>
                <a:close/>
              </a:path>
            </a:pathLst>
          </a:custGeom>
          <a:blipFill>
            <a:blip r:embed="rId3"/>
            <a:stretch>
              <a:fillRect l="0" t="0" r="0" b="0"/>
            </a:stretch>
          </a:blipFill>
        </p:spPr>
      </p:sp>
      <p:grpSp>
        <p:nvGrpSpPr>
          <p:cNvPr name="Group 8" id="8"/>
          <p:cNvGrpSpPr/>
          <p:nvPr/>
        </p:nvGrpSpPr>
        <p:grpSpPr>
          <a:xfrm rot="0">
            <a:off x="15721965" y="110584"/>
            <a:ext cx="2279142" cy="2251710"/>
            <a:chOff x="0" y="0"/>
            <a:chExt cx="3038856" cy="3002280"/>
          </a:xfrm>
        </p:grpSpPr>
        <p:sp>
          <p:nvSpPr>
            <p:cNvPr name="Freeform 9" id="9"/>
            <p:cNvSpPr/>
            <p:nvPr/>
          </p:nvSpPr>
          <p:spPr>
            <a:xfrm flipH="false" flipV="false" rot="0">
              <a:off x="-1397508" y="0"/>
              <a:ext cx="4436364" cy="3078480"/>
            </a:xfrm>
            <a:custGeom>
              <a:avLst/>
              <a:gdLst/>
              <a:ahLst/>
              <a:cxnLst/>
              <a:rect r="r" b="b" t="t" l="l"/>
              <a:pathLst>
                <a:path h="3078480" w="4436364">
                  <a:moveTo>
                    <a:pt x="1588008" y="0"/>
                  </a:moveTo>
                  <a:lnTo>
                    <a:pt x="1664208" y="0"/>
                  </a:lnTo>
                  <a:lnTo>
                    <a:pt x="1664208" y="76200"/>
                  </a:lnTo>
                  <a:lnTo>
                    <a:pt x="1588008" y="76200"/>
                  </a:lnTo>
                  <a:close/>
                  <a:moveTo>
                    <a:pt x="1740408" y="0"/>
                  </a:moveTo>
                  <a:lnTo>
                    <a:pt x="1816608" y="0"/>
                  </a:lnTo>
                  <a:lnTo>
                    <a:pt x="1816608" y="76200"/>
                  </a:lnTo>
                  <a:lnTo>
                    <a:pt x="1740408" y="76200"/>
                  </a:lnTo>
                  <a:close/>
                  <a:moveTo>
                    <a:pt x="1892808" y="0"/>
                  </a:moveTo>
                  <a:lnTo>
                    <a:pt x="1969008" y="0"/>
                  </a:lnTo>
                  <a:lnTo>
                    <a:pt x="1969008" y="76200"/>
                  </a:lnTo>
                  <a:lnTo>
                    <a:pt x="1892808" y="76200"/>
                  </a:lnTo>
                  <a:close/>
                  <a:moveTo>
                    <a:pt x="2045208" y="0"/>
                  </a:moveTo>
                  <a:lnTo>
                    <a:pt x="2121408" y="0"/>
                  </a:lnTo>
                  <a:lnTo>
                    <a:pt x="2121408" y="76200"/>
                  </a:lnTo>
                  <a:lnTo>
                    <a:pt x="2045208" y="76200"/>
                  </a:lnTo>
                  <a:close/>
                  <a:moveTo>
                    <a:pt x="2197608" y="0"/>
                  </a:moveTo>
                  <a:lnTo>
                    <a:pt x="2273808" y="0"/>
                  </a:lnTo>
                  <a:lnTo>
                    <a:pt x="2273808" y="76200"/>
                  </a:lnTo>
                  <a:lnTo>
                    <a:pt x="2197608" y="76200"/>
                  </a:lnTo>
                  <a:close/>
                  <a:moveTo>
                    <a:pt x="2350008" y="0"/>
                  </a:moveTo>
                  <a:lnTo>
                    <a:pt x="2426208" y="0"/>
                  </a:lnTo>
                  <a:lnTo>
                    <a:pt x="2426208" y="76200"/>
                  </a:lnTo>
                  <a:lnTo>
                    <a:pt x="2350008" y="76200"/>
                  </a:lnTo>
                  <a:close/>
                  <a:moveTo>
                    <a:pt x="2502408" y="0"/>
                  </a:moveTo>
                  <a:lnTo>
                    <a:pt x="2578608" y="0"/>
                  </a:lnTo>
                  <a:lnTo>
                    <a:pt x="2578608" y="76200"/>
                  </a:lnTo>
                  <a:lnTo>
                    <a:pt x="2502408" y="76200"/>
                  </a:lnTo>
                  <a:close/>
                  <a:moveTo>
                    <a:pt x="2654808" y="0"/>
                  </a:moveTo>
                  <a:lnTo>
                    <a:pt x="2731008" y="0"/>
                  </a:lnTo>
                  <a:lnTo>
                    <a:pt x="2731008" y="76200"/>
                  </a:lnTo>
                  <a:lnTo>
                    <a:pt x="2654808" y="76200"/>
                  </a:lnTo>
                  <a:close/>
                  <a:moveTo>
                    <a:pt x="2807208" y="76200"/>
                  </a:moveTo>
                  <a:lnTo>
                    <a:pt x="2883408" y="76200"/>
                  </a:lnTo>
                  <a:lnTo>
                    <a:pt x="2807208" y="76200"/>
                  </a:lnTo>
                  <a:close/>
                  <a:moveTo>
                    <a:pt x="2959608" y="76200"/>
                  </a:moveTo>
                  <a:lnTo>
                    <a:pt x="3035808" y="76200"/>
                  </a:lnTo>
                  <a:lnTo>
                    <a:pt x="2959608" y="76200"/>
                  </a:lnTo>
                  <a:close/>
                  <a:moveTo>
                    <a:pt x="3112008" y="76200"/>
                  </a:moveTo>
                  <a:lnTo>
                    <a:pt x="3188208" y="76200"/>
                  </a:lnTo>
                  <a:lnTo>
                    <a:pt x="3112008" y="76200"/>
                  </a:lnTo>
                  <a:close/>
                  <a:moveTo>
                    <a:pt x="3264408" y="76200"/>
                  </a:moveTo>
                  <a:lnTo>
                    <a:pt x="3340608" y="76200"/>
                  </a:lnTo>
                  <a:lnTo>
                    <a:pt x="3264408" y="76200"/>
                  </a:lnTo>
                  <a:close/>
                  <a:moveTo>
                    <a:pt x="3416808" y="76200"/>
                  </a:moveTo>
                  <a:lnTo>
                    <a:pt x="3493008" y="76200"/>
                  </a:lnTo>
                  <a:lnTo>
                    <a:pt x="3416808" y="76200"/>
                  </a:lnTo>
                  <a:close/>
                  <a:moveTo>
                    <a:pt x="3569208" y="76200"/>
                  </a:moveTo>
                  <a:lnTo>
                    <a:pt x="3645408" y="76200"/>
                  </a:lnTo>
                  <a:lnTo>
                    <a:pt x="3569208" y="76200"/>
                  </a:lnTo>
                  <a:close/>
                  <a:moveTo>
                    <a:pt x="3721608" y="76200"/>
                  </a:moveTo>
                  <a:lnTo>
                    <a:pt x="3797808" y="76200"/>
                  </a:lnTo>
                  <a:lnTo>
                    <a:pt x="3721608" y="76200"/>
                  </a:lnTo>
                  <a:close/>
                  <a:moveTo>
                    <a:pt x="3874008" y="76200"/>
                  </a:moveTo>
                  <a:lnTo>
                    <a:pt x="3950208" y="76200"/>
                  </a:lnTo>
                  <a:lnTo>
                    <a:pt x="3874008" y="76200"/>
                  </a:lnTo>
                  <a:close/>
                  <a:moveTo>
                    <a:pt x="4026408" y="76200"/>
                  </a:moveTo>
                  <a:lnTo>
                    <a:pt x="4102608" y="76200"/>
                  </a:lnTo>
                  <a:lnTo>
                    <a:pt x="4026408" y="76200"/>
                  </a:lnTo>
                  <a:close/>
                  <a:moveTo>
                    <a:pt x="4178808" y="76200"/>
                  </a:moveTo>
                  <a:lnTo>
                    <a:pt x="4255008" y="76200"/>
                  </a:lnTo>
                  <a:lnTo>
                    <a:pt x="4178808" y="76200"/>
                  </a:lnTo>
                  <a:close/>
                  <a:moveTo>
                    <a:pt x="4331208" y="76200"/>
                  </a:moveTo>
                  <a:lnTo>
                    <a:pt x="4398264" y="76200"/>
                  </a:lnTo>
                  <a:cubicBezTo>
                    <a:pt x="4419346" y="76200"/>
                    <a:pt x="4436364" y="93218"/>
                    <a:pt x="4436364" y="114300"/>
                  </a:cubicBezTo>
                  <a:lnTo>
                    <a:pt x="4436364" y="123444"/>
                  </a:lnTo>
                  <a:lnTo>
                    <a:pt x="4360164" y="123444"/>
                  </a:lnTo>
                  <a:lnTo>
                    <a:pt x="4360164" y="38100"/>
                  </a:lnTo>
                  <a:lnTo>
                    <a:pt x="4398264" y="38100"/>
                  </a:lnTo>
                  <a:lnTo>
                    <a:pt x="4398264" y="76200"/>
                  </a:lnTo>
                  <a:lnTo>
                    <a:pt x="4331208" y="76200"/>
                  </a:lnTo>
                  <a:close/>
                  <a:moveTo>
                    <a:pt x="4436364" y="199644"/>
                  </a:moveTo>
                  <a:lnTo>
                    <a:pt x="4436364" y="275844"/>
                  </a:lnTo>
                  <a:lnTo>
                    <a:pt x="4360164" y="275844"/>
                  </a:lnTo>
                  <a:lnTo>
                    <a:pt x="4360164" y="199644"/>
                  </a:lnTo>
                  <a:close/>
                  <a:moveTo>
                    <a:pt x="4360164" y="352044"/>
                  </a:moveTo>
                  <a:lnTo>
                    <a:pt x="4360164" y="428244"/>
                  </a:lnTo>
                  <a:lnTo>
                    <a:pt x="4283964" y="428244"/>
                  </a:lnTo>
                  <a:lnTo>
                    <a:pt x="4283964" y="352044"/>
                  </a:lnTo>
                  <a:close/>
                  <a:moveTo>
                    <a:pt x="4283964" y="504444"/>
                  </a:moveTo>
                  <a:lnTo>
                    <a:pt x="4283964" y="580644"/>
                  </a:lnTo>
                  <a:lnTo>
                    <a:pt x="4207764" y="580644"/>
                  </a:lnTo>
                  <a:lnTo>
                    <a:pt x="4207764" y="504444"/>
                  </a:lnTo>
                  <a:close/>
                  <a:moveTo>
                    <a:pt x="4207764" y="656844"/>
                  </a:moveTo>
                  <a:lnTo>
                    <a:pt x="4207764" y="733044"/>
                  </a:lnTo>
                  <a:lnTo>
                    <a:pt x="4131564" y="733044"/>
                  </a:lnTo>
                  <a:lnTo>
                    <a:pt x="4131564" y="656844"/>
                  </a:lnTo>
                  <a:close/>
                  <a:moveTo>
                    <a:pt x="4131564" y="809244"/>
                  </a:moveTo>
                  <a:lnTo>
                    <a:pt x="4131564" y="885444"/>
                  </a:lnTo>
                  <a:lnTo>
                    <a:pt x="4055364" y="885444"/>
                  </a:lnTo>
                  <a:lnTo>
                    <a:pt x="4055364" y="809244"/>
                  </a:lnTo>
                  <a:close/>
                  <a:moveTo>
                    <a:pt x="4055364" y="961644"/>
                  </a:moveTo>
                  <a:lnTo>
                    <a:pt x="4055364" y="1037844"/>
                  </a:lnTo>
                  <a:lnTo>
                    <a:pt x="3979164" y="1037844"/>
                  </a:lnTo>
                  <a:lnTo>
                    <a:pt x="3979164" y="961644"/>
                  </a:lnTo>
                  <a:close/>
                  <a:moveTo>
                    <a:pt x="3979164" y="1114044"/>
                  </a:moveTo>
                  <a:lnTo>
                    <a:pt x="3979164" y="1190244"/>
                  </a:lnTo>
                  <a:lnTo>
                    <a:pt x="3902964" y="1190244"/>
                  </a:lnTo>
                  <a:lnTo>
                    <a:pt x="3902964" y="1114044"/>
                  </a:lnTo>
                  <a:close/>
                  <a:moveTo>
                    <a:pt x="3902964" y="1266444"/>
                  </a:moveTo>
                  <a:lnTo>
                    <a:pt x="3902964" y="1342644"/>
                  </a:lnTo>
                  <a:lnTo>
                    <a:pt x="3826764" y="1342644"/>
                  </a:lnTo>
                  <a:lnTo>
                    <a:pt x="3826764" y="1266444"/>
                  </a:lnTo>
                  <a:close/>
                  <a:moveTo>
                    <a:pt x="3826764" y="1418844"/>
                  </a:moveTo>
                  <a:lnTo>
                    <a:pt x="3826764" y="1495044"/>
                  </a:lnTo>
                  <a:lnTo>
                    <a:pt x="3750564" y="1495044"/>
                  </a:lnTo>
                  <a:lnTo>
                    <a:pt x="3750564" y="1418844"/>
                  </a:lnTo>
                  <a:close/>
                  <a:moveTo>
                    <a:pt x="3750564" y="1571244"/>
                  </a:moveTo>
                  <a:lnTo>
                    <a:pt x="3750564" y="1647444"/>
                  </a:lnTo>
                  <a:lnTo>
                    <a:pt x="3674364" y="1647444"/>
                  </a:lnTo>
                  <a:lnTo>
                    <a:pt x="3674364" y="1571244"/>
                  </a:lnTo>
                  <a:close/>
                  <a:moveTo>
                    <a:pt x="3674364" y="1723644"/>
                  </a:moveTo>
                  <a:lnTo>
                    <a:pt x="3674364" y="1799844"/>
                  </a:lnTo>
                  <a:lnTo>
                    <a:pt x="3598164" y="1799844"/>
                  </a:lnTo>
                  <a:lnTo>
                    <a:pt x="3598164" y="1723644"/>
                  </a:lnTo>
                  <a:close/>
                  <a:moveTo>
                    <a:pt x="3598164" y="1876044"/>
                  </a:moveTo>
                  <a:lnTo>
                    <a:pt x="3598164" y="1952244"/>
                  </a:lnTo>
                  <a:lnTo>
                    <a:pt x="3521964" y="1952244"/>
                  </a:lnTo>
                  <a:lnTo>
                    <a:pt x="3521964" y="1876044"/>
                  </a:lnTo>
                  <a:close/>
                  <a:moveTo>
                    <a:pt x="3521964" y="2028444"/>
                  </a:moveTo>
                  <a:lnTo>
                    <a:pt x="3521964" y="2104644"/>
                  </a:lnTo>
                  <a:lnTo>
                    <a:pt x="3445764" y="2104644"/>
                  </a:lnTo>
                  <a:lnTo>
                    <a:pt x="3445764" y="2028444"/>
                  </a:lnTo>
                  <a:close/>
                  <a:moveTo>
                    <a:pt x="3445764" y="2180844"/>
                  </a:moveTo>
                  <a:lnTo>
                    <a:pt x="3445764" y="2257044"/>
                  </a:lnTo>
                  <a:lnTo>
                    <a:pt x="3369564" y="2257044"/>
                  </a:lnTo>
                  <a:lnTo>
                    <a:pt x="3369564" y="2180844"/>
                  </a:lnTo>
                  <a:close/>
                  <a:moveTo>
                    <a:pt x="3369564" y="2333244"/>
                  </a:moveTo>
                  <a:lnTo>
                    <a:pt x="3369564" y="2409444"/>
                  </a:lnTo>
                  <a:lnTo>
                    <a:pt x="3293364" y="2409444"/>
                  </a:lnTo>
                  <a:lnTo>
                    <a:pt x="3293364" y="2333244"/>
                  </a:lnTo>
                  <a:close/>
                  <a:moveTo>
                    <a:pt x="3293364" y="2485644"/>
                  </a:moveTo>
                  <a:lnTo>
                    <a:pt x="3293364" y="2561844"/>
                  </a:lnTo>
                  <a:lnTo>
                    <a:pt x="3217164" y="2561844"/>
                  </a:lnTo>
                  <a:lnTo>
                    <a:pt x="3217164" y="2485644"/>
                  </a:lnTo>
                  <a:close/>
                  <a:moveTo>
                    <a:pt x="3217164" y="2638044"/>
                  </a:moveTo>
                  <a:lnTo>
                    <a:pt x="3217164" y="2714244"/>
                  </a:lnTo>
                  <a:lnTo>
                    <a:pt x="3140964" y="2714244"/>
                  </a:lnTo>
                  <a:lnTo>
                    <a:pt x="3140964" y="2638044"/>
                  </a:lnTo>
                  <a:close/>
                  <a:moveTo>
                    <a:pt x="3140964" y="2790444"/>
                  </a:moveTo>
                  <a:lnTo>
                    <a:pt x="3140964" y="2866644"/>
                  </a:lnTo>
                  <a:lnTo>
                    <a:pt x="3064764" y="2866644"/>
                  </a:lnTo>
                  <a:lnTo>
                    <a:pt x="3064764" y="2790444"/>
                  </a:lnTo>
                  <a:close/>
                  <a:moveTo>
                    <a:pt x="3064764" y="2942844"/>
                  </a:moveTo>
                  <a:lnTo>
                    <a:pt x="3064764" y="3019044"/>
                  </a:lnTo>
                  <a:lnTo>
                    <a:pt x="2988564" y="3019044"/>
                  </a:lnTo>
                  <a:lnTo>
                    <a:pt x="2988564" y="2942844"/>
                  </a:lnTo>
                  <a:close/>
                  <a:moveTo>
                    <a:pt x="2895600" y="3078480"/>
                  </a:moveTo>
                  <a:lnTo>
                    <a:pt x="2819400" y="3078480"/>
                  </a:lnTo>
                  <a:lnTo>
                    <a:pt x="2819400" y="3002280"/>
                  </a:lnTo>
                  <a:lnTo>
                    <a:pt x="2895600" y="3002280"/>
                  </a:lnTo>
                  <a:close/>
                  <a:moveTo>
                    <a:pt x="2743200" y="3002280"/>
                  </a:moveTo>
                  <a:lnTo>
                    <a:pt x="2667000" y="3002280"/>
                  </a:lnTo>
                  <a:lnTo>
                    <a:pt x="2667000" y="2926080"/>
                  </a:lnTo>
                  <a:lnTo>
                    <a:pt x="2743200" y="2926080"/>
                  </a:lnTo>
                  <a:close/>
                  <a:moveTo>
                    <a:pt x="2590800" y="2926080"/>
                  </a:moveTo>
                  <a:lnTo>
                    <a:pt x="2514600" y="2926080"/>
                  </a:lnTo>
                  <a:lnTo>
                    <a:pt x="2514600" y="2849880"/>
                  </a:lnTo>
                  <a:lnTo>
                    <a:pt x="2590800" y="2849880"/>
                  </a:lnTo>
                  <a:close/>
                  <a:moveTo>
                    <a:pt x="2438400" y="2849880"/>
                  </a:moveTo>
                  <a:lnTo>
                    <a:pt x="2362200" y="2849880"/>
                  </a:lnTo>
                  <a:lnTo>
                    <a:pt x="2362200" y="2773680"/>
                  </a:lnTo>
                  <a:lnTo>
                    <a:pt x="2438400" y="2773680"/>
                  </a:lnTo>
                  <a:close/>
                  <a:moveTo>
                    <a:pt x="2286000" y="2773680"/>
                  </a:moveTo>
                  <a:lnTo>
                    <a:pt x="2209800" y="2773680"/>
                  </a:lnTo>
                  <a:lnTo>
                    <a:pt x="2209800" y="2697480"/>
                  </a:lnTo>
                  <a:lnTo>
                    <a:pt x="2286000" y="2697480"/>
                  </a:lnTo>
                  <a:close/>
                  <a:moveTo>
                    <a:pt x="2133600" y="2697480"/>
                  </a:moveTo>
                  <a:lnTo>
                    <a:pt x="2057400" y="2697480"/>
                  </a:lnTo>
                  <a:lnTo>
                    <a:pt x="2057400" y="2621280"/>
                  </a:lnTo>
                  <a:lnTo>
                    <a:pt x="2133600" y="2621280"/>
                  </a:lnTo>
                  <a:close/>
                  <a:moveTo>
                    <a:pt x="1981200" y="2621280"/>
                  </a:moveTo>
                  <a:lnTo>
                    <a:pt x="1905000" y="2621280"/>
                  </a:lnTo>
                  <a:lnTo>
                    <a:pt x="1905000" y="2545080"/>
                  </a:lnTo>
                  <a:lnTo>
                    <a:pt x="1981200" y="2545080"/>
                  </a:lnTo>
                  <a:close/>
                  <a:moveTo>
                    <a:pt x="1828800" y="2545080"/>
                  </a:moveTo>
                  <a:lnTo>
                    <a:pt x="1752600" y="2545080"/>
                  </a:lnTo>
                  <a:lnTo>
                    <a:pt x="1752600" y="2468880"/>
                  </a:lnTo>
                  <a:lnTo>
                    <a:pt x="1828800" y="2468880"/>
                  </a:lnTo>
                  <a:close/>
                  <a:moveTo>
                    <a:pt x="1676400" y="2468880"/>
                  </a:moveTo>
                  <a:lnTo>
                    <a:pt x="1600200" y="2468880"/>
                  </a:lnTo>
                  <a:lnTo>
                    <a:pt x="1600200" y="2392680"/>
                  </a:lnTo>
                  <a:lnTo>
                    <a:pt x="1676400" y="2392680"/>
                  </a:lnTo>
                  <a:close/>
                  <a:moveTo>
                    <a:pt x="1524000" y="2392680"/>
                  </a:moveTo>
                  <a:lnTo>
                    <a:pt x="1447800" y="2392680"/>
                  </a:lnTo>
                  <a:lnTo>
                    <a:pt x="1447800" y="2316480"/>
                  </a:lnTo>
                  <a:lnTo>
                    <a:pt x="1524000" y="2316480"/>
                  </a:lnTo>
                  <a:close/>
                  <a:moveTo>
                    <a:pt x="1371600" y="2316480"/>
                  </a:moveTo>
                  <a:lnTo>
                    <a:pt x="1295400" y="2316480"/>
                  </a:lnTo>
                  <a:lnTo>
                    <a:pt x="1295400" y="2240280"/>
                  </a:lnTo>
                  <a:lnTo>
                    <a:pt x="1371600" y="2240280"/>
                  </a:lnTo>
                  <a:close/>
                  <a:moveTo>
                    <a:pt x="1219200" y="2240280"/>
                  </a:moveTo>
                  <a:lnTo>
                    <a:pt x="1143000" y="2240280"/>
                  </a:lnTo>
                  <a:lnTo>
                    <a:pt x="1143000" y="2164080"/>
                  </a:lnTo>
                  <a:lnTo>
                    <a:pt x="1219200" y="2164080"/>
                  </a:lnTo>
                  <a:close/>
                  <a:moveTo>
                    <a:pt x="1066800" y="2164080"/>
                  </a:moveTo>
                  <a:lnTo>
                    <a:pt x="990600" y="2164080"/>
                  </a:lnTo>
                  <a:lnTo>
                    <a:pt x="990600" y="2087880"/>
                  </a:lnTo>
                  <a:lnTo>
                    <a:pt x="1066800" y="2087880"/>
                  </a:lnTo>
                  <a:close/>
                  <a:moveTo>
                    <a:pt x="914400" y="2087880"/>
                  </a:moveTo>
                  <a:lnTo>
                    <a:pt x="838200" y="2087880"/>
                  </a:lnTo>
                  <a:lnTo>
                    <a:pt x="838200" y="2011680"/>
                  </a:lnTo>
                  <a:lnTo>
                    <a:pt x="914400" y="2011680"/>
                  </a:lnTo>
                  <a:close/>
                  <a:moveTo>
                    <a:pt x="762000" y="2011680"/>
                  </a:moveTo>
                  <a:lnTo>
                    <a:pt x="685800" y="2011680"/>
                  </a:lnTo>
                  <a:lnTo>
                    <a:pt x="685800" y="1935480"/>
                  </a:lnTo>
                  <a:lnTo>
                    <a:pt x="762000" y="1935480"/>
                  </a:lnTo>
                  <a:close/>
                  <a:moveTo>
                    <a:pt x="609600" y="1935480"/>
                  </a:moveTo>
                  <a:lnTo>
                    <a:pt x="533400" y="1935480"/>
                  </a:lnTo>
                  <a:lnTo>
                    <a:pt x="533400" y="1859280"/>
                  </a:lnTo>
                  <a:lnTo>
                    <a:pt x="609600" y="1859280"/>
                  </a:lnTo>
                  <a:close/>
                  <a:moveTo>
                    <a:pt x="457200" y="1859280"/>
                  </a:moveTo>
                  <a:lnTo>
                    <a:pt x="381000" y="1859280"/>
                  </a:lnTo>
                  <a:lnTo>
                    <a:pt x="381000" y="1783080"/>
                  </a:lnTo>
                  <a:lnTo>
                    <a:pt x="457200" y="1783080"/>
                  </a:lnTo>
                  <a:close/>
                  <a:moveTo>
                    <a:pt x="304800" y="1783080"/>
                  </a:moveTo>
                  <a:lnTo>
                    <a:pt x="228600" y="1783080"/>
                  </a:lnTo>
                  <a:lnTo>
                    <a:pt x="228600" y="1706880"/>
                  </a:lnTo>
                  <a:lnTo>
                    <a:pt x="304800" y="1706880"/>
                  </a:lnTo>
                  <a:close/>
                  <a:moveTo>
                    <a:pt x="152400" y="1706880"/>
                  </a:moveTo>
                  <a:lnTo>
                    <a:pt x="76200" y="1706880"/>
                  </a:lnTo>
                  <a:lnTo>
                    <a:pt x="76200" y="1630680"/>
                  </a:lnTo>
                  <a:lnTo>
                    <a:pt x="152400" y="1630680"/>
                  </a:lnTo>
                  <a:close/>
                  <a:moveTo>
                    <a:pt x="0" y="1630680"/>
                  </a:moveTo>
                  <a:lnTo>
                    <a:pt x="1435608" y="1630680"/>
                  </a:lnTo>
                  <a:cubicBezTo>
                    <a:pt x="1414526" y="1630680"/>
                    <a:pt x="1397508" y="1613662"/>
                    <a:pt x="1397508" y="1592580"/>
                  </a:cubicBezTo>
                  <a:lnTo>
                    <a:pt x="1397508" y="1528572"/>
                  </a:lnTo>
                  <a:lnTo>
                    <a:pt x="1473708" y="1528572"/>
                  </a:lnTo>
                  <a:lnTo>
                    <a:pt x="1473708" y="1592580"/>
                  </a:lnTo>
                  <a:lnTo>
                    <a:pt x="1435608" y="1592580"/>
                  </a:lnTo>
                  <a:lnTo>
                    <a:pt x="1435608" y="1554480"/>
                  </a:lnTo>
                  <a:lnTo>
                    <a:pt x="1447800" y="1554480"/>
                  </a:lnTo>
                  <a:close/>
                  <a:moveTo>
                    <a:pt x="1397508" y="2823972"/>
                  </a:moveTo>
                  <a:lnTo>
                    <a:pt x="1397508" y="2747772"/>
                  </a:lnTo>
                  <a:lnTo>
                    <a:pt x="1473708" y="2747772"/>
                  </a:lnTo>
                  <a:lnTo>
                    <a:pt x="1473708" y="2823972"/>
                  </a:lnTo>
                  <a:close/>
                  <a:moveTo>
                    <a:pt x="1473708" y="2671572"/>
                  </a:moveTo>
                  <a:lnTo>
                    <a:pt x="1473708" y="2595372"/>
                  </a:lnTo>
                  <a:lnTo>
                    <a:pt x="1473708" y="2671572"/>
                  </a:lnTo>
                  <a:close/>
                  <a:moveTo>
                    <a:pt x="1473708" y="2519172"/>
                  </a:moveTo>
                  <a:lnTo>
                    <a:pt x="1473708" y="2442972"/>
                  </a:lnTo>
                  <a:lnTo>
                    <a:pt x="1473708" y="2519172"/>
                  </a:lnTo>
                  <a:close/>
                  <a:moveTo>
                    <a:pt x="1473708" y="2366772"/>
                  </a:moveTo>
                  <a:lnTo>
                    <a:pt x="1473708" y="2290572"/>
                  </a:lnTo>
                  <a:lnTo>
                    <a:pt x="1473708" y="2366772"/>
                  </a:lnTo>
                  <a:close/>
                  <a:moveTo>
                    <a:pt x="1473708" y="2214372"/>
                  </a:moveTo>
                  <a:lnTo>
                    <a:pt x="1473708" y="2138172"/>
                  </a:lnTo>
                  <a:lnTo>
                    <a:pt x="1473708" y="2214372"/>
                  </a:lnTo>
                  <a:close/>
                  <a:moveTo>
                    <a:pt x="1473708" y="2061972"/>
                  </a:moveTo>
                  <a:lnTo>
                    <a:pt x="1473708" y="1985772"/>
                  </a:lnTo>
                  <a:lnTo>
                    <a:pt x="1473708" y="2061972"/>
                  </a:lnTo>
                  <a:close/>
                  <a:moveTo>
                    <a:pt x="1473708" y="1909572"/>
                  </a:moveTo>
                  <a:lnTo>
                    <a:pt x="1473708" y="1833372"/>
                  </a:lnTo>
                  <a:lnTo>
                    <a:pt x="1473708" y="1909572"/>
                  </a:lnTo>
                  <a:close/>
                  <a:moveTo>
                    <a:pt x="1473708" y="1757172"/>
                  </a:moveTo>
                  <a:lnTo>
                    <a:pt x="1473708" y="1680972"/>
                  </a:lnTo>
                  <a:lnTo>
                    <a:pt x="1473708" y="1757172"/>
                  </a:lnTo>
                  <a:close/>
                  <a:moveTo>
                    <a:pt x="1473708" y="1604772"/>
                  </a:moveTo>
                  <a:lnTo>
                    <a:pt x="1473708" y="1528572"/>
                  </a:lnTo>
                  <a:lnTo>
                    <a:pt x="1473708" y="1604772"/>
                  </a:lnTo>
                  <a:close/>
                  <a:moveTo>
                    <a:pt x="1473708" y="1452372"/>
                  </a:moveTo>
                  <a:lnTo>
                    <a:pt x="1473708" y="1376172"/>
                  </a:lnTo>
                  <a:lnTo>
                    <a:pt x="1473708" y="1452372"/>
                  </a:lnTo>
                  <a:close/>
                  <a:moveTo>
                    <a:pt x="1473708" y="1299972"/>
                  </a:moveTo>
                  <a:lnTo>
                    <a:pt x="1473708" y="1223772"/>
                  </a:lnTo>
                  <a:lnTo>
                    <a:pt x="1473708" y="1299972"/>
                  </a:lnTo>
                  <a:close/>
                  <a:moveTo>
                    <a:pt x="1473708" y="1147572"/>
                  </a:moveTo>
                  <a:lnTo>
                    <a:pt x="1473708" y="1071372"/>
                  </a:lnTo>
                  <a:lnTo>
                    <a:pt x="1473708" y="1147572"/>
                  </a:lnTo>
                  <a:close/>
                  <a:moveTo>
                    <a:pt x="1473708" y="995172"/>
                  </a:moveTo>
                  <a:lnTo>
                    <a:pt x="1473708" y="918972"/>
                  </a:lnTo>
                  <a:lnTo>
                    <a:pt x="1473708" y="995172"/>
                  </a:lnTo>
                  <a:close/>
                  <a:moveTo>
                    <a:pt x="1473708" y="842772"/>
                  </a:moveTo>
                  <a:lnTo>
                    <a:pt x="1473708" y="766572"/>
                  </a:lnTo>
                  <a:lnTo>
                    <a:pt x="1473708" y="842772"/>
                  </a:lnTo>
                  <a:close/>
                  <a:moveTo>
                    <a:pt x="1473708" y="690372"/>
                  </a:moveTo>
                  <a:lnTo>
                    <a:pt x="1473708" y="614172"/>
                  </a:lnTo>
                  <a:lnTo>
                    <a:pt x="1473708" y="690372"/>
                  </a:lnTo>
                  <a:close/>
                  <a:moveTo>
                    <a:pt x="1473708" y="537972"/>
                  </a:moveTo>
                  <a:lnTo>
                    <a:pt x="1473708" y="461772"/>
                  </a:lnTo>
                  <a:lnTo>
                    <a:pt x="1473708" y="537972"/>
                  </a:lnTo>
                  <a:close/>
                  <a:moveTo>
                    <a:pt x="1473708" y="385572"/>
                  </a:moveTo>
                  <a:lnTo>
                    <a:pt x="1473708" y="309372"/>
                  </a:lnTo>
                  <a:lnTo>
                    <a:pt x="1473708" y="385572"/>
                  </a:lnTo>
                  <a:close/>
                  <a:moveTo>
                    <a:pt x="1473708" y="233172"/>
                  </a:moveTo>
                  <a:lnTo>
                    <a:pt x="1473708" y="156972"/>
                  </a:lnTo>
                  <a:lnTo>
                    <a:pt x="1473708" y="233172"/>
                  </a:lnTo>
                  <a:close/>
                  <a:moveTo>
                    <a:pt x="1473708" y="80772"/>
                  </a:moveTo>
                  <a:lnTo>
                    <a:pt x="1473708" y="38100"/>
                  </a:lnTo>
                  <a:cubicBezTo>
                    <a:pt x="1397508" y="17018"/>
                    <a:pt x="1414526" y="0"/>
                    <a:pt x="1435608" y="0"/>
                  </a:cubicBezTo>
                  <a:lnTo>
                    <a:pt x="1511808" y="0"/>
                  </a:lnTo>
                  <a:lnTo>
                    <a:pt x="1511808" y="76200"/>
                  </a:lnTo>
                  <a:lnTo>
                    <a:pt x="1435608" y="76200"/>
                  </a:lnTo>
                  <a:lnTo>
                    <a:pt x="1435608" y="38100"/>
                  </a:lnTo>
                  <a:lnTo>
                    <a:pt x="1473708" y="38100"/>
                  </a:lnTo>
                  <a:lnTo>
                    <a:pt x="1473708" y="80772"/>
                  </a:lnTo>
                  <a:close/>
                </a:path>
              </a:pathLst>
            </a:custGeom>
            <a:solidFill>
              <a:srgbClr val="30A2A1"/>
            </a:solidFill>
          </p:spPr>
        </p:sp>
      </p:grpSp>
      <p:sp>
        <p:nvSpPr>
          <p:cNvPr name="TextBox 10" id="10"/>
          <p:cNvSpPr txBox="true"/>
          <p:nvPr/>
        </p:nvSpPr>
        <p:spPr>
          <a:xfrm rot="0">
            <a:off x="15841980" y="2386906"/>
            <a:ext cx="2039112" cy="481608"/>
          </a:xfrm>
          <a:prstGeom prst="rect">
            <a:avLst/>
          </a:prstGeom>
        </p:spPr>
        <p:txBody>
          <a:bodyPr anchor="t" rtlCol="false" tIns="0" lIns="0" bIns="0" rIns="0">
            <a:spAutoFit/>
          </a:bodyPr>
          <a:lstStyle/>
          <a:p>
            <a:pPr algn="ctr">
              <a:lnSpc>
                <a:spcPts val="3240"/>
              </a:lnSpc>
            </a:pPr>
            <a:r>
              <a:rPr lang="en-US" sz="2700" b="true">
                <a:solidFill>
                  <a:srgbClr val="30A2A1"/>
                </a:solidFill>
                <a:latin typeface="Arimo Bold"/>
                <a:ea typeface="Arimo Bold"/>
                <a:cs typeface="Arimo Bold"/>
                <a:sym typeface="Arimo Bold"/>
              </a:rPr>
              <a:t>Apply Here</a:t>
            </a:r>
            <a:r>
              <a:rPr lang="en-US" sz="2700">
                <a:solidFill>
                  <a:srgbClr val="000000"/>
                </a:solidFill>
                <a:latin typeface="Arimo"/>
                <a:ea typeface="Arimo"/>
                <a:cs typeface="Arimo"/>
                <a:sym typeface="Arimo"/>
              </a:rPr>
              <a:t> </a:t>
            </a:r>
          </a:p>
        </p:txBody>
      </p:sp>
      <p:graphicFrame>
        <p:nvGraphicFramePr>
          <p:cNvPr name="Table 11" id="11"/>
          <p:cNvGraphicFramePr>
            <a:graphicFrameLocks noGrp="true"/>
          </p:cNvGraphicFramePr>
          <p:nvPr/>
        </p:nvGraphicFramePr>
        <p:xfrm>
          <a:off x="3221951" y="7702461"/>
          <a:ext cx="10134600" cy="2209800"/>
        </p:xfrm>
        <a:graphic>
          <a:graphicData uri="http://schemas.openxmlformats.org/drawingml/2006/table">
            <a:tbl>
              <a:tblPr/>
              <a:tblGrid>
                <a:gridCol w="3204037"/>
                <a:gridCol w="1941104"/>
                <a:gridCol w="2501564"/>
                <a:gridCol w="2487894"/>
              </a:tblGrid>
              <a:tr h="552450">
                <a:tc>
                  <a:txBody>
                    <a:bodyPr anchor="t" rtlCol="false"/>
                    <a:lstStyle/>
                    <a:p>
                      <a:pPr algn="ctr">
                        <a:lnSpc>
                          <a:spcPts val="2070"/>
                        </a:lnSpc>
                        <a:defRPr/>
                      </a:pPr>
                      <a:r>
                        <a:rPr lang="en-US" sz="2400">
                          <a:solidFill>
                            <a:srgbClr val="FFFFFF"/>
                          </a:solidFill>
                          <a:latin typeface="Arimo"/>
                          <a:ea typeface="Arimo"/>
                          <a:cs typeface="Arimo"/>
                          <a:sym typeface="Arimo"/>
                        </a:rPr>
                        <a:t>Annual Turnover</a:t>
                      </a:r>
                      <a:endParaRPr lang="en-US" sz="1100"/>
                    </a:p>
                  </a:txBody>
                  <a:tcPr marL="68580" marR="68580" marT="68580" marB="6858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60519D"/>
                    </a:solidFill>
                  </a:tcPr>
                </a:tc>
                <a:tc>
                  <a:txBody>
                    <a:bodyPr anchor="t" rtlCol="false"/>
                    <a:lstStyle/>
                    <a:p>
                      <a:pPr algn="ctr">
                        <a:lnSpc>
                          <a:spcPts val="2070"/>
                        </a:lnSpc>
                        <a:defRPr/>
                      </a:pPr>
                      <a:r>
                        <a:rPr lang="en-US" sz="2400">
                          <a:solidFill>
                            <a:srgbClr val="FFFFFF"/>
                          </a:solidFill>
                          <a:latin typeface="Arimo"/>
                          <a:ea typeface="Arimo"/>
                          <a:cs typeface="Arimo"/>
                          <a:sym typeface="Arimo"/>
                        </a:rPr>
                        <a:t>Toolkit Cost</a:t>
                      </a:r>
                      <a:endParaRPr lang="en-US" sz="1100"/>
                    </a:p>
                  </a:txBody>
                  <a:tcPr marL="68580" marR="68580" marT="68580" marB="6858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60519D"/>
                    </a:solidFill>
                  </a:tcPr>
                </a:tc>
                <a:tc>
                  <a:txBody>
                    <a:bodyPr anchor="t" rtlCol="false"/>
                    <a:lstStyle/>
                    <a:p>
                      <a:pPr algn="ctr">
                        <a:lnSpc>
                          <a:spcPts val="2070"/>
                        </a:lnSpc>
                        <a:defRPr/>
                      </a:pPr>
                      <a:r>
                        <a:rPr lang="en-US" sz="2400">
                          <a:solidFill>
                            <a:srgbClr val="FFFFFF"/>
                          </a:solidFill>
                          <a:latin typeface="Arimo"/>
                          <a:ea typeface="Arimo"/>
                          <a:cs typeface="Arimo"/>
                          <a:sym typeface="Arimo"/>
                        </a:rPr>
                        <a:t>CTA Contribution</a:t>
                      </a:r>
                      <a:endParaRPr lang="en-US" sz="1100"/>
                    </a:p>
                  </a:txBody>
                  <a:tcPr marL="68580" marR="68580" marT="68580" marB="6858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60519D"/>
                    </a:solidFill>
                  </a:tcPr>
                </a:tc>
                <a:tc>
                  <a:txBody>
                    <a:bodyPr anchor="t" rtlCol="false"/>
                    <a:lstStyle/>
                    <a:p>
                      <a:pPr algn="ctr">
                        <a:lnSpc>
                          <a:spcPts val="2070"/>
                        </a:lnSpc>
                        <a:defRPr/>
                      </a:pPr>
                      <a:r>
                        <a:rPr lang="en-US" sz="2400">
                          <a:solidFill>
                            <a:srgbClr val="FFFFFF"/>
                          </a:solidFill>
                          <a:latin typeface="Arimo"/>
                          <a:ea typeface="Arimo"/>
                          <a:cs typeface="Arimo"/>
                          <a:sym typeface="Arimo"/>
                        </a:rPr>
                        <a:t>CTO contribution</a:t>
                      </a:r>
                      <a:endParaRPr lang="en-US" sz="1100"/>
                    </a:p>
                  </a:txBody>
                  <a:tcPr marL="68580" marR="68580" marT="68580" marB="6858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60519D"/>
                    </a:solidFill>
                  </a:tcPr>
                </a:tc>
              </a:tr>
              <a:tr h="552450">
                <a:tc>
                  <a:txBody>
                    <a:bodyPr anchor="t" rtlCol="false"/>
                    <a:lstStyle/>
                    <a:p>
                      <a:pPr algn="ctr">
                        <a:lnSpc>
                          <a:spcPts val="2070"/>
                        </a:lnSpc>
                        <a:defRPr/>
                      </a:pPr>
                      <a:r>
                        <a:rPr lang="en-US" sz="2400" b="true">
                          <a:solidFill>
                            <a:srgbClr val="60519D"/>
                          </a:solidFill>
                          <a:latin typeface="Arimo Bold"/>
                          <a:ea typeface="Arimo Bold"/>
                          <a:cs typeface="Arimo Bold"/>
                          <a:sym typeface="Arimo Bold"/>
                        </a:rPr>
                        <a:t>£0 - £249,999</a:t>
                      </a:r>
                      <a:endParaRPr lang="en-US" sz="1100"/>
                    </a:p>
                  </a:txBody>
                  <a:tcPr marL="68580" marR="68580" marT="68580" marB="6858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tcPr>
                </a:tc>
                <a:tc>
                  <a:txBody>
                    <a:bodyPr anchor="t" rtlCol="false"/>
                    <a:lstStyle/>
                    <a:p>
                      <a:pPr algn="ctr">
                        <a:lnSpc>
                          <a:spcPts val="2070"/>
                        </a:lnSpc>
                        <a:defRPr/>
                      </a:pPr>
                      <a:r>
                        <a:rPr lang="en-US" sz="2400">
                          <a:solidFill>
                            <a:srgbClr val="000000"/>
                          </a:solidFill>
                          <a:latin typeface="Arimo"/>
                          <a:ea typeface="Arimo"/>
                          <a:cs typeface="Arimo"/>
                          <a:sym typeface="Arimo"/>
                        </a:rPr>
                        <a:t>£50</a:t>
                      </a:r>
                      <a:endParaRPr lang="en-US" sz="1100"/>
                    </a:p>
                  </a:txBody>
                  <a:tcPr marL="68580" marR="68580" marT="68580" marB="6858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tcPr>
                </a:tc>
                <a:tc>
                  <a:txBody>
                    <a:bodyPr anchor="t" rtlCol="false"/>
                    <a:lstStyle/>
                    <a:p>
                      <a:pPr algn="ctr">
                        <a:lnSpc>
                          <a:spcPts val="2070"/>
                        </a:lnSpc>
                        <a:defRPr/>
                      </a:pPr>
                      <a:r>
                        <a:rPr lang="en-US" sz="2400">
                          <a:solidFill>
                            <a:srgbClr val="000000"/>
                          </a:solidFill>
                          <a:latin typeface="Arimo"/>
                          <a:ea typeface="Arimo"/>
                          <a:cs typeface="Arimo"/>
                          <a:sym typeface="Arimo"/>
                        </a:rPr>
                        <a:t>£25</a:t>
                      </a:r>
                      <a:endParaRPr lang="en-US" sz="1100"/>
                    </a:p>
                  </a:txBody>
                  <a:tcPr marL="68580" marR="68580" marT="68580" marB="6858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tcPr>
                </a:tc>
                <a:tc>
                  <a:txBody>
                    <a:bodyPr anchor="t" rtlCol="false"/>
                    <a:lstStyle/>
                    <a:p>
                      <a:pPr algn="ctr">
                        <a:lnSpc>
                          <a:spcPts val="2070"/>
                        </a:lnSpc>
                        <a:defRPr/>
                      </a:pPr>
                      <a:r>
                        <a:rPr lang="en-US" sz="2700" b="true">
                          <a:solidFill>
                            <a:srgbClr val="60519D"/>
                          </a:solidFill>
                          <a:latin typeface="Arimo Bold"/>
                          <a:ea typeface="Arimo Bold"/>
                          <a:cs typeface="Arimo Bold"/>
                          <a:sym typeface="Arimo Bold"/>
                        </a:rPr>
                        <a:t>£25</a:t>
                      </a:r>
                      <a:endParaRPr lang="en-US" sz="1100"/>
                    </a:p>
                  </a:txBody>
                  <a:tcPr marL="68580" marR="68580" marT="68580" marB="6858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tcPr>
                </a:tc>
              </a:tr>
              <a:tr h="552450">
                <a:tc>
                  <a:txBody>
                    <a:bodyPr anchor="t" rtlCol="false"/>
                    <a:lstStyle/>
                    <a:p>
                      <a:pPr algn="ctr">
                        <a:lnSpc>
                          <a:spcPts val="2070"/>
                        </a:lnSpc>
                        <a:defRPr/>
                      </a:pPr>
                      <a:r>
                        <a:rPr lang="en-US" sz="2400" b="true">
                          <a:solidFill>
                            <a:srgbClr val="60519D"/>
                          </a:solidFill>
                          <a:latin typeface="Arimo Bold"/>
                          <a:ea typeface="Arimo Bold"/>
                          <a:cs typeface="Arimo Bold"/>
                          <a:sym typeface="Arimo Bold"/>
                        </a:rPr>
                        <a:t>£250,000 - £999,999</a:t>
                      </a:r>
                      <a:endParaRPr lang="en-US" sz="1100"/>
                    </a:p>
                  </a:txBody>
                  <a:tcPr marL="68580" marR="68580" marT="68580" marB="6858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tcPr>
                </a:tc>
                <a:tc>
                  <a:txBody>
                    <a:bodyPr anchor="t" rtlCol="false"/>
                    <a:lstStyle/>
                    <a:p>
                      <a:pPr algn="ctr">
                        <a:lnSpc>
                          <a:spcPts val="2070"/>
                        </a:lnSpc>
                        <a:defRPr/>
                      </a:pPr>
                      <a:r>
                        <a:rPr lang="en-US" sz="2400">
                          <a:solidFill>
                            <a:srgbClr val="000000"/>
                          </a:solidFill>
                          <a:latin typeface="Arimo"/>
                          <a:ea typeface="Arimo"/>
                          <a:cs typeface="Arimo"/>
                          <a:sym typeface="Arimo"/>
                        </a:rPr>
                        <a:t>£100</a:t>
                      </a:r>
                      <a:endParaRPr lang="en-US" sz="1100"/>
                    </a:p>
                  </a:txBody>
                  <a:tcPr marL="68580" marR="68580" marT="68580" marB="6858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tcPr>
                </a:tc>
                <a:tc>
                  <a:txBody>
                    <a:bodyPr anchor="t" rtlCol="false"/>
                    <a:lstStyle/>
                    <a:p>
                      <a:pPr algn="ctr">
                        <a:lnSpc>
                          <a:spcPts val="2070"/>
                        </a:lnSpc>
                        <a:defRPr/>
                      </a:pPr>
                      <a:r>
                        <a:rPr lang="en-US" sz="2400">
                          <a:solidFill>
                            <a:srgbClr val="000000"/>
                          </a:solidFill>
                          <a:latin typeface="Arimo"/>
                          <a:ea typeface="Arimo"/>
                          <a:cs typeface="Arimo"/>
                          <a:sym typeface="Arimo"/>
                        </a:rPr>
                        <a:t>£50</a:t>
                      </a:r>
                      <a:endParaRPr lang="en-US" sz="1100"/>
                    </a:p>
                  </a:txBody>
                  <a:tcPr marL="68580" marR="68580" marT="68580" marB="6858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tcPr>
                </a:tc>
                <a:tc>
                  <a:txBody>
                    <a:bodyPr anchor="t" rtlCol="false"/>
                    <a:lstStyle/>
                    <a:p>
                      <a:pPr algn="ctr">
                        <a:lnSpc>
                          <a:spcPts val="2070"/>
                        </a:lnSpc>
                        <a:defRPr/>
                      </a:pPr>
                      <a:r>
                        <a:rPr lang="en-US" sz="2700" b="true">
                          <a:solidFill>
                            <a:srgbClr val="60519D"/>
                          </a:solidFill>
                          <a:latin typeface="Arimo Bold"/>
                          <a:ea typeface="Arimo Bold"/>
                          <a:cs typeface="Arimo Bold"/>
                          <a:sym typeface="Arimo Bold"/>
                        </a:rPr>
                        <a:t>£50</a:t>
                      </a:r>
                      <a:endParaRPr lang="en-US" sz="1100"/>
                    </a:p>
                  </a:txBody>
                  <a:tcPr marL="68580" marR="68580" marT="68580" marB="6858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tcPr>
                </a:tc>
              </a:tr>
              <a:tr h="552450">
                <a:tc>
                  <a:txBody>
                    <a:bodyPr anchor="t" rtlCol="false"/>
                    <a:lstStyle/>
                    <a:p>
                      <a:pPr algn="ctr">
                        <a:lnSpc>
                          <a:spcPts val="2070"/>
                        </a:lnSpc>
                        <a:defRPr/>
                      </a:pPr>
                      <a:r>
                        <a:rPr lang="en-US" sz="2400" b="true">
                          <a:solidFill>
                            <a:srgbClr val="60519D"/>
                          </a:solidFill>
                          <a:latin typeface="Arimo Bold"/>
                          <a:ea typeface="Arimo Bold"/>
                          <a:cs typeface="Arimo Bold"/>
                          <a:sym typeface="Arimo Bold"/>
                        </a:rPr>
                        <a:t>£1 million and above</a:t>
                      </a:r>
                      <a:endParaRPr lang="en-US" sz="1100"/>
                    </a:p>
                  </a:txBody>
                  <a:tcPr marL="68580" marR="68580" marT="68580" marB="6858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tcPr>
                </a:tc>
                <a:tc>
                  <a:txBody>
                    <a:bodyPr anchor="t" rtlCol="false"/>
                    <a:lstStyle/>
                    <a:p>
                      <a:pPr algn="ctr">
                        <a:lnSpc>
                          <a:spcPts val="2070"/>
                        </a:lnSpc>
                        <a:defRPr/>
                      </a:pPr>
                      <a:r>
                        <a:rPr lang="en-US" sz="2400">
                          <a:solidFill>
                            <a:srgbClr val="000000"/>
                          </a:solidFill>
                          <a:latin typeface="Arimo"/>
                          <a:ea typeface="Arimo"/>
                          <a:cs typeface="Arimo"/>
                          <a:sym typeface="Arimo"/>
                        </a:rPr>
                        <a:t>£200</a:t>
                      </a:r>
                      <a:endParaRPr lang="en-US" sz="1100"/>
                    </a:p>
                  </a:txBody>
                  <a:tcPr marL="68580" marR="68580" marT="68580" marB="6858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tcPr>
                </a:tc>
                <a:tc>
                  <a:txBody>
                    <a:bodyPr anchor="t" rtlCol="false"/>
                    <a:lstStyle/>
                    <a:p>
                      <a:pPr algn="ctr">
                        <a:lnSpc>
                          <a:spcPts val="2070"/>
                        </a:lnSpc>
                        <a:defRPr/>
                      </a:pPr>
                      <a:r>
                        <a:rPr lang="en-US" sz="2400">
                          <a:solidFill>
                            <a:srgbClr val="000000"/>
                          </a:solidFill>
                          <a:latin typeface="Arimo"/>
                          <a:ea typeface="Arimo"/>
                          <a:cs typeface="Arimo"/>
                          <a:sym typeface="Arimo"/>
                        </a:rPr>
                        <a:t>£100</a:t>
                      </a:r>
                      <a:endParaRPr lang="en-US" sz="1100"/>
                    </a:p>
                  </a:txBody>
                  <a:tcPr marL="68580" marR="68580" marT="68580" marB="6858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tcPr>
                </a:tc>
                <a:tc>
                  <a:txBody>
                    <a:bodyPr anchor="t" rtlCol="false"/>
                    <a:lstStyle/>
                    <a:p>
                      <a:pPr algn="ctr">
                        <a:lnSpc>
                          <a:spcPts val="2070"/>
                        </a:lnSpc>
                        <a:defRPr/>
                      </a:pPr>
                      <a:r>
                        <a:rPr lang="en-US" sz="2700" b="true">
                          <a:solidFill>
                            <a:srgbClr val="60519D"/>
                          </a:solidFill>
                          <a:latin typeface="Arimo Bold"/>
                          <a:ea typeface="Arimo Bold"/>
                          <a:cs typeface="Arimo Bold"/>
                          <a:sym typeface="Arimo Bold"/>
                        </a:rPr>
                        <a:t>£100</a:t>
                      </a:r>
                      <a:endParaRPr lang="en-US" sz="1100"/>
                    </a:p>
                  </a:txBody>
                  <a:tcPr marL="68580" marR="68580" marT="68580" marB="6858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tcPr>
                </a:tc>
              </a:tr>
            </a:tbl>
          </a:graphicData>
        </a:graphic>
      </p:graphicFrame>
    </p:spTree>
  </p:cSld>
  <p:clrMapOvr>
    <a:masterClrMapping/>
  </p:clrMapOvr>
</p:sld>
</file>

<file path=ppt/slides/slide17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85187" y="-178067"/>
            <a:ext cx="18973187" cy="17463560"/>
          </a:xfrm>
          <a:custGeom>
            <a:avLst/>
            <a:gdLst/>
            <a:ahLst/>
            <a:cxnLst/>
            <a:rect r="r" b="b" t="t" l="l"/>
            <a:pathLst>
              <a:path h="17463560" w="18973187">
                <a:moveTo>
                  <a:pt x="0" y="0"/>
                </a:moveTo>
                <a:lnTo>
                  <a:pt x="18973187" y="0"/>
                </a:lnTo>
                <a:lnTo>
                  <a:pt x="18973187" y="17463560"/>
                </a:lnTo>
                <a:lnTo>
                  <a:pt x="0" y="17463560"/>
                </a:lnTo>
                <a:lnTo>
                  <a:pt x="0" y="0"/>
                </a:lnTo>
                <a:close/>
              </a:path>
            </a:pathLst>
          </a:custGeom>
          <a:blipFill>
            <a:blip r:embed="rId2"/>
            <a:stretch>
              <a:fillRect l="-19032" t="0" r="-19032" b="0"/>
            </a:stretch>
          </a:blipFill>
        </p:spPr>
      </p:sp>
      <p:sp>
        <p:nvSpPr>
          <p:cNvPr name="TextBox 3" id="3"/>
          <p:cNvSpPr txBox="true"/>
          <p:nvPr/>
        </p:nvSpPr>
        <p:spPr>
          <a:xfrm rot="0">
            <a:off x="1028700" y="4879719"/>
            <a:ext cx="12066524" cy="3270885"/>
          </a:xfrm>
          <a:prstGeom prst="rect">
            <a:avLst/>
          </a:prstGeom>
        </p:spPr>
        <p:txBody>
          <a:bodyPr anchor="t" rtlCol="false" tIns="0" lIns="0" bIns="0" rIns="0">
            <a:spAutoFit/>
          </a:bodyPr>
          <a:lstStyle/>
          <a:p>
            <a:pPr algn="l">
              <a:lnSpc>
                <a:spcPts val="9659"/>
              </a:lnSpc>
            </a:pPr>
            <a:r>
              <a:rPr lang="en-US" sz="6899" spc="-379" b="true">
                <a:solidFill>
                  <a:srgbClr val="FFFFFF"/>
                </a:solidFill>
                <a:latin typeface="Open Sans Bold"/>
                <a:ea typeface="Open Sans Bold"/>
                <a:cs typeface="Open Sans Bold"/>
                <a:sym typeface="Open Sans Bold"/>
              </a:rPr>
              <a:t>Please join us for drinks and networking at the bar. </a:t>
            </a:r>
          </a:p>
          <a:p>
            <a:pPr algn="l">
              <a:lnSpc>
                <a:spcPts val="6720"/>
              </a:lnSpc>
            </a:pPr>
            <a:r>
              <a:rPr lang="en-US" sz="4800" spc="-264" b="true">
                <a:solidFill>
                  <a:srgbClr val="FFFFFF"/>
                </a:solidFill>
                <a:latin typeface="Open Sans Bold"/>
                <a:ea typeface="Open Sans Bold"/>
                <a:cs typeface="Open Sans Bold"/>
                <a:sym typeface="Open Sans Bold"/>
              </a:rPr>
              <a:t>We hope you have a safe journey home.</a:t>
            </a:r>
          </a:p>
        </p:txBody>
      </p:sp>
      <p:grpSp>
        <p:nvGrpSpPr>
          <p:cNvPr name="Group 4" id="4"/>
          <p:cNvGrpSpPr/>
          <p:nvPr/>
        </p:nvGrpSpPr>
        <p:grpSpPr>
          <a:xfrm rot="0">
            <a:off x="11822074" y="1462694"/>
            <a:ext cx="14440942" cy="13586515"/>
            <a:chOff x="0" y="0"/>
            <a:chExt cx="19254590" cy="18115354"/>
          </a:xfrm>
        </p:grpSpPr>
        <p:grpSp>
          <p:nvGrpSpPr>
            <p:cNvPr name="Group 5" id="5"/>
            <p:cNvGrpSpPr/>
            <p:nvPr/>
          </p:nvGrpSpPr>
          <p:grpSpPr>
            <a:xfrm rot="2448500">
              <a:off x="4506115" y="413941"/>
              <a:ext cx="6198237" cy="16095682"/>
              <a:chOff x="0" y="0"/>
              <a:chExt cx="1224343" cy="3179394"/>
            </a:xfrm>
          </p:grpSpPr>
          <p:sp>
            <p:nvSpPr>
              <p:cNvPr name="Freeform 6" id="6"/>
              <p:cNvSpPr/>
              <p:nvPr/>
            </p:nvSpPr>
            <p:spPr>
              <a:xfrm flipH="false" flipV="false" rot="0">
                <a:off x="0" y="0"/>
                <a:ext cx="1224343" cy="3179394"/>
              </a:xfrm>
              <a:custGeom>
                <a:avLst/>
                <a:gdLst/>
                <a:ahLst/>
                <a:cxnLst/>
                <a:rect r="r" b="b" t="t" l="l"/>
                <a:pathLst>
                  <a:path h="3179394" w="1224343">
                    <a:moveTo>
                      <a:pt x="0" y="0"/>
                    </a:moveTo>
                    <a:lnTo>
                      <a:pt x="1224343" y="0"/>
                    </a:lnTo>
                    <a:lnTo>
                      <a:pt x="1224343" y="3179394"/>
                    </a:lnTo>
                    <a:lnTo>
                      <a:pt x="0" y="3179394"/>
                    </a:lnTo>
                    <a:close/>
                  </a:path>
                </a:pathLst>
              </a:custGeom>
              <a:solidFill>
                <a:srgbClr val="60519D"/>
              </a:solidFill>
            </p:spPr>
          </p:sp>
          <p:sp>
            <p:nvSpPr>
              <p:cNvPr name="TextBox 7" id="7"/>
              <p:cNvSpPr txBox="true"/>
              <p:nvPr/>
            </p:nvSpPr>
            <p:spPr>
              <a:xfrm>
                <a:off x="0" y="-38100"/>
                <a:ext cx="1224343" cy="3217494"/>
              </a:xfrm>
              <a:prstGeom prst="rect">
                <a:avLst/>
              </a:prstGeom>
            </p:spPr>
            <p:txBody>
              <a:bodyPr anchor="ctr" rtlCol="false" tIns="50800" lIns="50800" bIns="50800" rIns="50800"/>
              <a:lstStyle/>
              <a:p>
                <a:pPr algn="ctr">
                  <a:lnSpc>
                    <a:spcPts val="3499"/>
                  </a:lnSpc>
                </a:pPr>
              </a:p>
            </p:txBody>
          </p:sp>
        </p:grpSp>
        <p:grpSp>
          <p:nvGrpSpPr>
            <p:cNvPr name="Group 8" id="8"/>
            <p:cNvGrpSpPr/>
            <p:nvPr/>
          </p:nvGrpSpPr>
          <p:grpSpPr>
            <a:xfrm rot="2448500">
              <a:off x="5585377" y="664834"/>
              <a:ext cx="8021854" cy="16095682"/>
              <a:chOff x="0" y="0"/>
              <a:chExt cx="1584564" cy="3179394"/>
            </a:xfrm>
          </p:grpSpPr>
          <p:sp>
            <p:nvSpPr>
              <p:cNvPr name="Freeform 9" id="9"/>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A84D98"/>
              </a:solidFill>
            </p:spPr>
          </p:sp>
          <p:sp>
            <p:nvSpPr>
              <p:cNvPr name="TextBox 10" id="10"/>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1" id="11"/>
            <p:cNvGrpSpPr/>
            <p:nvPr/>
          </p:nvGrpSpPr>
          <p:grpSpPr>
            <a:xfrm rot="2448500">
              <a:off x="6266829" y="1009836"/>
              <a:ext cx="8021854" cy="16095682"/>
              <a:chOff x="0" y="0"/>
              <a:chExt cx="1584564" cy="3179394"/>
            </a:xfrm>
          </p:grpSpPr>
          <p:sp>
            <p:nvSpPr>
              <p:cNvPr name="Freeform 12" id="12"/>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30A2A1"/>
              </a:solidFill>
            </p:spPr>
          </p:sp>
          <p:sp>
            <p:nvSpPr>
              <p:cNvPr name="TextBox 13" id="13"/>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4" id="14"/>
            <p:cNvGrpSpPr/>
            <p:nvPr/>
          </p:nvGrpSpPr>
          <p:grpSpPr>
            <a:xfrm rot="2448500">
              <a:off x="6948281" y="1354838"/>
              <a:ext cx="8021854" cy="16095682"/>
              <a:chOff x="0" y="0"/>
              <a:chExt cx="1584564" cy="3179394"/>
            </a:xfrm>
          </p:grpSpPr>
          <p:sp>
            <p:nvSpPr>
              <p:cNvPr name="Freeform 15" id="15"/>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279CD8"/>
              </a:solidFill>
            </p:spPr>
          </p:sp>
          <p:sp>
            <p:nvSpPr>
              <p:cNvPr name="TextBox 16" id="16"/>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sp>
        <p:nvSpPr>
          <p:cNvPr name="Freeform 17" id="17"/>
          <p:cNvSpPr/>
          <p:nvPr/>
        </p:nvSpPr>
        <p:spPr>
          <a:xfrm flipH="false" flipV="false" rot="0">
            <a:off x="1052543" y="1028700"/>
            <a:ext cx="2271238" cy="1796651"/>
          </a:xfrm>
          <a:custGeom>
            <a:avLst/>
            <a:gdLst/>
            <a:ahLst/>
            <a:cxnLst/>
            <a:rect r="r" b="b" t="t" l="l"/>
            <a:pathLst>
              <a:path h="1796651" w="2271238">
                <a:moveTo>
                  <a:pt x="0" y="0"/>
                </a:moveTo>
                <a:lnTo>
                  <a:pt x="2271238" y="0"/>
                </a:lnTo>
                <a:lnTo>
                  <a:pt x="2271238" y="1796651"/>
                </a:lnTo>
                <a:lnTo>
                  <a:pt x="0" y="1796651"/>
                </a:lnTo>
                <a:lnTo>
                  <a:pt x="0" y="0"/>
                </a:lnTo>
                <a:close/>
              </a:path>
            </a:pathLst>
          </a:custGeom>
          <a:blipFill>
            <a:blip r:embed="rId3"/>
            <a:stretch>
              <a:fillRect l="0" t="0" r="0" b="0"/>
            </a:stretch>
          </a:blipFill>
        </p:spPr>
      </p:sp>
      <p:sp>
        <p:nvSpPr>
          <p:cNvPr name="TextBox 18" id="18"/>
          <p:cNvSpPr txBox="true"/>
          <p:nvPr/>
        </p:nvSpPr>
        <p:spPr>
          <a:xfrm rot="0">
            <a:off x="1052543" y="3190846"/>
            <a:ext cx="9797763" cy="1193800"/>
          </a:xfrm>
          <a:prstGeom prst="rect">
            <a:avLst/>
          </a:prstGeom>
        </p:spPr>
        <p:txBody>
          <a:bodyPr anchor="t" rtlCol="false" tIns="0" lIns="0" bIns="0" rIns="0">
            <a:spAutoFit/>
          </a:bodyPr>
          <a:lstStyle/>
          <a:p>
            <a:pPr algn="l">
              <a:lnSpc>
                <a:spcPts val="9799"/>
              </a:lnSpc>
            </a:pPr>
            <a:r>
              <a:rPr lang="en-US" b="true" sz="6999" spc="-384">
                <a:solidFill>
                  <a:srgbClr val="FFFFFF"/>
                </a:solidFill>
                <a:latin typeface="Open Sans Bold"/>
                <a:ea typeface="Open Sans Bold"/>
                <a:cs typeface="Open Sans Bold"/>
                <a:sym typeface="Open Sans Bold"/>
              </a:rPr>
              <a:t>THANK YOU</a:t>
            </a:r>
          </a:p>
        </p:txBody>
      </p:sp>
      <p:sp>
        <p:nvSpPr>
          <p:cNvPr name="TextBox 19" id="19"/>
          <p:cNvSpPr txBox="true"/>
          <p:nvPr/>
        </p:nvSpPr>
        <p:spPr>
          <a:xfrm rot="0">
            <a:off x="15984273" y="8974502"/>
            <a:ext cx="1336030" cy="587375"/>
          </a:xfrm>
          <a:prstGeom prst="rect">
            <a:avLst/>
          </a:prstGeom>
        </p:spPr>
        <p:txBody>
          <a:bodyPr anchor="t" rtlCol="false" tIns="0" lIns="0" bIns="0" rIns="0">
            <a:spAutoFit/>
          </a:bodyPr>
          <a:lstStyle/>
          <a:p>
            <a:pPr algn="ctr">
              <a:lnSpc>
                <a:spcPts val="4899"/>
              </a:lnSpc>
            </a:pPr>
            <a:r>
              <a:rPr lang="en-US" sz="3499" b="true">
                <a:solidFill>
                  <a:srgbClr val="FFFFFF"/>
                </a:solidFill>
                <a:latin typeface="Open Sans Bold"/>
                <a:ea typeface="Open Sans Bold"/>
                <a:cs typeface="Open Sans Bold"/>
                <a:sym typeface="Open Sans Bold"/>
              </a:rPr>
              <a:t>#CT24</a:t>
            </a:r>
          </a:p>
        </p:txBody>
      </p:sp>
      <p:grpSp>
        <p:nvGrpSpPr>
          <p:cNvPr name="Group 20" id="20"/>
          <p:cNvGrpSpPr/>
          <p:nvPr/>
        </p:nvGrpSpPr>
        <p:grpSpPr>
          <a:xfrm rot="5400000">
            <a:off x="4688847" y="-513071"/>
            <a:ext cx="47625" cy="10592555"/>
            <a:chOff x="0" y="0"/>
            <a:chExt cx="12543" cy="2789809"/>
          </a:xfrm>
        </p:grpSpPr>
        <p:sp>
          <p:nvSpPr>
            <p:cNvPr name="Freeform 21" id="21"/>
            <p:cNvSpPr/>
            <p:nvPr/>
          </p:nvSpPr>
          <p:spPr>
            <a:xfrm flipH="false" flipV="false" rot="0">
              <a:off x="0" y="0"/>
              <a:ext cx="12543" cy="2789809"/>
            </a:xfrm>
            <a:custGeom>
              <a:avLst/>
              <a:gdLst/>
              <a:ahLst/>
              <a:cxnLst/>
              <a:rect r="r" b="b" t="t" l="l"/>
              <a:pathLst>
                <a:path h="2789809" w="12543">
                  <a:moveTo>
                    <a:pt x="0" y="0"/>
                  </a:moveTo>
                  <a:lnTo>
                    <a:pt x="12543" y="0"/>
                  </a:lnTo>
                  <a:lnTo>
                    <a:pt x="12543" y="2789809"/>
                  </a:lnTo>
                  <a:lnTo>
                    <a:pt x="0" y="2789809"/>
                  </a:lnTo>
                  <a:close/>
                </a:path>
              </a:pathLst>
            </a:custGeom>
            <a:solidFill>
              <a:srgbClr val="A84D98"/>
            </a:solidFill>
          </p:spPr>
        </p:sp>
        <p:sp>
          <p:nvSpPr>
            <p:cNvPr name="TextBox 22" id="22"/>
            <p:cNvSpPr txBox="true"/>
            <p:nvPr/>
          </p:nvSpPr>
          <p:spPr>
            <a:xfrm>
              <a:off x="0" y="-38100"/>
              <a:ext cx="12543" cy="2827909"/>
            </a:xfrm>
            <a:prstGeom prst="rect">
              <a:avLst/>
            </a:prstGeom>
          </p:spPr>
          <p:txBody>
            <a:bodyPr anchor="ctr" rtlCol="false" tIns="50800" lIns="50800" bIns="50800" rIns="50800"/>
            <a:lstStyle/>
            <a:p>
              <a:pPr algn="ctr">
                <a:lnSpc>
                  <a:spcPts val="3499"/>
                </a:lnSpc>
              </a:pPr>
            </a:p>
          </p:txBody>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173200" y="7327722"/>
            <a:ext cx="4114800" cy="2959278"/>
            <a:chOff x="0" y="0"/>
            <a:chExt cx="5486400" cy="3945704"/>
          </a:xfrm>
        </p:grpSpPr>
        <p:sp>
          <p:nvSpPr>
            <p:cNvPr name="Freeform 3" id="3"/>
            <p:cNvSpPr/>
            <p:nvPr/>
          </p:nvSpPr>
          <p:spPr>
            <a:xfrm flipH="false" flipV="false" rot="0">
              <a:off x="0" y="0"/>
              <a:ext cx="5486400" cy="3945763"/>
            </a:xfrm>
            <a:custGeom>
              <a:avLst/>
              <a:gdLst/>
              <a:ahLst/>
              <a:cxnLst/>
              <a:rect r="r" b="b" t="t" l="l"/>
              <a:pathLst>
                <a:path h="3945763" w="5486400">
                  <a:moveTo>
                    <a:pt x="5486400" y="3945763"/>
                  </a:moveTo>
                  <a:lnTo>
                    <a:pt x="5486400" y="0"/>
                  </a:lnTo>
                  <a:lnTo>
                    <a:pt x="0" y="3945763"/>
                  </a:lnTo>
                  <a:close/>
                </a:path>
              </a:pathLst>
            </a:custGeom>
            <a:solidFill>
              <a:srgbClr val="279CD8"/>
            </a:solidFill>
          </p:spPr>
        </p:sp>
      </p:grpSp>
      <p:sp>
        <p:nvSpPr>
          <p:cNvPr name="Freeform 4" id="4" descr="A white text on a black background  Description automatically generated"/>
          <p:cNvSpPr/>
          <p:nvPr/>
        </p:nvSpPr>
        <p:spPr>
          <a:xfrm flipH="false" flipV="false" rot="0">
            <a:off x="15823296" y="8138160"/>
            <a:ext cx="2360877" cy="2360877"/>
          </a:xfrm>
          <a:custGeom>
            <a:avLst/>
            <a:gdLst/>
            <a:ahLst/>
            <a:cxnLst/>
            <a:rect r="r" b="b" t="t" l="l"/>
            <a:pathLst>
              <a:path h="2360877" w="2360877">
                <a:moveTo>
                  <a:pt x="0" y="0"/>
                </a:moveTo>
                <a:lnTo>
                  <a:pt x="2360877" y="0"/>
                </a:lnTo>
                <a:lnTo>
                  <a:pt x="2360877" y="2360877"/>
                </a:lnTo>
                <a:lnTo>
                  <a:pt x="0" y="2360877"/>
                </a:lnTo>
                <a:lnTo>
                  <a:pt x="0" y="0"/>
                </a:lnTo>
                <a:close/>
              </a:path>
            </a:pathLst>
          </a:custGeom>
          <a:blipFill>
            <a:blip r:embed="rId2"/>
            <a:stretch>
              <a:fillRect l="0" t="0" r="0" b="0"/>
            </a:stretch>
          </a:blipFill>
        </p:spPr>
      </p:sp>
      <p:sp>
        <p:nvSpPr>
          <p:cNvPr name="TextBox 5" id="5"/>
          <p:cNvSpPr txBox="true"/>
          <p:nvPr/>
        </p:nvSpPr>
        <p:spPr>
          <a:xfrm rot="0">
            <a:off x="1348740" y="669607"/>
            <a:ext cx="15590520" cy="1820704"/>
          </a:xfrm>
          <a:prstGeom prst="rect">
            <a:avLst/>
          </a:prstGeom>
        </p:spPr>
        <p:txBody>
          <a:bodyPr anchor="t" rtlCol="false" tIns="0" lIns="0" bIns="0" rIns="0">
            <a:spAutoFit/>
          </a:bodyPr>
          <a:lstStyle/>
          <a:p>
            <a:pPr algn="l">
              <a:lnSpc>
                <a:spcPts val="7128"/>
              </a:lnSpc>
            </a:pPr>
            <a:r>
              <a:rPr lang="en-US" sz="6600" b="true">
                <a:solidFill>
                  <a:srgbClr val="279CD8"/>
                </a:solidFill>
                <a:latin typeface="Open Sans Bold"/>
                <a:ea typeface="Open Sans Bold"/>
                <a:cs typeface="Open Sans Bold"/>
                <a:sym typeface="Open Sans Bold"/>
              </a:rPr>
              <a:t>How to be involved</a:t>
            </a:r>
          </a:p>
        </p:txBody>
      </p:sp>
      <p:sp>
        <p:nvSpPr>
          <p:cNvPr name="TextBox 6" id="6"/>
          <p:cNvSpPr txBox="true"/>
          <p:nvPr/>
        </p:nvSpPr>
        <p:spPr>
          <a:xfrm rot="0">
            <a:off x="1129284" y="2600802"/>
            <a:ext cx="15590520" cy="6960443"/>
          </a:xfrm>
          <a:prstGeom prst="rect">
            <a:avLst/>
          </a:prstGeom>
        </p:spPr>
        <p:txBody>
          <a:bodyPr anchor="t" rtlCol="false" tIns="0" lIns="0" bIns="0" rIns="0">
            <a:spAutoFit/>
          </a:bodyPr>
          <a:lstStyle/>
          <a:p>
            <a:pPr algn="l">
              <a:lnSpc>
                <a:spcPts val="3240"/>
              </a:lnSpc>
            </a:pPr>
            <a:r>
              <a:rPr lang="en-US" sz="3000" b="true">
                <a:solidFill>
                  <a:srgbClr val="30A2A1"/>
                </a:solidFill>
                <a:latin typeface="Arimo Bold"/>
                <a:ea typeface="Arimo Bold"/>
                <a:cs typeface="Arimo Bold"/>
                <a:sym typeface="Arimo Bold"/>
              </a:rPr>
              <a:t>Register for the project </a:t>
            </a:r>
          </a:p>
          <a:p>
            <a:pPr algn="l">
              <a:lnSpc>
                <a:spcPts val="3240"/>
              </a:lnSpc>
            </a:pPr>
          </a:p>
          <a:p>
            <a:pPr algn="l">
              <a:lnSpc>
                <a:spcPts val="3240"/>
              </a:lnSpc>
            </a:pPr>
            <a:r>
              <a:rPr lang="en-US" sz="3000" b="true">
                <a:solidFill>
                  <a:srgbClr val="60519D"/>
                </a:solidFill>
                <a:latin typeface="Arimo Bold"/>
                <a:ea typeface="Arimo Bold"/>
                <a:cs typeface="Arimo Bold"/>
                <a:sym typeface="Arimo Bold"/>
              </a:rPr>
              <a:t>Selection criteria</a:t>
            </a:r>
          </a:p>
          <a:p>
            <a:pPr algn="l" marL="542925" indent="-271462" lvl="1">
              <a:lnSpc>
                <a:spcPts val="3240"/>
              </a:lnSpc>
              <a:buFont typeface="Arial"/>
              <a:buChar char="•"/>
            </a:pPr>
            <a:r>
              <a:rPr lang="en-US" sz="3000">
                <a:solidFill>
                  <a:srgbClr val="000000"/>
                </a:solidFill>
                <a:latin typeface="Arimo"/>
                <a:ea typeface="Arimo"/>
                <a:cs typeface="Arimo"/>
                <a:sym typeface="Arimo"/>
              </a:rPr>
              <a:t>Hold a current CTA Membership with agreement to ensure this remains active during the 12months of accessing the toolkit</a:t>
            </a:r>
          </a:p>
          <a:p>
            <a:pPr algn="l" marL="542925" indent="-271462" lvl="1">
              <a:lnSpc>
                <a:spcPts val="3240"/>
              </a:lnSpc>
              <a:buFont typeface="Arial"/>
              <a:buChar char="•"/>
            </a:pPr>
            <a:r>
              <a:rPr lang="en-US" sz="3000">
                <a:solidFill>
                  <a:srgbClr val="000000"/>
                </a:solidFill>
                <a:latin typeface="Arimo"/>
                <a:ea typeface="Arimo"/>
                <a:cs typeface="Arimo"/>
                <a:sym typeface="Arimo"/>
              </a:rPr>
              <a:t>Currently operate within the UK and have delivered services for 12 months</a:t>
            </a:r>
          </a:p>
          <a:p>
            <a:pPr algn="l" marL="542925" indent="-271462" lvl="1">
              <a:lnSpc>
                <a:spcPts val="3240"/>
              </a:lnSpc>
              <a:buFont typeface="Arial"/>
              <a:buChar char="•"/>
            </a:pPr>
            <a:r>
              <a:rPr lang="en-US" sz="3000">
                <a:solidFill>
                  <a:srgbClr val="000000"/>
                </a:solidFill>
                <a:latin typeface="Arimo"/>
                <a:ea typeface="Arimo"/>
                <a:cs typeface="Arimo"/>
                <a:sym typeface="Arimo"/>
              </a:rPr>
              <a:t>Initial priority given to Primary Operators or Secondary with a significant CT Operation. </a:t>
            </a:r>
          </a:p>
          <a:p>
            <a:pPr algn="l" marL="542925" indent="-271462" lvl="1">
              <a:lnSpc>
                <a:spcPts val="3240"/>
              </a:lnSpc>
              <a:buFont typeface="Arial"/>
              <a:buChar char="•"/>
            </a:pPr>
            <a:r>
              <a:rPr lang="en-US" sz="3000">
                <a:solidFill>
                  <a:srgbClr val="000000"/>
                </a:solidFill>
                <a:latin typeface="Arimo"/>
                <a:ea typeface="Arimo"/>
                <a:cs typeface="Arimo"/>
                <a:sym typeface="Arimo"/>
              </a:rPr>
              <a:t>Have some data collection methods in place currently</a:t>
            </a:r>
          </a:p>
          <a:p>
            <a:pPr algn="l" marL="542925" indent="-271462" lvl="1">
              <a:lnSpc>
                <a:spcPts val="3240"/>
              </a:lnSpc>
            </a:pPr>
          </a:p>
          <a:p>
            <a:pPr algn="l" marL="542925" indent="-271462" lvl="1">
              <a:lnSpc>
                <a:spcPts val="3240"/>
              </a:lnSpc>
            </a:pPr>
            <a:r>
              <a:rPr lang="en-US" b="true" sz="3000">
                <a:solidFill>
                  <a:srgbClr val="60519D"/>
                </a:solidFill>
                <a:latin typeface="Arimo Bold"/>
                <a:ea typeface="Arimo Bold"/>
                <a:cs typeface="Arimo Bold"/>
                <a:sym typeface="Arimo Bold"/>
              </a:rPr>
              <a:t>Actions for operators  </a:t>
            </a:r>
          </a:p>
          <a:p>
            <a:pPr algn="l" marL="542925" indent="-271462" lvl="1">
              <a:lnSpc>
                <a:spcPts val="3240"/>
              </a:lnSpc>
              <a:buFont typeface="Arial"/>
              <a:buChar char="•"/>
            </a:pPr>
            <a:r>
              <a:rPr lang="en-US" sz="3000">
                <a:solidFill>
                  <a:srgbClr val="000000"/>
                </a:solidFill>
                <a:latin typeface="Arimo"/>
                <a:ea typeface="Arimo"/>
                <a:cs typeface="Arimo"/>
                <a:sym typeface="Arimo"/>
              </a:rPr>
              <a:t>To complete at least 12 months data into the Social Value toolkit – Latest date for first sharing data – End of April 2024 </a:t>
            </a:r>
          </a:p>
          <a:p>
            <a:pPr algn="l" marL="542925" indent="-271462" lvl="1">
              <a:lnSpc>
                <a:spcPts val="3240"/>
              </a:lnSpc>
            </a:pPr>
          </a:p>
        </p:txBody>
      </p:sp>
      <p:grpSp>
        <p:nvGrpSpPr>
          <p:cNvPr name="Group 7" id="7"/>
          <p:cNvGrpSpPr/>
          <p:nvPr/>
        </p:nvGrpSpPr>
        <p:grpSpPr>
          <a:xfrm rot="0">
            <a:off x="15721965" y="110585"/>
            <a:ext cx="2279142" cy="2251710"/>
            <a:chOff x="0" y="0"/>
            <a:chExt cx="3038856" cy="3002280"/>
          </a:xfrm>
        </p:grpSpPr>
        <p:sp>
          <p:nvSpPr>
            <p:cNvPr name="Freeform 8" id="8"/>
            <p:cNvSpPr/>
            <p:nvPr/>
          </p:nvSpPr>
          <p:spPr>
            <a:xfrm flipH="false" flipV="false" rot="0">
              <a:off x="-1397508" y="0"/>
              <a:ext cx="4436364" cy="3078480"/>
            </a:xfrm>
            <a:custGeom>
              <a:avLst/>
              <a:gdLst/>
              <a:ahLst/>
              <a:cxnLst/>
              <a:rect r="r" b="b" t="t" l="l"/>
              <a:pathLst>
                <a:path h="3078480" w="4436364">
                  <a:moveTo>
                    <a:pt x="1588008" y="0"/>
                  </a:moveTo>
                  <a:lnTo>
                    <a:pt x="1664208" y="0"/>
                  </a:lnTo>
                  <a:lnTo>
                    <a:pt x="1664208" y="76200"/>
                  </a:lnTo>
                  <a:lnTo>
                    <a:pt x="1588008" y="76200"/>
                  </a:lnTo>
                  <a:close/>
                  <a:moveTo>
                    <a:pt x="1740408" y="0"/>
                  </a:moveTo>
                  <a:lnTo>
                    <a:pt x="1816608" y="0"/>
                  </a:lnTo>
                  <a:lnTo>
                    <a:pt x="1816608" y="76200"/>
                  </a:lnTo>
                  <a:lnTo>
                    <a:pt x="1740408" y="76200"/>
                  </a:lnTo>
                  <a:close/>
                  <a:moveTo>
                    <a:pt x="1892808" y="0"/>
                  </a:moveTo>
                  <a:lnTo>
                    <a:pt x="1969008" y="0"/>
                  </a:lnTo>
                  <a:lnTo>
                    <a:pt x="1969008" y="76200"/>
                  </a:lnTo>
                  <a:lnTo>
                    <a:pt x="1892808" y="76200"/>
                  </a:lnTo>
                  <a:close/>
                  <a:moveTo>
                    <a:pt x="2045208" y="0"/>
                  </a:moveTo>
                  <a:lnTo>
                    <a:pt x="2121408" y="0"/>
                  </a:lnTo>
                  <a:lnTo>
                    <a:pt x="2121408" y="76200"/>
                  </a:lnTo>
                  <a:lnTo>
                    <a:pt x="2045208" y="76200"/>
                  </a:lnTo>
                  <a:close/>
                  <a:moveTo>
                    <a:pt x="2197608" y="0"/>
                  </a:moveTo>
                  <a:lnTo>
                    <a:pt x="2273808" y="0"/>
                  </a:lnTo>
                  <a:lnTo>
                    <a:pt x="2273808" y="76200"/>
                  </a:lnTo>
                  <a:lnTo>
                    <a:pt x="2197608" y="76200"/>
                  </a:lnTo>
                  <a:close/>
                  <a:moveTo>
                    <a:pt x="2350008" y="0"/>
                  </a:moveTo>
                  <a:lnTo>
                    <a:pt x="2426208" y="0"/>
                  </a:lnTo>
                  <a:lnTo>
                    <a:pt x="2426208" y="76200"/>
                  </a:lnTo>
                  <a:lnTo>
                    <a:pt x="2350008" y="76200"/>
                  </a:lnTo>
                  <a:close/>
                  <a:moveTo>
                    <a:pt x="2502408" y="0"/>
                  </a:moveTo>
                  <a:lnTo>
                    <a:pt x="2578608" y="0"/>
                  </a:lnTo>
                  <a:lnTo>
                    <a:pt x="2578608" y="76200"/>
                  </a:lnTo>
                  <a:lnTo>
                    <a:pt x="2502408" y="76200"/>
                  </a:lnTo>
                  <a:close/>
                  <a:moveTo>
                    <a:pt x="2654808" y="0"/>
                  </a:moveTo>
                  <a:lnTo>
                    <a:pt x="2731008" y="0"/>
                  </a:lnTo>
                  <a:lnTo>
                    <a:pt x="2731008" y="76200"/>
                  </a:lnTo>
                  <a:lnTo>
                    <a:pt x="2654808" y="76200"/>
                  </a:lnTo>
                  <a:close/>
                  <a:moveTo>
                    <a:pt x="2807208" y="76200"/>
                  </a:moveTo>
                  <a:lnTo>
                    <a:pt x="2883408" y="76200"/>
                  </a:lnTo>
                  <a:lnTo>
                    <a:pt x="2807208" y="76200"/>
                  </a:lnTo>
                  <a:close/>
                  <a:moveTo>
                    <a:pt x="2959608" y="76200"/>
                  </a:moveTo>
                  <a:lnTo>
                    <a:pt x="3035808" y="76200"/>
                  </a:lnTo>
                  <a:lnTo>
                    <a:pt x="2959608" y="76200"/>
                  </a:lnTo>
                  <a:close/>
                  <a:moveTo>
                    <a:pt x="3112008" y="76200"/>
                  </a:moveTo>
                  <a:lnTo>
                    <a:pt x="3188208" y="76200"/>
                  </a:lnTo>
                  <a:lnTo>
                    <a:pt x="3112008" y="76200"/>
                  </a:lnTo>
                  <a:close/>
                  <a:moveTo>
                    <a:pt x="3264408" y="76200"/>
                  </a:moveTo>
                  <a:lnTo>
                    <a:pt x="3340608" y="76200"/>
                  </a:lnTo>
                  <a:lnTo>
                    <a:pt x="3264408" y="76200"/>
                  </a:lnTo>
                  <a:close/>
                  <a:moveTo>
                    <a:pt x="3416808" y="76200"/>
                  </a:moveTo>
                  <a:lnTo>
                    <a:pt x="3493008" y="76200"/>
                  </a:lnTo>
                  <a:lnTo>
                    <a:pt x="3416808" y="76200"/>
                  </a:lnTo>
                  <a:close/>
                  <a:moveTo>
                    <a:pt x="3569208" y="76200"/>
                  </a:moveTo>
                  <a:lnTo>
                    <a:pt x="3645408" y="76200"/>
                  </a:lnTo>
                  <a:lnTo>
                    <a:pt x="3569208" y="76200"/>
                  </a:lnTo>
                  <a:close/>
                  <a:moveTo>
                    <a:pt x="3721608" y="76200"/>
                  </a:moveTo>
                  <a:lnTo>
                    <a:pt x="3797808" y="76200"/>
                  </a:lnTo>
                  <a:lnTo>
                    <a:pt x="3721608" y="76200"/>
                  </a:lnTo>
                  <a:close/>
                  <a:moveTo>
                    <a:pt x="3874008" y="76200"/>
                  </a:moveTo>
                  <a:lnTo>
                    <a:pt x="3950208" y="76200"/>
                  </a:lnTo>
                  <a:lnTo>
                    <a:pt x="3874008" y="76200"/>
                  </a:lnTo>
                  <a:close/>
                  <a:moveTo>
                    <a:pt x="4026408" y="76200"/>
                  </a:moveTo>
                  <a:lnTo>
                    <a:pt x="4102608" y="76200"/>
                  </a:lnTo>
                  <a:lnTo>
                    <a:pt x="4026408" y="76200"/>
                  </a:lnTo>
                  <a:close/>
                  <a:moveTo>
                    <a:pt x="4178808" y="76200"/>
                  </a:moveTo>
                  <a:lnTo>
                    <a:pt x="4255008" y="76200"/>
                  </a:lnTo>
                  <a:lnTo>
                    <a:pt x="4178808" y="76200"/>
                  </a:lnTo>
                  <a:close/>
                  <a:moveTo>
                    <a:pt x="4331208" y="76200"/>
                  </a:moveTo>
                  <a:lnTo>
                    <a:pt x="4398264" y="76200"/>
                  </a:lnTo>
                  <a:cubicBezTo>
                    <a:pt x="4419346" y="76200"/>
                    <a:pt x="4436364" y="93218"/>
                    <a:pt x="4436364" y="114300"/>
                  </a:cubicBezTo>
                  <a:lnTo>
                    <a:pt x="4436364" y="123444"/>
                  </a:lnTo>
                  <a:lnTo>
                    <a:pt x="4360164" y="123444"/>
                  </a:lnTo>
                  <a:lnTo>
                    <a:pt x="4360164" y="38100"/>
                  </a:lnTo>
                  <a:lnTo>
                    <a:pt x="4398264" y="38100"/>
                  </a:lnTo>
                  <a:lnTo>
                    <a:pt x="4398264" y="76200"/>
                  </a:lnTo>
                  <a:lnTo>
                    <a:pt x="4331208" y="76200"/>
                  </a:lnTo>
                  <a:close/>
                  <a:moveTo>
                    <a:pt x="4436364" y="199644"/>
                  </a:moveTo>
                  <a:lnTo>
                    <a:pt x="4436364" y="275844"/>
                  </a:lnTo>
                  <a:lnTo>
                    <a:pt x="4360164" y="275844"/>
                  </a:lnTo>
                  <a:lnTo>
                    <a:pt x="4360164" y="199644"/>
                  </a:lnTo>
                  <a:close/>
                  <a:moveTo>
                    <a:pt x="4360164" y="352044"/>
                  </a:moveTo>
                  <a:lnTo>
                    <a:pt x="4360164" y="428244"/>
                  </a:lnTo>
                  <a:lnTo>
                    <a:pt x="4283964" y="428244"/>
                  </a:lnTo>
                  <a:lnTo>
                    <a:pt x="4283964" y="352044"/>
                  </a:lnTo>
                  <a:close/>
                  <a:moveTo>
                    <a:pt x="4283964" y="504444"/>
                  </a:moveTo>
                  <a:lnTo>
                    <a:pt x="4283964" y="580644"/>
                  </a:lnTo>
                  <a:lnTo>
                    <a:pt x="4207764" y="580644"/>
                  </a:lnTo>
                  <a:lnTo>
                    <a:pt x="4207764" y="504444"/>
                  </a:lnTo>
                  <a:close/>
                  <a:moveTo>
                    <a:pt x="4207764" y="656844"/>
                  </a:moveTo>
                  <a:lnTo>
                    <a:pt x="4207764" y="733044"/>
                  </a:lnTo>
                  <a:lnTo>
                    <a:pt x="4131564" y="733044"/>
                  </a:lnTo>
                  <a:lnTo>
                    <a:pt x="4131564" y="656844"/>
                  </a:lnTo>
                  <a:close/>
                  <a:moveTo>
                    <a:pt x="4131564" y="809244"/>
                  </a:moveTo>
                  <a:lnTo>
                    <a:pt x="4131564" y="885444"/>
                  </a:lnTo>
                  <a:lnTo>
                    <a:pt x="4055364" y="885444"/>
                  </a:lnTo>
                  <a:lnTo>
                    <a:pt x="4055364" y="809244"/>
                  </a:lnTo>
                  <a:close/>
                  <a:moveTo>
                    <a:pt x="4055364" y="961644"/>
                  </a:moveTo>
                  <a:lnTo>
                    <a:pt x="4055364" y="1037844"/>
                  </a:lnTo>
                  <a:lnTo>
                    <a:pt x="3979164" y="1037844"/>
                  </a:lnTo>
                  <a:lnTo>
                    <a:pt x="3979164" y="961644"/>
                  </a:lnTo>
                  <a:close/>
                  <a:moveTo>
                    <a:pt x="3979164" y="1114044"/>
                  </a:moveTo>
                  <a:lnTo>
                    <a:pt x="3979164" y="1190244"/>
                  </a:lnTo>
                  <a:lnTo>
                    <a:pt x="3902964" y="1190244"/>
                  </a:lnTo>
                  <a:lnTo>
                    <a:pt x="3902964" y="1114044"/>
                  </a:lnTo>
                  <a:close/>
                  <a:moveTo>
                    <a:pt x="3902964" y="1266444"/>
                  </a:moveTo>
                  <a:lnTo>
                    <a:pt x="3902964" y="1342644"/>
                  </a:lnTo>
                  <a:lnTo>
                    <a:pt x="3826764" y="1342644"/>
                  </a:lnTo>
                  <a:lnTo>
                    <a:pt x="3826764" y="1266444"/>
                  </a:lnTo>
                  <a:close/>
                  <a:moveTo>
                    <a:pt x="3826764" y="1418844"/>
                  </a:moveTo>
                  <a:lnTo>
                    <a:pt x="3826764" y="1495044"/>
                  </a:lnTo>
                  <a:lnTo>
                    <a:pt x="3750564" y="1495044"/>
                  </a:lnTo>
                  <a:lnTo>
                    <a:pt x="3750564" y="1418844"/>
                  </a:lnTo>
                  <a:close/>
                  <a:moveTo>
                    <a:pt x="3750564" y="1571244"/>
                  </a:moveTo>
                  <a:lnTo>
                    <a:pt x="3750564" y="1647444"/>
                  </a:lnTo>
                  <a:lnTo>
                    <a:pt x="3674364" y="1647444"/>
                  </a:lnTo>
                  <a:lnTo>
                    <a:pt x="3674364" y="1571244"/>
                  </a:lnTo>
                  <a:close/>
                  <a:moveTo>
                    <a:pt x="3674364" y="1723644"/>
                  </a:moveTo>
                  <a:lnTo>
                    <a:pt x="3674364" y="1799844"/>
                  </a:lnTo>
                  <a:lnTo>
                    <a:pt x="3598164" y="1799844"/>
                  </a:lnTo>
                  <a:lnTo>
                    <a:pt x="3598164" y="1723644"/>
                  </a:lnTo>
                  <a:close/>
                  <a:moveTo>
                    <a:pt x="3598164" y="1876044"/>
                  </a:moveTo>
                  <a:lnTo>
                    <a:pt x="3598164" y="1952244"/>
                  </a:lnTo>
                  <a:lnTo>
                    <a:pt x="3521964" y="1952244"/>
                  </a:lnTo>
                  <a:lnTo>
                    <a:pt x="3521964" y="1876044"/>
                  </a:lnTo>
                  <a:close/>
                  <a:moveTo>
                    <a:pt x="3521964" y="2028444"/>
                  </a:moveTo>
                  <a:lnTo>
                    <a:pt x="3521964" y="2104644"/>
                  </a:lnTo>
                  <a:lnTo>
                    <a:pt x="3445764" y="2104644"/>
                  </a:lnTo>
                  <a:lnTo>
                    <a:pt x="3445764" y="2028444"/>
                  </a:lnTo>
                  <a:close/>
                  <a:moveTo>
                    <a:pt x="3445764" y="2180844"/>
                  </a:moveTo>
                  <a:lnTo>
                    <a:pt x="3445764" y="2257044"/>
                  </a:lnTo>
                  <a:lnTo>
                    <a:pt x="3369564" y="2257044"/>
                  </a:lnTo>
                  <a:lnTo>
                    <a:pt x="3369564" y="2180844"/>
                  </a:lnTo>
                  <a:close/>
                  <a:moveTo>
                    <a:pt x="3369564" y="2333244"/>
                  </a:moveTo>
                  <a:lnTo>
                    <a:pt x="3369564" y="2409444"/>
                  </a:lnTo>
                  <a:lnTo>
                    <a:pt x="3293364" y="2409444"/>
                  </a:lnTo>
                  <a:lnTo>
                    <a:pt x="3293364" y="2333244"/>
                  </a:lnTo>
                  <a:close/>
                  <a:moveTo>
                    <a:pt x="3293364" y="2485644"/>
                  </a:moveTo>
                  <a:lnTo>
                    <a:pt x="3293364" y="2561844"/>
                  </a:lnTo>
                  <a:lnTo>
                    <a:pt x="3217164" y="2561844"/>
                  </a:lnTo>
                  <a:lnTo>
                    <a:pt x="3217164" y="2485644"/>
                  </a:lnTo>
                  <a:close/>
                  <a:moveTo>
                    <a:pt x="3217164" y="2638044"/>
                  </a:moveTo>
                  <a:lnTo>
                    <a:pt x="3217164" y="2714244"/>
                  </a:lnTo>
                  <a:lnTo>
                    <a:pt x="3140964" y="2714244"/>
                  </a:lnTo>
                  <a:lnTo>
                    <a:pt x="3140964" y="2638044"/>
                  </a:lnTo>
                  <a:close/>
                  <a:moveTo>
                    <a:pt x="3140964" y="2790444"/>
                  </a:moveTo>
                  <a:lnTo>
                    <a:pt x="3140964" y="2866644"/>
                  </a:lnTo>
                  <a:lnTo>
                    <a:pt x="3064764" y="2866644"/>
                  </a:lnTo>
                  <a:lnTo>
                    <a:pt x="3064764" y="2790444"/>
                  </a:lnTo>
                  <a:close/>
                  <a:moveTo>
                    <a:pt x="3064764" y="2942844"/>
                  </a:moveTo>
                  <a:lnTo>
                    <a:pt x="3064764" y="3019044"/>
                  </a:lnTo>
                  <a:lnTo>
                    <a:pt x="2988564" y="3019044"/>
                  </a:lnTo>
                  <a:lnTo>
                    <a:pt x="2988564" y="2942844"/>
                  </a:lnTo>
                  <a:close/>
                  <a:moveTo>
                    <a:pt x="2895600" y="3078480"/>
                  </a:moveTo>
                  <a:lnTo>
                    <a:pt x="2819400" y="3078480"/>
                  </a:lnTo>
                  <a:lnTo>
                    <a:pt x="2819400" y="3002280"/>
                  </a:lnTo>
                  <a:lnTo>
                    <a:pt x="2895600" y="3002280"/>
                  </a:lnTo>
                  <a:close/>
                  <a:moveTo>
                    <a:pt x="2743200" y="3002280"/>
                  </a:moveTo>
                  <a:lnTo>
                    <a:pt x="2667000" y="3002280"/>
                  </a:lnTo>
                  <a:lnTo>
                    <a:pt x="2667000" y="2926080"/>
                  </a:lnTo>
                  <a:lnTo>
                    <a:pt x="2743200" y="2926080"/>
                  </a:lnTo>
                  <a:close/>
                  <a:moveTo>
                    <a:pt x="2590800" y="2926080"/>
                  </a:moveTo>
                  <a:lnTo>
                    <a:pt x="2514600" y="2926080"/>
                  </a:lnTo>
                  <a:lnTo>
                    <a:pt x="2514600" y="2849880"/>
                  </a:lnTo>
                  <a:lnTo>
                    <a:pt x="2590800" y="2849880"/>
                  </a:lnTo>
                  <a:close/>
                  <a:moveTo>
                    <a:pt x="2438400" y="2849880"/>
                  </a:moveTo>
                  <a:lnTo>
                    <a:pt x="2362200" y="2849880"/>
                  </a:lnTo>
                  <a:lnTo>
                    <a:pt x="2362200" y="2773680"/>
                  </a:lnTo>
                  <a:lnTo>
                    <a:pt x="2438400" y="2773680"/>
                  </a:lnTo>
                  <a:close/>
                  <a:moveTo>
                    <a:pt x="2286000" y="2773680"/>
                  </a:moveTo>
                  <a:lnTo>
                    <a:pt x="2209800" y="2773680"/>
                  </a:lnTo>
                  <a:lnTo>
                    <a:pt x="2209800" y="2697480"/>
                  </a:lnTo>
                  <a:lnTo>
                    <a:pt x="2286000" y="2697480"/>
                  </a:lnTo>
                  <a:close/>
                  <a:moveTo>
                    <a:pt x="2133600" y="2697480"/>
                  </a:moveTo>
                  <a:lnTo>
                    <a:pt x="2057400" y="2697480"/>
                  </a:lnTo>
                  <a:lnTo>
                    <a:pt x="2057400" y="2621280"/>
                  </a:lnTo>
                  <a:lnTo>
                    <a:pt x="2133600" y="2621280"/>
                  </a:lnTo>
                  <a:close/>
                  <a:moveTo>
                    <a:pt x="1981200" y="2621280"/>
                  </a:moveTo>
                  <a:lnTo>
                    <a:pt x="1905000" y="2621280"/>
                  </a:lnTo>
                  <a:lnTo>
                    <a:pt x="1905000" y="2545080"/>
                  </a:lnTo>
                  <a:lnTo>
                    <a:pt x="1981200" y="2545080"/>
                  </a:lnTo>
                  <a:close/>
                  <a:moveTo>
                    <a:pt x="1828800" y="2545080"/>
                  </a:moveTo>
                  <a:lnTo>
                    <a:pt x="1752600" y="2545080"/>
                  </a:lnTo>
                  <a:lnTo>
                    <a:pt x="1752600" y="2468880"/>
                  </a:lnTo>
                  <a:lnTo>
                    <a:pt x="1828800" y="2468880"/>
                  </a:lnTo>
                  <a:close/>
                  <a:moveTo>
                    <a:pt x="1676400" y="2468880"/>
                  </a:moveTo>
                  <a:lnTo>
                    <a:pt x="1600200" y="2468880"/>
                  </a:lnTo>
                  <a:lnTo>
                    <a:pt x="1600200" y="2392680"/>
                  </a:lnTo>
                  <a:lnTo>
                    <a:pt x="1676400" y="2392680"/>
                  </a:lnTo>
                  <a:close/>
                  <a:moveTo>
                    <a:pt x="1524000" y="2392680"/>
                  </a:moveTo>
                  <a:lnTo>
                    <a:pt x="1447800" y="2392680"/>
                  </a:lnTo>
                  <a:lnTo>
                    <a:pt x="1447800" y="2316480"/>
                  </a:lnTo>
                  <a:lnTo>
                    <a:pt x="1524000" y="2316480"/>
                  </a:lnTo>
                  <a:close/>
                  <a:moveTo>
                    <a:pt x="1371600" y="2316480"/>
                  </a:moveTo>
                  <a:lnTo>
                    <a:pt x="1295400" y="2316480"/>
                  </a:lnTo>
                  <a:lnTo>
                    <a:pt x="1295400" y="2240280"/>
                  </a:lnTo>
                  <a:lnTo>
                    <a:pt x="1371600" y="2240280"/>
                  </a:lnTo>
                  <a:close/>
                  <a:moveTo>
                    <a:pt x="1219200" y="2240280"/>
                  </a:moveTo>
                  <a:lnTo>
                    <a:pt x="1143000" y="2240280"/>
                  </a:lnTo>
                  <a:lnTo>
                    <a:pt x="1143000" y="2164080"/>
                  </a:lnTo>
                  <a:lnTo>
                    <a:pt x="1219200" y="2164080"/>
                  </a:lnTo>
                  <a:close/>
                  <a:moveTo>
                    <a:pt x="1066800" y="2164080"/>
                  </a:moveTo>
                  <a:lnTo>
                    <a:pt x="990600" y="2164080"/>
                  </a:lnTo>
                  <a:lnTo>
                    <a:pt x="990600" y="2087880"/>
                  </a:lnTo>
                  <a:lnTo>
                    <a:pt x="1066800" y="2087880"/>
                  </a:lnTo>
                  <a:close/>
                  <a:moveTo>
                    <a:pt x="914400" y="2087880"/>
                  </a:moveTo>
                  <a:lnTo>
                    <a:pt x="838200" y="2087880"/>
                  </a:lnTo>
                  <a:lnTo>
                    <a:pt x="838200" y="2011680"/>
                  </a:lnTo>
                  <a:lnTo>
                    <a:pt x="914400" y="2011680"/>
                  </a:lnTo>
                  <a:close/>
                  <a:moveTo>
                    <a:pt x="762000" y="2011680"/>
                  </a:moveTo>
                  <a:lnTo>
                    <a:pt x="685800" y="2011680"/>
                  </a:lnTo>
                  <a:lnTo>
                    <a:pt x="685800" y="1935480"/>
                  </a:lnTo>
                  <a:lnTo>
                    <a:pt x="762000" y="1935480"/>
                  </a:lnTo>
                  <a:close/>
                  <a:moveTo>
                    <a:pt x="609600" y="1935480"/>
                  </a:moveTo>
                  <a:lnTo>
                    <a:pt x="533400" y="1935480"/>
                  </a:lnTo>
                  <a:lnTo>
                    <a:pt x="533400" y="1859280"/>
                  </a:lnTo>
                  <a:lnTo>
                    <a:pt x="609600" y="1859280"/>
                  </a:lnTo>
                  <a:close/>
                  <a:moveTo>
                    <a:pt x="457200" y="1859280"/>
                  </a:moveTo>
                  <a:lnTo>
                    <a:pt x="381000" y="1859280"/>
                  </a:lnTo>
                  <a:lnTo>
                    <a:pt x="381000" y="1783080"/>
                  </a:lnTo>
                  <a:lnTo>
                    <a:pt x="457200" y="1783080"/>
                  </a:lnTo>
                  <a:close/>
                  <a:moveTo>
                    <a:pt x="304800" y="1783080"/>
                  </a:moveTo>
                  <a:lnTo>
                    <a:pt x="228600" y="1783080"/>
                  </a:lnTo>
                  <a:lnTo>
                    <a:pt x="228600" y="1706880"/>
                  </a:lnTo>
                  <a:lnTo>
                    <a:pt x="304800" y="1706880"/>
                  </a:lnTo>
                  <a:close/>
                  <a:moveTo>
                    <a:pt x="152400" y="1706880"/>
                  </a:moveTo>
                  <a:lnTo>
                    <a:pt x="76200" y="1706880"/>
                  </a:lnTo>
                  <a:lnTo>
                    <a:pt x="76200" y="1630680"/>
                  </a:lnTo>
                  <a:lnTo>
                    <a:pt x="152400" y="1630680"/>
                  </a:lnTo>
                  <a:close/>
                  <a:moveTo>
                    <a:pt x="0" y="1630680"/>
                  </a:moveTo>
                  <a:lnTo>
                    <a:pt x="1435608" y="1630680"/>
                  </a:lnTo>
                  <a:cubicBezTo>
                    <a:pt x="1414526" y="1630680"/>
                    <a:pt x="1397508" y="1613662"/>
                    <a:pt x="1397508" y="1592580"/>
                  </a:cubicBezTo>
                  <a:lnTo>
                    <a:pt x="1397508" y="1528572"/>
                  </a:lnTo>
                  <a:lnTo>
                    <a:pt x="1473708" y="1528572"/>
                  </a:lnTo>
                  <a:lnTo>
                    <a:pt x="1473708" y="1592580"/>
                  </a:lnTo>
                  <a:lnTo>
                    <a:pt x="1435608" y="1592580"/>
                  </a:lnTo>
                  <a:lnTo>
                    <a:pt x="1435608" y="1554480"/>
                  </a:lnTo>
                  <a:lnTo>
                    <a:pt x="1447800" y="1554480"/>
                  </a:lnTo>
                  <a:close/>
                  <a:moveTo>
                    <a:pt x="1397508" y="2823972"/>
                  </a:moveTo>
                  <a:lnTo>
                    <a:pt x="1397508" y="2747772"/>
                  </a:lnTo>
                  <a:lnTo>
                    <a:pt x="1473708" y="2747772"/>
                  </a:lnTo>
                  <a:lnTo>
                    <a:pt x="1473708" y="2823972"/>
                  </a:lnTo>
                  <a:close/>
                  <a:moveTo>
                    <a:pt x="1473708" y="2671572"/>
                  </a:moveTo>
                  <a:lnTo>
                    <a:pt x="1473708" y="2595372"/>
                  </a:lnTo>
                  <a:lnTo>
                    <a:pt x="1473708" y="2671572"/>
                  </a:lnTo>
                  <a:close/>
                  <a:moveTo>
                    <a:pt x="1473708" y="2519172"/>
                  </a:moveTo>
                  <a:lnTo>
                    <a:pt x="1473708" y="2442972"/>
                  </a:lnTo>
                  <a:lnTo>
                    <a:pt x="1473708" y="2519172"/>
                  </a:lnTo>
                  <a:close/>
                  <a:moveTo>
                    <a:pt x="1473708" y="2366772"/>
                  </a:moveTo>
                  <a:lnTo>
                    <a:pt x="1473708" y="2290572"/>
                  </a:lnTo>
                  <a:lnTo>
                    <a:pt x="1473708" y="2366772"/>
                  </a:lnTo>
                  <a:close/>
                  <a:moveTo>
                    <a:pt x="1473708" y="2214372"/>
                  </a:moveTo>
                  <a:lnTo>
                    <a:pt x="1473708" y="2138172"/>
                  </a:lnTo>
                  <a:lnTo>
                    <a:pt x="1473708" y="2214372"/>
                  </a:lnTo>
                  <a:close/>
                  <a:moveTo>
                    <a:pt x="1473708" y="2061972"/>
                  </a:moveTo>
                  <a:lnTo>
                    <a:pt x="1473708" y="1985772"/>
                  </a:lnTo>
                  <a:lnTo>
                    <a:pt x="1473708" y="2061972"/>
                  </a:lnTo>
                  <a:close/>
                  <a:moveTo>
                    <a:pt x="1473708" y="1909572"/>
                  </a:moveTo>
                  <a:lnTo>
                    <a:pt x="1473708" y="1833372"/>
                  </a:lnTo>
                  <a:lnTo>
                    <a:pt x="1473708" y="1909572"/>
                  </a:lnTo>
                  <a:close/>
                  <a:moveTo>
                    <a:pt x="1473708" y="1757172"/>
                  </a:moveTo>
                  <a:lnTo>
                    <a:pt x="1473708" y="1680972"/>
                  </a:lnTo>
                  <a:lnTo>
                    <a:pt x="1473708" y="1757172"/>
                  </a:lnTo>
                  <a:close/>
                  <a:moveTo>
                    <a:pt x="1473708" y="1604772"/>
                  </a:moveTo>
                  <a:lnTo>
                    <a:pt x="1473708" y="1528572"/>
                  </a:lnTo>
                  <a:lnTo>
                    <a:pt x="1473708" y="1604772"/>
                  </a:lnTo>
                  <a:close/>
                  <a:moveTo>
                    <a:pt x="1473708" y="1452372"/>
                  </a:moveTo>
                  <a:lnTo>
                    <a:pt x="1473708" y="1376172"/>
                  </a:lnTo>
                  <a:lnTo>
                    <a:pt x="1473708" y="1452372"/>
                  </a:lnTo>
                  <a:close/>
                  <a:moveTo>
                    <a:pt x="1473708" y="1299972"/>
                  </a:moveTo>
                  <a:lnTo>
                    <a:pt x="1473708" y="1223772"/>
                  </a:lnTo>
                  <a:lnTo>
                    <a:pt x="1473708" y="1299972"/>
                  </a:lnTo>
                  <a:close/>
                  <a:moveTo>
                    <a:pt x="1473708" y="1147572"/>
                  </a:moveTo>
                  <a:lnTo>
                    <a:pt x="1473708" y="1071372"/>
                  </a:lnTo>
                  <a:lnTo>
                    <a:pt x="1473708" y="1147572"/>
                  </a:lnTo>
                  <a:close/>
                  <a:moveTo>
                    <a:pt x="1473708" y="995172"/>
                  </a:moveTo>
                  <a:lnTo>
                    <a:pt x="1473708" y="918972"/>
                  </a:lnTo>
                  <a:lnTo>
                    <a:pt x="1473708" y="995172"/>
                  </a:lnTo>
                  <a:close/>
                  <a:moveTo>
                    <a:pt x="1473708" y="842772"/>
                  </a:moveTo>
                  <a:lnTo>
                    <a:pt x="1473708" y="766572"/>
                  </a:lnTo>
                  <a:lnTo>
                    <a:pt x="1473708" y="842772"/>
                  </a:lnTo>
                  <a:close/>
                  <a:moveTo>
                    <a:pt x="1473708" y="690372"/>
                  </a:moveTo>
                  <a:lnTo>
                    <a:pt x="1473708" y="614172"/>
                  </a:lnTo>
                  <a:lnTo>
                    <a:pt x="1473708" y="690372"/>
                  </a:lnTo>
                  <a:close/>
                  <a:moveTo>
                    <a:pt x="1473708" y="537972"/>
                  </a:moveTo>
                  <a:lnTo>
                    <a:pt x="1473708" y="461772"/>
                  </a:lnTo>
                  <a:lnTo>
                    <a:pt x="1473708" y="537972"/>
                  </a:lnTo>
                  <a:close/>
                  <a:moveTo>
                    <a:pt x="1473708" y="385572"/>
                  </a:moveTo>
                  <a:lnTo>
                    <a:pt x="1473708" y="309372"/>
                  </a:lnTo>
                  <a:lnTo>
                    <a:pt x="1473708" y="385572"/>
                  </a:lnTo>
                  <a:close/>
                  <a:moveTo>
                    <a:pt x="1473708" y="233172"/>
                  </a:moveTo>
                  <a:lnTo>
                    <a:pt x="1473708" y="156972"/>
                  </a:lnTo>
                  <a:lnTo>
                    <a:pt x="1473708" y="233172"/>
                  </a:lnTo>
                  <a:close/>
                  <a:moveTo>
                    <a:pt x="1473708" y="80772"/>
                  </a:moveTo>
                  <a:lnTo>
                    <a:pt x="1473708" y="38100"/>
                  </a:lnTo>
                  <a:cubicBezTo>
                    <a:pt x="1397508" y="17018"/>
                    <a:pt x="1414526" y="0"/>
                    <a:pt x="1435608" y="0"/>
                  </a:cubicBezTo>
                  <a:lnTo>
                    <a:pt x="1511808" y="0"/>
                  </a:lnTo>
                  <a:lnTo>
                    <a:pt x="1511808" y="76200"/>
                  </a:lnTo>
                  <a:lnTo>
                    <a:pt x="1435608" y="76200"/>
                  </a:lnTo>
                  <a:lnTo>
                    <a:pt x="1435608" y="38100"/>
                  </a:lnTo>
                  <a:lnTo>
                    <a:pt x="1473708" y="38100"/>
                  </a:lnTo>
                  <a:lnTo>
                    <a:pt x="1473708" y="80772"/>
                  </a:lnTo>
                  <a:close/>
                </a:path>
              </a:pathLst>
            </a:custGeom>
            <a:solidFill>
              <a:srgbClr val="30A2A1"/>
            </a:solidFill>
          </p:spPr>
        </p:sp>
      </p:grpSp>
      <p:sp>
        <p:nvSpPr>
          <p:cNvPr name="TextBox 9" id="9"/>
          <p:cNvSpPr txBox="true"/>
          <p:nvPr/>
        </p:nvSpPr>
        <p:spPr>
          <a:xfrm rot="0">
            <a:off x="15965424" y="2360390"/>
            <a:ext cx="2039112" cy="481608"/>
          </a:xfrm>
          <a:prstGeom prst="rect">
            <a:avLst/>
          </a:prstGeom>
        </p:spPr>
        <p:txBody>
          <a:bodyPr anchor="t" rtlCol="false" tIns="0" lIns="0" bIns="0" rIns="0">
            <a:spAutoFit/>
          </a:bodyPr>
          <a:lstStyle/>
          <a:p>
            <a:pPr algn="ctr">
              <a:lnSpc>
                <a:spcPts val="3240"/>
              </a:lnSpc>
            </a:pPr>
            <a:r>
              <a:rPr lang="en-US" sz="2700" b="true">
                <a:solidFill>
                  <a:srgbClr val="30A2A1"/>
                </a:solidFill>
                <a:latin typeface="Arimo Bold"/>
                <a:ea typeface="Arimo Bold"/>
                <a:cs typeface="Arimo Bold"/>
                <a:sym typeface="Arimo Bold"/>
              </a:rPr>
              <a:t>Apply Here</a:t>
            </a:r>
            <a:r>
              <a:rPr lang="en-US" sz="2700">
                <a:solidFill>
                  <a:srgbClr val="000000"/>
                </a:solidFill>
                <a:latin typeface="Arimo"/>
                <a:ea typeface="Arimo"/>
                <a:cs typeface="Arimo"/>
                <a:sym typeface="Arimo"/>
              </a:rPr>
              <a:t> </a:t>
            </a:r>
          </a:p>
        </p:txBody>
      </p:sp>
      <p:sp>
        <p:nvSpPr>
          <p:cNvPr name="Freeform 10" id="10" descr="A qr code with black squares  Description automatically generated"/>
          <p:cNvSpPr/>
          <p:nvPr/>
        </p:nvSpPr>
        <p:spPr>
          <a:xfrm flipH="false" flipV="false" rot="0">
            <a:off x="15873984" y="248888"/>
            <a:ext cx="1975104" cy="1975104"/>
          </a:xfrm>
          <a:custGeom>
            <a:avLst/>
            <a:gdLst/>
            <a:ahLst/>
            <a:cxnLst/>
            <a:rect r="r" b="b" t="t" l="l"/>
            <a:pathLst>
              <a:path h="1975104" w="1975104">
                <a:moveTo>
                  <a:pt x="0" y="0"/>
                </a:moveTo>
                <a:lnTo>
                  <a:pt x="1975104" y="0"/>
                </a:lnTo>
                <a:lnTo>
                  <a:pt x="1975104" y="1975104"/>
                </a:lnTo>
                <a:lnTo>
                  <a:pt x="0" y="1975104"/>
                </a:lnTo>
                <a:lnTo>
                  <a:pt x="0" y="0"/>
                </a:lnTo>
                <a:close/>
              </a:path>
            </a:pathLst>
          </a:custGeom>
          <a:blipFill>
            <a:blip r:embed="rId3"/>
            <a:stretch>
              <a:fillRect l="0" t="0" r="0" b="0"/>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173200" y="7327722"/>
            <a:ext cx="4114800" cy="2959278"/>
            <a:chOff x="0" y="0"/>
            <a:chExt cx="5486400" cy="3945704"/>
          </a:xfrm>
        </p:grpSpPr>
        <p:sp>
          <p:nvSpPr>
            <p:cNvPr name="Freeform 3" id="3"/>
            <p:cNvSpPr/>
            <p:nvPr/>
          </p:nvSpPr>
          <p:spPr>
            <a:xfrm flipH="false" flipV="false" rot="0">
              <a:off x="0" y="0"/>
              <a:ext cx="5486400" cy="3945763"/>
            </a:xfrm>
            <a:custGeom>
              <a:avLst/>
              <a:gdLst/>
              <a:ahLst/>
              <a:cxnLst/>
              <a:rect r="r" b="b" t="t" l="l"/>
              <a:pathLst>
                <a:path h="3945763" w="5486400">
                  <a:moveTo>
                    <a:pt x="5486400" y="3945763"/>
                  </a:moveTo>
                  <a:lnTo>
                    <a:pt x="5486400" y="0"/>
                  </a:lnTo>
                  <a:lnTo>
                    <a:pt x="0" y="3945763"/>
                  </a:lnTo>
                  <a:close/>
                </a:path>
              </a:pathLst>
            </a:custGeom>
            <a:solidFill>
              <a:srgbClr val="279CD8"/>
            </a:solidFill>
          </p:spPr>
        </p:sp>
      </p:grpSp>
      <p:sp>
        <p:nvSpPr>
          <p:cNvPr name="Freeform 4" id="4" descr="A white text on a black background  Description automatically generated"/>
          <p:cNvSpPr/>
          <p:nvPr/>
        </p:nvSpPr>
        <p:spPr>
          <a:xfrm flipH="false" flipV="false" rot="0">
            <a:off x="15823296" y="8138160"/>
            <a:ext cx="2360877" cy="2360877"/>
          </a:xfrm>
          <a:custGeom>
            <a:avLst/>
            <a:gdLst/>
            <a:ahLst/>
            <a:cxnLst/>
            <a:rect r="r" b="b" t="t" l="l"/>
            <a:pathLst>
              <a:path h="2360877" w="2360877">
                <a:moveTo>
                  <a:pt x="0" y="0"/>
                </a:moveTo>
                <a:lnTo>
                  <a:pt x="2360877" y="0"/>
                </a:lnTo>
                <a:lnTo>
                  <a:pt x="2360877" y="2360877"/>
                </a:lnTo>
                <a:lnTo>
                  <a:pt x="0" y="2360877"/>
                </a:lnTo>
                <a:lnTo>
                  <a:pt x="0" y="0"/>
                </a:lnTo>
                <a:close/>
              </a:path>
            </a:pathLst>
          </a:custGeom>
          <a:blipFill>
            <a:blip r:embed="rId2"/>
            <a:stretch>
              <a:fillRect l="0" t="0" r="0" b="0"/>
            </a:stretch>
          </a:blipFill>
        </p:spPr>
      </p:sp>
      <p:sp>
        <p:nvSpPr>
          <p:cNvPr name="TextBox 5" id="5"/>
          <p:cNvSpPr txBox="true"/>
          <p:nvPr/>
        </p:nvSpPr>
        <p:spPr>
          <a:xfrm rot="0">
            <a:off x="1348740" y="669607"/>
            <a:ext cx="15590520" cy="1820704"/>
          </a:xfrm>
          <a:prstGeom prst="rect">
            <a:avLst/>
          </a:prstGeom>
        </p:spPr>
        <p:txBody>
          <a:bodyPr anchor="t" rtlCol="false" tIns="0" lIns="0" bIns="0" rIns="0">
            <a:spAutoFit/>
          </a:bodyPr>
          <a:lstStyle/>
          <a:p>
            <a:pPr algn="l">
              <a:lnSpc>
                <a:spcPts val="7128"/>
              </a:lnSpc>
            </a:pPr>
            <a:r>
              <a:rPr lang="en-US" sz="6600" b="true">
                <a:solidFill>
                  <a:srgbClr val="279CD8"/>
                </a:solidFill>
                <a:latin typeface="Open Sans Bold"/>
                <a:ea typeface="Open Sans Bold"/>
                <a:cs typeface="Open Sans Bold"/>
                <a:sym typeface="Open Sans Bold"/>
              </a:rPr>
              <a:t>Timeline</a:t>
            </a:r>
          </a:p>
        </p:txBody>
      </p:sp>
      <p:grpSp>
        <p:nvGrpSpPr>
          <p:cNvPr name="Group 6" id="6"/>
          <p:cNvGrpSpPr/>
          <p:nvPr/>
        </p:nvGrpSpPr>
        <p:grpSpPr>
          <a:xfrm rot="0">
            <a:off x="852999" y="2808642"/>
            <a:ext cx="4540779" cy="1833456"/>
            <a:chOff x="0" y="0"/>
            <a:chExt cx="6054372" cy="2444608"/>
          </a:xfrm>
        </p:grpSpPr>
        <p:sp>
          <p:nvSpPr>
            <p:cNvPr name="Freeform 7" id="7"/>
            <p:cNvSpPr/>
            <p:nvPr/>
          </p:nvSpPr>
          <p:spPr>
            <a:xfrm flipH="false" flipV="false" rot="0">
              <a:off x="19050" y="19050"/>
              <a:ext cx="6016244" cy="2406396"/>
            </a:xfrm>
            <a:custGeom>
              <a:avLst/>
              <a:gdLst/>
              <a:ahLst/>
              <a:cxnLst/>
              <a:rect r="r" b="b" t="t" l="l"/>
              <a:pathLst>
                <a:path h="2406396" w="6016244">
                  <a:moveTo>
                    <a:pt x="0" y="0"/>
                  </a:moveTo>
                  <a:lnTo>
                    <a:pt x="4801616" y="0"/>
                  </a:lnTo>
                  <a:lnTo>
                    <a:pt x="6016244" y="1203198"/>
                  </a:lnTo>
                  <a:lnTo>
                    <a:pt x="4801616" y="2406396"/>
                  </a:lnTo>
                  <a:lnTo>
                    <a:pt x="0" y="2406396"/>
                  </a:lnTo>
                  <a:lnTo>
                    <a:pt x="1214628" y="1203198"/>
                  </a:lnTo>
                  <a:close/>
                </a:path>
              </a:pathLst>
            </a:custGeom>
            <a:solidFill>
              <a:srgbClr val="A84D98"/>
            </a:solidFill>
          </p:spPr>
        </p:sp>
        <p:sp>
          <p:nvSpPr>
            <p:cNvPr name="Freeform 8" id="8"/>
            <p:cNvSpPr/>
            <p:nvPr/>
          </p:nvSpPr>
          <p:spPr>
            <a:xfrm flipH="false" flipV="false" rot="0">
              <a:off x="-1524" y="0"/>
              <a:ext cx="6055868" cy="2444496"/>
            </a:xfrm>
            <a:custGeom>
              <a:avLst/>
              <a:gdLst/>
              <a:ahLst/>
              <a:cxnLst/>
              <a:rect r="r" b="b" t="t" l="l"/>
              <a:pathLst>
                <a:path h="2444496" w="6055868">
                  <a:moveTo>
                    <a:pt x="20574" y="0"/>
                  </a:moveTo>
                  <a:lnTo>
                    <a:pt x="4822190" y="0"/>
                  </a:lnTo>
                  <a:cubicBezTo>
                    <a:pt x="4827270" y="0"/>
                    <a:pt x="4831969" y="2032"/>
                    <a:pt x="4835652" y="5461"/>
                  </a:cubicBezTo>
                  <a:lnTo>
                    <a:pt x="6050280" y="1208659"/>
                  </a:lnTo>
                  <a:cubicBezTo>
                    <a:pt x="6053836" y="1212215"/>
                    <a:pt x="6055868" y="1217168"/>
                    <a:pt x="6055868" y="1222248"/>
                  </a:cubicBezTo>
                  <a:cubicBezTo>
                    <a:pt x="6055868" y="1227328"/>
                    <a:pt x="6053836" y="1232154"/>
                    <a:pt x="6050280" y="1235837"/>
                  </a:cubicBezTo>
                  <a:lnTo>
                    <a:pt x="4835652" y="2439035"/>
                  </a:lnTo>
                  <a:cubicBezTo>
                    <a:pt x="4832096" y="2442591"/>
                    <a:pt x="4827270" y="2444496"/>
                    <a:pt x="4822190" y="2444496"/>
                  </a:cubicBezTo>
                  <a:lnTo>
                    <a:pt x="20574" y="2444496"/>
                  </a:lnTo>
                  <a:cubicBezTo>
                    <a:pt x="12827" y="2444496"/>
                    <a:pt x="5842" y="2439797"/>
                    <a:pt x="2921" y="2432685"/>
                  </a:cubicBezTo>
                  <a:cubicBezTo>
                    <a:pt x="0" y="2425573"/>
                    <a:pt x="1651" y="2417318"/>
                    <a:pt x="7112" y="2411857"/>
                  </a:cubicBezTo>
                  <a:lnTo>
                    <a:pt x="1221740" y="1208786"/>
                  </a:lnTo>
                  <a:lnTo>
                    <a:pt x="1235202" y="1222375"/>
                  </a:lnTo>
                  <a:lnTo>
                    <a:pt x="1221740" y="1235964"/>
                  </a:lnTo>
                  <a:lnTo>
                    <a:pt x="7112" y="32639"/>
                  </a:lnTo>
                  <a:cubicBezTo>
                    <a:pt x="1651" y="27178"/>
                    <a:pt x="0" y="18923"/>
                    <a:pt x="2921" y="11811"/>
                  </a:cubicBezTo>
                  <a:cubicBezTo>
                    <a:pt x="5842" y="4699"/>
                    <a:pt x="12827" y="0"/>
                    <a:pt x="20574" y="0"/>
                  </a:cubicBezTo>
                  <a:moveTo>
                    <a:pt x="20574" y="38100"/>
                  </a:moveTo>
                  <a:lnTo>
                    <a:pt x="20574" y="19050"/>
                  </a:lnTo>
                  <a:lnTo>
                    <a:pt x="34036" y="5461"/>
                  </a:lnTo>
                  <a:lnTo>
                    <a:pt x="1248537" y="1208786"/>
                  </a:lnTo>
                  <a:cubicBezTo>
                    <a:pt x="1252093" y="1212342"/>
                    <a:pt x="1254125" y="1217295"/>
                    <a:pt x="1254125" y="1222375"/>
                  </a:cubicBezTo>
                  <a:cubicBezTo>
                    <a:pt x="1254125" y="1227455"/>
                    <a:pt x="1252093" y="1232281"/>
                    <a:pt x="1248537" y="1235964"/>
                  </a:cubicBezTo>
                  <a:lnTo>
                    <a:pt x="34036" y="2439035"/>
                  </a:lnTo>
                  <a:lnTo>
                    <a:pt x="20574" y="2425573"/>
                  </a:lnTo>
                  <a:lnTo>
                    <a:pt x="20574" y="2406523"/>
                  </a:lnTo>
                  <a:lnTo>
                    <a:pt x="4822190" y="2406523"/>
                  </a:lnTo>
                  <a:lnTo>
                    <a:pt x="4822190" y="2425573"/>
                  </a:lnTo>
                  <a:lnTo>
                    <a:pt x="4808728" y="2411984"/>
                  </a:lnTo>
                  <a:lnTo>
                    <a:pt x="6023356" y="1208786"/>
                  </a:lnTo>
                  <a:lnTo>
                    <a:pt x="6036818" y="1222375"/>
                  </a:lnTo>
                  <a:lnTo>
                    <a:pt x="6023356" y="1235964"/>
                  </a:lnTo>
                  <a:lnTo>
                    <a:pt x="4808855" y="32639"/>
                  </a:lnTo>
                  <a:lnTo>
                    <a:pt x="4822317" y="19050"/>
                  </a:lnTo>
                  <a:lnTo>
                    <a:pt x="4822317" y="38100"/>
                  </a:lnTo>
                  <a:lnTo>
                    <a:pt x="20574" y="38100"/>
                  </a:lnTo>
                  <a:close/>
                </a:path>
              </a:pathLst>
            </a:custGeom>
            <a:solidFill>
              <a:srgbClr val="FFFFFF"/>
            </a:solidFill>
          </p:spPr>
        </p:sp>
      </p:grpSp>
      <p:sp>
        <p:nvSpPr>
          <p:cNvPr name="TextBox 9" id="9"/>
          <p:cNvSpPr txBox="true"/>
          <p:nvPr/>
        </p:nvSpPr>
        <p:spPr>
          <a:xfrm rot="0">
            <a:off x="1815448" y="3108150"/>
            <a:ext cx="2655887" cy="1243965"/>
          </a:xfrm>
          <a:prstGeom prst="rect">
            <a:avLst/>
          </a:prstGeom>
        </p:spPr>
        <p:txBody>
          <a:bodyPr anchor="t" rtlCol="false" tIns="0" lIns="0" bIns="0" rIns="0">
            <a:spAutoFit/>
          </a:bodyPr>
          <a:lstStyle/>
          <a:p>
            <a:pPr algn="ctr">
              <a:lnSpc>
                <a:spcPts val="2430"/>
              </a:lnSpc>
            </a:pPr>
            <a:r>
              <a:rPr lang="en-US" sz="2250">
                <a:solidFill>
                  <a:srgbClr val="FFFFFF"/>
                </a:solidFill>
                <a:latin typeface="Arimo"/>
                <a:ea typeface="Arimo"/>
                <a:cs typeface="Arimo"/>
                <a:sym typeface="Arimo"/>
              </a:rPr>
              <a:t>Application process</a:t>
            </a:r>
          </a:p>
          <a:p>
            <a:pPr algn="ctr">
              <a:lnSpc>
                <a:spcPts val="2430"/>
              </a:lnSpc>
            </a:pPr>
            <a:r>
              <a:rPr lang="en-US" sz="2250">
                <a:solidFill>
                  <a:srgbClr val="FFFFFF"/>
                </a:solidFill>
                <a:latin typeface="Arimo"/>
                <a:ea typeface="Arimo"/>
                <a:cs typeface="Arimo"/>
                <a:sym typeface="Arimo"/>
              </a:rPr>
              <a:t>November – January</a:t>
            </a:r>
          </a:p>
          <a:p>
            <a:pPr algn="ctr">
              <a:lnSpc>
                <a:spcPts val="2430"/>
              </a:lnSpc>
            </a:pPr>
            <a:r>
              <a:rPr lang="en-US" sz="2250">
                <a:solidFill>
                  <a:srgbClr val="FFFFFF"/>
                </a:solidFill>
                <a:latin typeface="Arimo"/>
                <a:ea typeface="Arimo"/>
                <a:cs typeface="Arimo"/>
                <a:sym typeface="Arimo"/>
              </a:rPr>
              <a:t>Initial organisations selected by Mid Dec</a:t>
            </a:r>
          </a:p>
        </p:txBody>
      </p:sp>
      <p:grpSp>
        <p:nvGrpSpPr>
          <p:cNvPr name="Group 10" id="10"/>
          <p:cNvGrpSpPr/>
          <p:nvPr/>
        </p:nvGrpSpPr>
        <p:grpSpPr>
          <a:xfrm rot="0">
            <a:off x="4913983" y="2808642"/>
            <a:ext cx="4540779" cy="1833456"/>
            <a:chOff x="0" y="0"/>
            <a:chExt cx="6054372" cy="2444608"/>
          </a:xfrm>
        </p:grpSpPr>
        <p:sp>
          <p:nvSpPr>
            <p:cNvPr name="Freeform 11" id="11"/>
            <p:cNvSpPr/>
            <p:nvPr/>
          </p:nvSpPr>
          <p:spPr>
            <a:xfrm flipH="false" flipV="false" rot="0">
              <a:off x="19050" y="19050"/>
              <a:ext cx="6016244" cy="2406396"/>
            </a:xfrm>
            <a:custGeom>
              <a:avLst/>
              <a:gdLst/>
              <a:ahLst/>
              <a:cxnLst/>
              <a:rect r="r" b="b" t="t" l="l"/>
              <a:pathLst>
                <a:path h="2406396" w="6016244">
                  <a:moveTo>
                    <a:pt x="0" y="0"/>
                  </a:moveTo>
                  <a:lnTo>
                    <a:pt x="4801616" y="0"/>
                  </a:lnTo>
                  <a:lnTo>
                    <a:pt x="6016244" y="1203198"/>
                  </a:lnTo>
                  <a:lnTo>
                    <a:pt x="4801616" y="2406396"/>
                  </a:lnTo>
                  <a:lnTo>
                    <a:pt x="0" y="2406396"/>
                  </a:lnTo>
                  <a:lnTo>
                    <a:pt x="1214628" y="1203198"/>
                  </a:lnTo>
                  <a:close/>
                </a:path>
              </a:pathLst>
            </a:custGeom>
            <a:solidFill>
              <a:srgbClr val="30A2A1"/>
            </a:solidFill>
          </p:spPr>
        </p:sp>
        <p:sp>
          <p:nvSpPr>
            <p:cNvPr name="Freeform 12" id="12"/>
            <p:cNvSpPr/>
            <p:nvPr/>
          </p:nvSpPr>
          <p:spPr>
            <a:xfrm flipH="false" flipV="false" rot="0">
              <a:off x="-1524" y="0"/>
              <a:ext cx="6055868" cy="2444496"/>
            </a:xfrm>
            <a:custGeom>
              <a:avLst/>
              <a:gdLst/>
              <a:ahLst/>
              <a:cxnLst/>
              <a:rect r="r" b="b" t="t" l="l"/>
              <a:pathLst>
                <a:path h="2444496" w="6055868">
                  <a:moveTo>
                    <a:pt x="20574" y="0"/>
                  </a:moveTo>
                  <a:lnTo>
                    <a:pt x="4822190" y="0"/>
                  </a:lnTo>
                  <a:cubicBezTo>
                    <a:pt x="4827270" y="0"/>
                    <a:pt x="4831969" y="2032"/>
                    <a:pt x="4835652" y="5461"/>
                  </a:cubicBezTo>
                  <a:lnTo>
                    <a:pt x="6050280" y="1208659"/>
                  </a:lnTo>
                  <a:cubicBezTo>
                    <a:pt x="6053836" y="1212215"/>
                    <a:pt x="6055868" y="1217168"/>
                    <a:pt x="6055868" y="1222248"/>
                  </a:cubicBezTo>
                  <a:cubicBezTo>
                    <a:pt x="6055868" y="1227328"/>
                    <a:pt x="6053836" y="1232154"/>
                    <a:pt x="6050280" y="1235837"/>
                  </a:cubicBezTo>
                  <a:lnTo>
                    <a:pt x="4835652" y="2439035"/>
                  </a:lnTo>
                  <a:cubicBezTo>
                    <a:pt x="4832096" y="2442591"/>
                    <a:pt x="4827270" y="2444496"/>
                    <a:pt x="4822190" y="2444496"/>
                  </a:cubicBezTo>
                  <a:lnTo>
                    <a:pt x="20574" y="2444496"/>
                  </a:lnTo>
                  <a:cubicBezTo>
                    <a:pt x="12827" y="2444496"/>
                    <a:pt x="5842" y="2439797"/>
                    <a:pt x="2921" y="2432685"/>
                  </a:cubicBezTo>
                  <a:cubicBezTo>
                    <a:pt x="0" y="2425573"/>
                    <a:pt x="1651" y="2417318"/>
                    <a:pt x="7112" y="2411857"/>
                  </a:cubicBezTo>
                  <a:lnTo>
                    <a:pt x="1221740" y="1208786"/>
                  </a:lnTo>
                  <a:lnTo>
                    <a:pt x="1235202" y="1222375"/>
                  </a:lnTo>
                  <a:lnTo>
                    <a:pt x="1221740" y="1235964"/>
                  </a:lnTo>
                  <a:lnTo>
                    <a:pt x="7112" y="32639"/>
                  </a:lnTo>
                  <a:cubicBezTo>
                    <a:pt x="1651" y="27178"/>
                    <a:pt x="0" y="18923"/>
                    <a:pt x="2921" y="11811"/>
                  </a:cubicBezTo>
                  <a:cubicBezTo>
                    <a:pt x="5842" y="4699"/>
                    <a:pt x="12827" y="0"/>
                    <a:pt x="20574" y="0"/>
                  </a:cubicBezTo>
                  <a:moveTo>
                    <a:pt x="20574" y="38100"/>
                  </a:moveTo>
                  <a:lnTo>
                    <a:pt x="20574" y="19050"/>
                  </a:lnTo>
                  <a:lnTo>
                    <a:pt x="34036" y="5461"/>
                  </a:lnTo>
                  <a:lnTo>
                    <a:pt x="1248537" y="1208786"/>
                  </a:lnTo>
                  <a:cubicBezTo>
                    <a:pt x="1252093" y="1212342"/>
                    <a:pt x="1254125" y="1217295"/>
                    <a:pt x="1254125" y="1222375"/>
                  </a:cubicBezTo>
                  <a:cubicBezTo>
                    <a:pt x="1254125" y="1227455"/>
                    <a:pt x="1252093" y="1232281"/>
                    <a:pt x="1248537" y="1235964"/>
                  </a:cubicBezTo>
                  <a:lnTo>
                    <a:pt x="34036" y="2439035"/>
                  </a:lnTo>
                  <a:lnTo>
                    <a:pt x="20574" y="2425573"/>
                  </a:lnTo>
                  <a:lnTo>
                    <a:pt x="20574" y="2406523"/>
                  </a:lnTo>
                  <a:lnTo>
                    <a:pt x="4822190" y="2406523"/>
                  </a:lnTo>
                  <a:lnTo>
                    <a:pt x="4822190" y="2425573"/>
                  </a:lnTo>
                  <a:lnTo>
                    <a:pt x="4808728" y="2411984"/>
                  </a:lnTo>
                  <a:lnTo>
                    <a:pt x="6023356" y="1208786"/>
                  </a:lnTo>
                  <a:lnTo>
                    <a:pt x="6036818" y="1222375"/>
                  </a:lnTo>
                  <a:lnTo>
                    <a:pt x="6023356" y="1235964"/>
                  </a:lnTo>
                  <a:lnTo>
                    <a:pt x="4808855" y="32639"/>
                  </a:lnTo>
                  <a:lnTo>
                    <a:pt x="4822317" y="19050"/>
                  </a:lnTo>
                  <a:lnTo>
                    <a:pt x="4822317" y="38100"/>
                  </a:lnTo>
                  <a:lnTo>
                    <a:pt x="20574" y="38100"/>
                  </a:lnTo>
                  <a:close/>
                </a:path>
              </a:pathLst>
            </a:custGeom>
            <a:solidFill>
              <a:srgbClr val="FFFFFF"/>
            </a:solidFill>
          </p:spPr>
        </p:sp>
      </p:grpSp>
      <p:sp>
        <p:nvSpPr>
          <p:cNvPr name="TextBox 13" id="13"/>
          <p:cNvSpPr txBox="true"/>
          <p:nvPr/>
        </p:nvSpPr>
        <p:spPr>
          <a:xfrm rot="0">
            <a:off x="5876432" y="3260550"/>
            <a:ext cx="2655887" cy="939165"/>
          </a:xfrm>
          <a:prstGeom prst="rect">
            <a:avLst/>
          </a:prstGeom>
        </p:spPr>
        <p:txBody>
          <a:bodyPr anchor="t" rtlCol="false" tIns="0" lIns="0" bIns="0" rIns="0">
            <a:spAutoFit/>
          </a:bodyPr>
          <a:lstStyle/>
          <a:p>
            <a:pPr algn="ctr">
              <a:lnSpc>
                <a:spcPts val="2430"/>
              </a:lnSpc>
            </a:pPr>
            <a:r>
              <a:rPr lang="en-US" sz="2250">
                <a:solidFill>
                  <a:srgbClr val="FFFFFF"/>
                </a:solidFill>
                <a:latin typeface="Arimo"/>
                <a:ea typeface="Arimo"/>
                <a:cs typeface="Arimo"/>
                <a:sym typeface="Arimo"/>
              </a:rPr>
              <a:t>Access to the toolkit and initial induction</a:t>
            </a:r>
          </a:p>
          <a:p>
            <a:pPr algn="ctr">
              <a:lnSpc>
                <a:spcPts val="2430"/>
              </a:lnSpc>
            </a:pPr>
            <a:r>
              <a:rPr lang="en-US" sz="2250">
                <a:solidFill>
                  <a:srgbClr val="FFFFFF"/>
                </a:solidFill>
                <a:latin typeface="Arimo"/>
                <a:ea typeface="Arimo"/>
                <a:cs typeface="Arimo"/>
                <a:sym typeface="Arimo"/>
              </a:rPr>
              <a:t>January 25</a:t>
            </a:r>
          </a:p>
        </p:txBody>
      </p:sp>
      <p:grpSp>
        <p:nvGrpSpPr>
          <p:cNvPr name="Group 14" id="14"/>
          <p:cNvGrpSpPr/>
          <p:nvPr/>
        </p:nvGrpSpPr>
        <p:grpSpPr>
          <a:xfrm rot="0">
            <a:off x="8974968" y="2808642"/>
            <a:ext cx="4540779" cy="1833456"/>
            <a:chOff x="0" y="0"/>
            <a:chExt cx="6054372" cy="2444608"/>
          </a:xfrm>
        </p:grpSpPr>
        <p:sp>
          <p:nvSpPr>
            <p:cNvPr name="Freeform 15" id="15"/>
            <p:cNvSpPr/>
            <p:nvPr/>
          </p:nvSpPr>
          <p:spPr>
            <a:xfrm flipH="false" flipV="false" rot="0">
              <a:off x="19050" y="19050"/>
              <a:ext cx="6016244" cy="2406396"/>
            </a:xfrm>
            <a:custGeom>
              <a:avLst/>
              <a:gdLst/>
              <a:ahLst/>
              <a:cxnLst/>
              <a:rect r="r" b="b" t="t" l="l"/>
              <a:pathLst>
                <a:path h="2406396" w="6016244">
                  <a:moveTo>
                    <a:pt x="0" y="0"/>
                  </a:moveTo>
                  <a:lnTo>
                    <a:pt x="4801616" y="0"/>
                  </a:lnTo>
                  <a:lnTo>
                    <a:pt x="6016244" y="1203198"/>
                  </a:lnTo>
                  <a:lnTo>
                    <a:pt x="4801616" y="2406396"/>
                  </a:lnTo>
                  <a:lnTo>
                    <a:pt x="0" y="2406396"/>
                  </a:lnTo>
                  <a:lnTo>
                    <a:pt x="1214628" y="1203198"/>
                  </a:lnTo>
                  <a:close/>
                </a:path>
              </a:pathLst>
            </a:custGeom>
            <a:solidFill>
              <a:srgbClr val="60519D"/>
            </a:solidFill>
          </p:spPr>
        </p:sp>
        <p:sp>
          <p:nvSpPr>
            <p:cNvPr name="Freeform 16" id="16"/>
            <p:cNvSpPr/>
            <p:nvPr/>
          </p:nvSpPr>
          <p:spPr>
            <a:xfrm flipH="false" flipV="false" rot="0">
              <a:off x="-1524" y="0"/>
              <a:ext cx="6055868" cy="2444496"/>
            </a:xfrm>
            <a:custGeom>
              <a:avLst/>
              <a:gdLst/>
              <a:ahLst/>
              <a:cxnLst/>
              <a:rect r="r" b="b" t="t" l="l"/>
              <a:pathLst>
                <a:path h="2444496" w="6055868">
                  <a:moveTo>
                    <a:pt x="20574" y="0"/>
                  </a:moveTo>
                  <a:lnTo>
                    <a:pt x="4822190" y="0"/>
                  </a:lnTo>
                  <a:cubicBezTo>
                    <a:pt x="4827270" y="0"/>
                    <a:pt x="4831969" y="2032"/>
                    <a:pt x="4835652" y="5461"/>
                  </a:cubicBezTo>
                  <a:lnTo>
                    <a:pt x="6050280" y="1208659"/>
                  </a:lnTo>
                  <a:cubicBezTo>
                    <a:pt x="6053836" y="1212215"/>
                    <a:pt x="6055868" y="1217168"/>
                    <a:pt x="6055868" y="1222248"/>
                  </a:cubicBezTo>
                  <a:cubicBezTo>
                    <a:pt x="6055868" y="1227328"/>
                    <a:pt x="6053836" y="1232154"/>
                    <a:pt x="6050280" y="1235837"/>
                  </a:cubicBezTo>
                  <a:lnTo>
                    <a:pt x="4835652" y="2439035"/>
                  </a:lnTo>
                  <a:cubicBezTo>
                    <a:pt x="4832096" y="2442591"/>
                    <a:pt x="4827270" y="2444496"/>
                    <a:pt x="4822190" y="2444496"/>
                  </a:cubicBezTo>
                  <a:lnTo>
                    <a:pt x="20574" y="2444496"/>
                  </a:lnTo>
                  <a:cubicBezTo>
                    <a:pt x="12827" y="2444496"/>
                    <a:pt x="5842" y="2439797"/>
                    <a:pt x="2921" y="2432685"/>
                  </a:cubicBezTo>
                  <a:cubicBezTo>
                    <a:pt x="0" y="2425573"/>
                    <a:pt x="1651" y="2417318"/>
                    <a:pt x="7112" y="2411857"/>
                  </a:cubicBezTo>
                  <a:lnTo>
                    <a:pt x="1221740" y="1208786"/>
                  </a:lnTo>
                  <a:lnTo>
                    <a:pt x="1235202" y="1222375"/>
                  </a:lnTo>
                  <a:lnTo>
                    <a:pt x="1221740" y="1235964"/>
                  </a:lnTo>
                  <a:lnTo>
                    <a:pt x="7112" y="32639"/>
                  </a:lnTo>
                  <a:cubicBezTo>
                    <a:pt x="1651" y="27178"/>
                    <a:pt x="0" y="18923"/>
                    <a:pt x="2921" y="11811"/>
                  </a:cubicBezTo>
                  <a:cubicBezTo>
                    <a:pt x="5842" y="4699"/>
                    <a:pt x="12827" y="0"/>
                    <a:pt x="20574" y="0"/>
                  </a:cubicBezTo>
                  <a:moveTo>
                    <a:pt x="20574" y="38100"/>
                  </a:moveTo>
                  <a:lnTo>
                    <a:pt x="20574" y="19050"/>
                  </a:lnTo>
                  <a:lnTo>
                    <a:pt x="34036" y="5461"/>
                  </a:lnTo>
                  <a:lnTo>
                    <a:pt x="1248537" y="1208786"/>
                  </a:lnTo>
                  <a:cubicBezTo>
                    <a:pt x="1252093" y="1212342"/>
                    <a:pt x="1254125" y="1217295"/>
                    <a:pt x="1254125" y="1222375"/>
                  </a:cubicBezTo>
                  <a:cubicBezTo>
                    <a:pt x="1254125" y="1227455"/>
                    <a:pt x="1252093" y="1232281"/>
                    <a:pt x="1248537" y="1235964"/>
                  </a:cubicBezTo>
                  <a:lnTo>
                    <a:pt x="34036" y="2439035"/>
                  </a:lnTo>
                  <a:lnTo>
                    <a:pt x="20574" y="2425573"/>
                  </a:lnTo>
                  <a:lnTo>
                    <a:pt x="20574" y="2406523"/>
                  </a:lnTo>
                  <a:lnTo>
                    <a:pt x="4822190" y="2406523"/>
                  </a:lnTo>
                  <a:lnTo>
                    <a:pt x="4822190" y="2425573"/>
                  </a:lnTo>
                  <a:lnTo>
                    <a:pt x="4808728" y="2411984"/>
                  </a:lnTo>
                  <a:lnTo>
                    <a:pt x="6023356" y="1208786"/>
                  </a:lnTo>
                  <a:lnTo>
                    <a:pt x="6036818" y="1222375"/>
                  </a:lnTo>
                  <a:lnTo>
                    <a:pt x="6023356" y="1235964"/>
                  </a:lnTo>
                  <a:lnTo>
                    <a:pt x="4808855" y="32639"/>
                  </a:lnTo>
                  <a:lnTo>
                    <a:pt x="4822317" y="19050"/>
                  </a:lnTo>
                  <a:lnTo>
                    <a:pt x="4822317" y="38100"/>
                  </a:lnTo>
                  <a:lnTo>
                    <a:pt x="20574" y="38100"/>
                  </a:lnTo>
                  <a:close/>
                </a:path>
              </a:pathLst>
            </a:custGeom>
            <a:solidFill>
              <a:srgbClr val="FFFFFF"/>
            </a:solidFill>
          </p:spPr>
        </p:sp>
      </p:grpSp>
      <p:sp>
        <p:nvSpPr>
          <p:cNvPr name="TextBox 17" id="17"/>
          <p:cNvSpPr txBox="true"/>
          <p:nvPr/>
        </p:nvSpPr>
        <p:spPr>
          <a:xfrm rot="0">
            <a:off x="9937416" y="3260550"/>
            <a:ext cx="2845600" cy="939165"/>
          </a:xfrm>
          <a:prstGeom prst="rect">
            <a:avLst/>
          </a:prstGeom>
        </p:spPr>
        <p:txBody>
          <a:bodyPr anchor="t" rtlCol="false" tIns="0" lIns="0" bIns="0" rIns="0">
            <a:spAutoFit/>
          </a:bodyPr>
          <a:lstStyle/>
          <a:p>
            <a:pPr algn="ctr">
              <a:lnSpc>
                <a:spcPts val="2430"/>
              </a:lnSpc>
            </a:pPr>
            <a:r>
              <a:rPr lang="en-US" sz="2250">
                <a:solidFill>
                  <a:srgbClr val="FFFFFF"/>
                </a:solidFill>
                <a:latin typeface="Arimo"/>
                <a:ea typeface="Arimo"/>
                <a:cs typeface="Arimo"/>
                <a:sym typeface="Arimo"/>
              </a:rPr>
              <a:t>First set of monthly data inputted</a:t>
            </a:r>
          </a:p>
          <a:p>
            <a:pPr algn="ctr">
              <a:lnSpc>
                <a:spcPts val="2430"/>
              </a:lnSpc>
            </a:pPr>
            <a:r>
              <a:rPr lang="en-US" sz="2250">
                <a:solidFill>
                  <a:srgbClr val="FFFFFF"/>
                </a:solidFill>
                <a:latin typeface="Arimo"/>
                <a:ea typeface="Arimo"/>
                <a:cs typeface="Arimo"/>
                <a:sym typeface="Arimo"/>
              </a:rPr>
              <a:t>Dec – End of April 25</a:t>
            </a:r>
          </a:p>
        </p:txBody>
      </p:sp>
      <p:grpSp>
        <p:nvGrpSpPr>
          <p:cNvPr name="Group 18" id="18"/>
          <p:cNvGrpSpPr/>
          <p:nvPr/>
        </p:nvGrpSpPr>
        <p:grpSpPr>
          <a:xfrm rot="0">
            <a:off x="13035951" y="2808642"/>
            <a:ext cx="4540779" cy="1833456"/>
            <a:chOff x="0" y="0"/>
            <a:chExt cx="6054372" cy="2444608"/>
          </a:xfrm>
        </p:grpSpPr>
        <p:sp>
          <p:nvSpPr>
            <p:cNvPr name="Freeform 19" id="19"/>
            <p:cNvSpPr/>
            <p:nvPr/>
          </p:nvSpPr>
          <p:spPr>
            <a:xfrm flipH="false" flipV="false" rot="0">
              <a:off x="19050" y="19050"/>
              <a:ext cx="6016244" cy="2406396"/>
            </a:xfrm>
            <a:custGeom>
              <a:avLst/>
              <a:gdLst/>
              <a:ahLst/>
              <a:cxnLst/>
              <a:rect r="r" b="b" t="t" l="l"/>
              <a:pathLst>
                <a:path h="2406396" w="6016244">
                  <a:moveTo>
                    <a:pt x="0" y="0"/>
                  </a:moveTo>
                  <a:lnTo>
                    <a:pt x="4801616" y="0"/>
                  </a:lnTo>
                  <a:lnTo>
                    <a:pt x="6016244" y="1203198"/>
                  </a:lnTo>
                  <a:lnTo>
                    <a:pt x="4801616" y="2406396"/>
                  </a:lnTo>
                  <a:lnTo>
                    <a:pt x="0" y="2406396"/>
                  </a:lnTo>
                  <a:lnTo>
                    <a:pt x="1214628" y="1203198"/>
                  </a:lnTo>
                  <a:close/>
                </a:path>
              </a:pathLst>
            </a:custGeom>
            <a:solidFill>
              <a:srgbClr val="A02B93"/>
            </a:solidFill>
          </p:spPr>
        </p:sp>
        <p:sp>
          <p:nvSpPr>
            <p:cNvPr name="Freeform 20" id="20"/>
            <p:cNvSpPr/>
            <p:nvPr/>
          </p:nvSpPr>
          <p:spPr>
            <a:xfrm flipH="false" flipV="false" rot="0">
              <a:off x="-1524" y="0"/>
              <a:ext cx="6055868" cy="2444496"/>
            </a:xfrm>
            <a:custGeom>
              <a:avLst/>
              <a:gdLst/>
              <a:ahLst/>
              <a:cxnLst/>
              <a:rect r="r" b="b" t="t" l="l"/>
              <a:pathLst>
                <a:path h="2444496" w="6055868">
                  <a:moveTo>
                    <a:pt x="20574" y="0"/>
                  </a:moveTo>
                  <a:lnTo>
                    <a:pt x="4822190" y="0"/>
                  </a:lnTo>
                  <a:cubicBezTo>
                    <a:pt x="4827270" y="0"/>
                    <a:pt x="4831969" y="2032"/>
                    <a:pt x="4835652" y="5461"/>
                  </a:cubicBezTo>
                  <a:lnTo>
                    <a:pt x="6050280" y="1208659"/>
                  </a:lnTo>
                  <a:cubicBezTo>
                    <a:pt x="6053836" y="1212215"/>
                    <a:pt x="6055868" y="1217168"/>
                    <a:pt x="6055868" y="1222248"/>
                  </a:cubicBezTo>
                  <a:cubicBezTo>
                    <a:pt x="6055868" y="1227328"/>
                    <a:pt x="6053836" y="1232154"/>
                    <a:pt x="6050280" y="1235837"/>
                  </a:cubicBezTo>
                  <a:lnTo>
                    <a:pt x="4835652" y="2439035"/>
                  </a:lnTo>
                  <a:cubicBezTo>
                    <a:pt x="4832096" y="2442591"/>
                    <a:pt x="4827270" y="2444496"/>
                    <a:pt x="4822190" y="2444496"/>
                  </a:cubicBezTo>
                  <a:lnTo>
                    <a:pt x="20574" y="2444496"/>
                  </a:lnTo>
                  <a:cubicBezTo>
                    <a:pt x="12827" y="2444496"/>
                    <a:pt x="5842" y="2439797"/>
                    <a:pt x="2921" y="2432685"/>
                  </a:cubicBezTo>
                  <a:cubicBezTo>
                    <a:pt x="0" y="2425573"/>
                    <a:pt x="1651" y="2417318"/>
                    <a:pt x="7112" y="2411857"/>
                  </a:cubicBezTo>
                  <a:lnTo>
                    <a:pt x="1221740" y="1208786"/>
                  </a:lnTo>
                  <a:lnTo>
                    <a:pt x="1235202" y="1222375"/>
                  </a:lnTo>
                  <a:lnTo>
                    <a:pt x="1221740" y="1235964"/>
                  </a:lnTo>
                  <a:lnTo>
                    <a:pt x="7112" y="32639"/>
                  </a:lnTo>
                  <a:cubicBezTo>
                    <a:pt x="1651" y="27178"/>
                    <a:pt x="0" y="18923"/>
                    <a:pt x="2921" y="11811"/>
                  </a:cubicBezTo>
                  <a:cubicBezTo>
                    <a:pt x="5842" y="4699"/>
                    <a:pt x="12827" y="0"/>
                    <a:pt x="20574" y="0"/>
                  </a:cubicBezTo>
                  <a:moveTo>
                    <a:pt x="20574" y="38100"/>
                  </a:moveTo>
                  <a:lnTo>
                    <a:pt x="20574" y="19050"/>
                  </a:lnTo>
                  <a:lnTo>
                    <a:pt x="34036" y="5461"/>
                  </a:lnTo>
                  <a:lnTo>
                    <a:pt x="1248537" y="1208786"/>
                  </a:lnTo>
                  <a:cubicBezTo>
                    <a:pt x="1252093" y="1212342"/>
                    <a:pt x="1254125" y="1217295"/>
                    <a:pt x="1254125" y="1222375"/>
                  </a:cubicBezTo>
                  <a:cubicBezTo>
                    <a:pt x="1254125" y="1227455"/>
                    <a:pt x="1252093" y="1232281"/>
                    <a:pt x="1248537" y="1235964"/>
                  </a:cubicBezTo>
                  <a:lnTo>
                    <a:pt x="34036" y="2439035"/>
                  </a:lnTo>
                  <a:lnTo>
                    <a:pt x="20574" y="2425573"/>
                  </a:lnTo>
                  <a:lnTo>
                    <a:pt x="20574" y="2406523"/>
                  </a:lnTo>
                  <a:lnTo>
                    <a:pt x="4822190" y="2406523"/>
                  </a:lnTo>
                  <a:lnTo>
                    <a:pt x="4822190" y="2425573"/>
                  </a:lnTo>
                  <a:lnTo>
                    <a:pt x="4808728" y="2411984"/>
                  </a:lnTo>
                  <a:lnTo>
                    <a:pt x="6023356" y="1208786"/>
                  </a:lnTo>
                  <a:lnTo>
                    <a:pt x="6036818" y="1222375"/>
                  </a:lnTo>
                  <a:lnTo>
                    <a:pt x="6023356" y="1235964"/>
                  </a:lnTo>
                  <a:lnTo>
                    <a:pt x="4808855" y="32639"/>
                  </a:lnTo>
                  <a:lnTo>
                    <a:pt x="4822317" y="19050"/>
                  </a:lnTo>
                  <a:lnTo>
                    <a:pt x="4822317" y="38100"/>
                  </a:lnTo>
                  <a:lnTo>
                    <a:pt x="20574" y="38100"/>
                  </a:lnTo>
                  <a:close/>
                </a:path>
              </a:pathLst>
            </a:custGeom>
            <a:solidFill>
              <a:srgbClr val="FFFFFF"/>
            </a:solidFill>
          </p:spPr>
        </p:sp>
      </p:grpSp>
      <p:sp>
        <p:nvSpPr>
          <p:cNvPr name="TextBox 21" id="21"/>
          <p:cNvSpPr txBox="true"/>
          <p:nvPr/>
        </p:nvSpPr>
        <p:spPr>
          <a:xfrm rot="0">
            <a:off x="13998399" y="3108150"/>
            <a:ext cx="2655887" cy="1243965"/>
          </a:xfrm>
          <a:prstGeom prst="rect">
            <a:avLst/>
          </a:prstGeom>
        </p:spPr>
        <p:txBody>
          <a:bodyPr anchor="t" rtlCol="false" tIns="0" lIns="0" bIns="0" rIns="0">
            <a:spAutoFit/>
          </a:bodyPr>
          <a:lstStyle/>
          <a:p>
            <a:pPr algn="ctr">
              <a:lnSpc>
                <a:spcPts val="2430"/>
              </a:lnSpc>
            </a:pPr>
            <a:r>
              <a:rPr lang="en-US" sz="2250">
                <a:solidFill>
                  <a:srgbClr val="FFFFFF"/>
                </a:solidFill>
                <a:latin typeface="Arimo"/>
                <a:ea typeface="Arimo"/>
                <a:cs typeface="Arimo"/>
                <a:sym typeface="Arimo"/>
              </a:rPr>
              <a:t>Remaining data input to cover 12 months from the first date</a:t>
            </a:r>
          </a:p>
        </p:txBody>
      </p:sp>
      <p:grpSp>
        <p:nvGrpSpPr>
          <p:cNvPr name="Group 22" id="22"/>
          <p:cNvGrpSpPr/>
          <p:nvPr/>
        </p:nvGrpSpPr>
        <p:grpSpPr>
          <a:xfrm rot="0">
            <a:off x="9337024" y="4984168"/>
            <a:ext cx="3701364" cy="1429942"/>
            <a:chOff x="0" y="0"/>
            <a:chExt cx="4935152" cy="1906590"/>
          </a:xfrm>
        </p:grpSpPr>
        <p:sp>
          <p:nvSpPr>
            <p:cNvPr name="Freeform 23" id="23"/>
            <p:cNvSpPr/>
            <p:nvPr/>
          </p:nvSpPr>
          <p:spPr>
            <a:xfrm flipH="false" flipV="false" rot="0">
              <a:off x="19050" y="19050"/>
              <a:ext cx="4896993" cy="1868424"/>
            </a:xfrm>
            <a:custGeom>
              <a:avLst/>
              <a:gdLst/>
              <a:ahLst/>
              <a:cxnLst/>
              <a:rect r="r" b="b" t="t" l="l"/>
              <a:pathLst>
                <a:path h="1868424" w="4896993">
                  <a:moveTo>
                    <a:pt x="0" y="0"/>
                  </a:moveTo>
                  <a:lnTo>
                    <a:pt x="3951097" y="0"/>
                  </a:lnTo>
                  <a:lnTo>
                    <a:pt x="4896993" y="934212"/>
                  </a:lnTo>
                  <a:lnTo>
                    <a:pt x="3951097" y="1868424"/>
                  </a:lnTo>
                  <a:lnTo>
                    <a:pt x="0" y="1868424"/>
                  </a:lnTo>
                  <a:lnTo>
                    <a:pt x="945896" y="934212"/>
                  </a:lnTo>
                  <a:close/>
                </a:path>
              </a:pathLst>
            </a:custGeom>
            <a:solidFill>
              <a:srgbClr val="60519D"/>
            </a:solidFill>
          </p:spPr>
        </p:sp>
        <p:sp>
          <p:nvSpPr>
            <p:cNvPr name="Freeform 24" id="24"/>
            <p:cNvSpPr/>
            <p:nvPr/>
          </p:nvSpPr>
          <p:spPr>
            <a:xfrm flipH="false" flipV="false" rot="0">
              <a:off x="-1524" y="0"/>
              <a:ext cx="4936744" cy="1906651"/>
            </a:xfrm>
            <a:custGeom>
              <a:avLst/>
              <a:gdLst/>
              <a:ahLst/>
              <a:cxnLst/>
              <a:rect r="r" b="b" t="t" l="l"/>
              <a:pathLst>
                <a:path h="1906651" w="4936744">
                  <a:moveTo>
                    <a:pt x="20574" y="0"/>
                  </a:moveTo>
                  <a:lnTo>
                    <a:pt x="3971671" y="0"/>
                  </a:lnTo>
                  <a:cubicBezTo>
                    <a:pt x="3976624" y="0"/>
                    <a:pt x="3981450" y="2032"/>
                    <a:pt x="3985006" y="5461"/>
                  </a:cubicBezTo>
                  <a:lnTo>
                    <a:pt x="4931029" y="939800"/>
                  </a:lnTo>
                  <a:cubicBezTo>
                    <a:pt x="4934712" y="943356"/>
                    <a:pt x="4936744" y="948309"/>
                    <a:pt x="4936744" y="953389"/>
                  </a:cubicBezTo>
                  <a:cubicBezTo>
                    <a:pt x="4936744" y="958469"/>
                    <a:pt x="4934712" y="963422"/>
                    <a:pt x="4931029" y="966978"/>
                  </a:cubicBezTo>
                  <a:lnTo>
                    <a:pt x="3985133" y="1901190"/>
                  </a:lnTo>
                  <a:cubicBezTo>
                    <a:pt x="3981577" y="1904746"/>
                    <a:pt x="3976751" y="1906651"/>
                    <a:pt x="3971798" y="1906651"/>
                  </a:cubicBezTo>
                  <a:lnTo>
                    <a:pt x="20574" y="1906651"/>
                  </a:lnTo>
                  <a:cubicBezTo>
                    <a:pt x="12827" y="1906651"/>
                    <a:pt x="5842" y="1901952"/>
                    <a:pt x="2921" y="1894840"/>
                  </a:cubicBezTo>
                  <a:cubicBezTo>
                    <a:pt x="0" y="1887728"/>
                    <a:pt x="1651" y="1879473"/>
                    <a:pt x="7112" y="1874012"/>
                  </a:cubicBezTo>
                  <a:lnTo>
                    <a:pt x="953135" y="939800"/>
                  </a:lnTo>
                  <a:lnTo>
                    <a:pt x="966470" y="953389"/>
                  </a:lnTo>
                  <a:lnTo>
                    <a:pt x="953135" y="966978"/>
                  </a:lnTo>
                  <a:lnTo>
                    <a:pt x="7239" y="32639"/>
                  </a:lnTo>
                  <a:cubicBezTo>
                    <a:pt x="1651" y="27178"/>
                    <a:pt x="0" y="18923"/>
                    <a:pt x="2921" y="11811"/>
                  </a:cubicBezTo>
                  <a:cubicBezTo>
                    <a:pt x="5842" y="4699"/>
                    <a:pt x="12827" y="0"/>
                    <a:pt x="20574" y="0"/>
                  </a:cubicBezTo>
                  <a:moveTo>
                    <a:pt x="20574" y="38100"/>
                  </a:moveTo>
                  <a:lnTo>
                    <a:pt x="20574" y="19050"/>
                  </a:lnTo>
                  <a:lnTo>
                    <a:pt x="33909" y="5461"/>
                  </a:lnTo>
                  <a:lnTo>
                    <a:pt x="979932" y="939800"/>
                  </a:lnTo>
                  <a:cubicBezTo>
                    <a:pt x="983615" y="943356"/>
                    <a:pt x="985647" y="948309"/>
                    <a:pt x="985647" y="953389"/>
                  </a:cubicBezTo>
                  <a:cubicBezTo>
                    <a:pt x="985647" y="958469"/>
                    <a:pt x="983615" y="963422"/>
                    <a:pt x="979932" y="966978"/>
                  </a:cubicBezTo>
                  <a:lnTo>
                    <a:pt x="33909" y="1901063"/>
                  </a:lnTo>
                  <a:lnTo>
                    <a:pt x="20574" y="1887601"/>
                  </a:lnTo>
                  <a:lnTo>
                    <a:pt x="20574" y="1868551"/>
                  </a:lnTo>
                  <a:lnTo>
                    <a:pt x="3971671" y="1868551"/>
                  </a:lnTo>
                  <a:lnTo>
                    <a:pt x="3971671" y="1887601"/>
                  </a:lnTo>
                  <a:lnTo>
                    <a:pt x="3958336" y="1874012"/>
                  </a:lnTo>
                  <a:lnTo>
                    <a:pt x="4904232" y="939800"/>
                  </a:lnTo>
                  <a:lnTo>
                    <a:pt x="4917567" y="953389"/>
                  </a:lnTo>
                  <a:lnTo>
                    <a:pt x="4904232" y="966978"/>
                  </a:lnTo>
                  <a:lnTo>
                    <a:pt x="3958336" y="32639"/>
                  </a:lnTo>
                  <a:lnTo>
                    <a:pt x="3971671" y="19050"/>
                  </a:lnTo>
                  <a:lnTo>
                    <a:pt x="3971671" y="38100"/>
                  </a:lnTo>
                  <a:lnTo>
                    <a:pt x="20574" y="38100"/>
                  </a:lnTo>
                  <a:close/>
                </a:path>
              </a:pathLst>
            </a:custGeom>
            <a:solidFill>
              <a:srgbClr val="FFFFFF"/>
            </a:solidFill>
          </p:spPr>
        </p:sp>
      </p:grpSp>
      <p:sp>
        <p:nvSpPr>
          <p:cNvPr name="TextBox 25" id="25"/>
          <p:cNvSpPr txBox="true"/>
          <p:nvPr/>
        </p:nvSpPr>
        <p:spPr>
          <a:xfrm rot="0">
            <a:off x="10105718" y="5184409"/>
            <a:ext cx="2209318" cy="1048512"/>
          </a:xfrm>
          <a:prstGeom prst="rect">
            <a:avLst/>
          </a:prstGeom>
        </p:spPr>
        <p:txBody>
          <a:bodyPr anchor="t" rtlCol="false" tIns="0" lIns="0" bIns="0" rIns="0">
            <a:spAutoFit/>
          </a:bodyPr>
          <a:lstStyle/>
          <a:p>
            <a:pPr algn="ctr">
              <a:lnSpc>
                <a:spcPts val="2754"/>
              </a:lnSpc>
            </a:pPr>
            <a:r>
              <a:rPr lang="en-US" sz="2550">
                <a:solidFill>
                  <a:srgbClr val="FFFFFF"/>
                </a:solidFill>
                <a:latin typeface="Arimo"/>
                <a:ea typeface="Arimo"/>
                <a:cs typeface="Arimo"/>
                <a:sym typeface="Arimo"/>
              </a:rPr>
              <a:t>Monthly data input April – June</a:t>
            </a:r>
          </a:p>
        </p:txBody>
      </p:sp>
      <p:grpSp>
        <p:nvGrpSpPr>
          <p:cNvPr name="Group 26" id="26"/>
          <p:cNvGrpSpPr/>
          <p:nvPr/>
        </p:nvGrpSpPr>
        <p:grpSpPr>
          <a:xfrm rot="0">
            <a:off x="12648678" y="4984168"/>
            <a:ext cx="3701364" cy="1429942"/>
            <a:chOff x="0" y="0"/>
            <a:chExt cx="4935152" cy="1906590"/>
          </a:xfrm>
        </p:grpSpPr>
        <p:sp>
          <p:nvSpPr>
            <p:cNvPr name="Freeform 27" id="27"/>
            <p:cNvSpPr/>
            <p:nvPr/>
          </p:nvSpPr>
          <p:spPr>
            <a:xfrm flipH="false" flipV="false" rot="0">
              <a:off x="19050" y="19050"/>
              <a:ext cx="4896993" cy="1868424"/>
            </a:xfrm>
            <a:custGeom>
              <a:avLst/>
              <a:gdLst/>
              <a:ahLst/>
              <a:cxnLst/>
              <a:rect r="r" b="b" t="t" l="l"/>
              <a:pathLst>
                <a:path h="1868424" w="4896993">
                  <a:moveTo>
                    <a:pt x="0" y="0"/>
                  </a:moveTo>
                  <a:lnTo>
                    <a:pt x="3951097" y="0"/>
                  </a:lnTo>
                  <a:lnTo>
                    <a:pt x="4896993" y="934212"/>
                  </a:lnTo>
                  <a:lnTo>
                    <a:pt x="3951097" y="1868424"/>
                  </a:lnTo>
                  <a:lnTo>
                    <a:pt x="0" y="1868424"/>
                  </a:lnTo>
                  <a:lnTo>
                    <a:pt x="945896" y="934212"/>
                  </a:lnTo>
                  <a:close/>
                </a:path>
              </a:pathLst>
            </a:custGeom>
            <a:solidFill>
              <a:srgbClr val="A02B9E"/>
            </a:solidFill>
          </p:spPr>
        </p:sp>
        <p:sp>
          <p:nvSpPr>
            <p:cNvPr name="Freeform 28" id="28"/>
            <p:cNvSpPr/>
            <p:nvPr/>
          </p:nvSpPr>
          <p:spPr>
            <a:xfrm flipH="false" flipV="false" rot="0">
              <a:off x="-1524" y="0"/>
              <a:ext cx="4936744" cy="1906651"/>
            </a:xfrm>
            <a:custGeom>
              <a:avLst/>
              <a:gdLst/>
              <a:ahLst/>
              <a:cxnLst/>
              <a:rect r="r" b="b" t="t" l="l"/>
              <a:pathLst>
                <a:path h="1906651" w="4936744">
                  <a:moveTo>
                    <a:pt x="20574" y="0"/>
                  </a:moveTo>
                  <a:lnTo>
                    <a:pt x="3971671" y="0"/>
                  </a:lnTo>
                  <a:cubicBezTo>
                    <a:pt x="3976624" y="0"/>
                    <a:pt x="3981450" y="2032"/>
                    <a:pt x="3985006" y="5461"/>
                  </a:cubicBezTo>
                  <a:lnTo>
                    <a:pt x="4931029" y="939800"/>
                  </a:lnTo>
                  <a:cubicBezTo>
                    <a:pt x="4934712" y="943356"/>
                    <a:pt x="4936744" y="948309"/>
                    <a:pt x="4936744" y="953389"/>
                  </a:cubicBezTo>
                  <a:cubicBezTo>
                    <a:pt x="4936744" y="958469"/>
                    <a:pt x="4934712" y="963422"/>
                    <a:pt x="4931029" y="966978"/>
                  </a:cubicBezTo>
                  <a:lnTo>
                    <a:pt x="3985133" y="1901190"/>
                  </a:lnTo>
                  <a:cubicBezTo>
                    <a:pt x="3981577" y="1904746"/>
                    <a:pt x="3976751" y="1906651"/>
                    <a:pt x="3971798" y="1906651"/>
                  </a:cubicBezTo>
                  <a:lnTo>
                    <a:pt x="20574" y="1906651"/>
                  </a:lnTo>
                  <a:cubicBezTo>
                    <a:pt x="12827" y="1906651"/>
                    <a:pt x="5842" y="1901952"/>
                    <a:pt x="2921" y="1894840"/>
                  </a:cubicBezTo>
                  <a:cubicBezTo>
                    <a:pt x="0" y="1887728"/>
                    <a:pt x="1651" y="1879473"/>
                    <a:pt x="7112" y="1874012"/>
                  </a:cubicBezTo>
                  <a:lnTo>
                    <a:pt x="953135" y="939800"/>
                  </a:lnTo>
                  <a:lnTo>
                    <a:pt x="966470" y="953389"/>
                  </a:lnTo>
                  <a:lnTo>
                    <a:pt x="953135" y="966978"/>
                  </a:lnTo>
                  <a:lnTo>
                    <a:pt x="7239" y="32639"/>
                  </a:lnTo>
                  <a:cubicBezTo>
                    <a:pt x="1651" y="27178"/>
                    <a:pt x="0" y="18923"/>
                    <a:pt x="2921" y="11811"/>
                  </a:cubicBezTo>
                  <a:cubicBezTo>
                    <a:pt x="5842" y="4699"/>
                    <a:pt x="12827" y="0"/>
                    <a:pt x="20574" y="0"/>
                  </a:cubicBezTo>
                  <a:moveTo>
                    <a:pt x="20574" y="38100"/>
                  </a:moveTo>
                  <a:lnTo>
                    <a:pt x="20574" y="19050"/>
                  </a:lnTo>
                  <a:lnTo>
                    <a:pt x="33909" y="5461"/>
                  </a:lnTo>
                  <a:lnTo>
                    <a:pt x="979932" y="939800"/>
                  </a:lnTo>
                  <a:cubicBezTo>
                    <a:pt x="983615" y="943356"/>
                    <a:pt x="985647" y="948309"/>
                    <a:pt x="985647" y="953389"/>
                  </a:cubicBezTo>
                  <a:cubicBezTo>
                    <a:pt x="985647" y="958469"/>
                    <a:pt x="983615" y="963422"/>
                    <a:pt x="979932" y="966978"/>
                  </a:cubicBezTo>
                  <a:lnTo>
                    <a:pt x="33909" y="1901063"/>
                  </a:lnTo>
                  <a:lnTo>
                    <a:pt x="20574" y="1887601"/>
                  </a:lnTo>
                  <a:lnTo>
                    <a:pt x="20574" y="1868551"/>
                  </a:lnTo>
                  <a:lnTo>
                    <a:pt x="3971671" y="1868551"/>
                  </a:lnTo>
                  <a:lnTo>
                    <a:pt x="3971671" y="1887601"/>
                  </a:lnTo>
                  <a:lnTo>
                    <a:pt x="3958336" y="1874012"/>
                  </a:lnTo>
                  <a:lnTo>
                    <a:pt x="4904232" y="939800"/>
                  </a:lnTo>
                  <a:lnTo>
                    <a:pt x="4917567" y="953389"/>
                  </a:lnTo>
                  <a:lnTo>
                    <a:pt x="4904232" y="966978"/>
                  </a:lnTo>
                  <a:lnTo>
                    <a:pt x="3958336" y="32639"/>
                  </a:lnTo>
                  <a:lnTo>
                    <a:pt x="3971671" y="19050"/>
                  </a:lnTo>
                  <a:lnTo>
                    <a:pt x="3971671" y="38100"/>
                  </a:lnTo>
                  <a:lnTo>
                    <a:pt x="20574" y="38100"/>
                  </a:lnTo>
                  <a:close/>
                </a:path>
              </a:pathLst>
            </a:custGeom>
            <a:solidFill>
              <a:srgbClr val="FFFFFF"/>
            </a:solidFill>
          </p:spPr>
        </p:sp>
      </p:grpSp>
      <p:sp>
        <p:nvSpPr>
          <p:cNvPr name="TextBox 29" id="29"/>
          <p:cNvSpPr txBox="true"/>
          <p:nvPr/>
        </p:nvSpPr>
        <p:spPr>
          <a:xfrm rot="0">
            <a:off x="13417372" y="5184409"/>
            <a:ext cx="2209318" cy="1048512"/>
          </a:xfrm>
          <a:prstGeom prst="rect">
            <a:avLst/>
          </a:prstGeom>
        </p:spPr>
        <p:txBody>
          <a:bodyPr anchor="t" rtlCol="false" tIns="0" lIns="0" bIns="0" rIns="0">
            <a:spAutoFit/>
          </a:bodyPr>
          <a:lstStyle/>
          <a:p>
            <a:pPr algn="ctr">
              <a:lnSpc>
                <a:spcPts val="2754"/>
              </a:lnSpc>
            </a:pPr>
            <a:r>
              <a:rPr lang="en-US" sz="2550">
                <a:solidFill>
                  <a:srgbClr val="FFFFFF"/>
                </a:solidFill>
                <a:latin typeface="Arimo"/>
                <a:ea typeface="Arimo"/>
                <a:cs typeface="Arimo"/>
                <a:sym typeface="Arimo"/>
              </a:rPr>
              <a:t>Quarterly Data input July 25 – March 26</a:t>
            </a:r>
          </a:p>
        </p:txBody>
      </p:sp>
      <p:grpSp>
        <p:nvGrpSpPr>
          <p:cNvPr name="Group 30" id="30"/>
          <p:cNvGrpSpPr/>
          <p:nvPr/>
        </p:nvGrpSpPr>
        <p:grpSpPr>
          <a:xfrm rot="0">
            <a:off x="9337024" y="6888767"/>
            <a:ext cx="3701364" cy="1429942"/>
            <a:chOff x="0" y="0"/>
            <a:chExt cx="4935152" cy="1906590"/>
          </a:xfrm>
        </p:grpSpPr>
        <p:sp>
          <p:nvSpPr>
            <p:cNvPr name="Freeform 31" id="31"/>
            <p:cNvSpPr/>
            <p:nvPr/>
          </p:nvSpPr>
          <p:spPr>
            <a:xfrm flipH="false" flipV="false" rot="0">
              <a:off x="19050" y="19050"/>
              <a:ext cx="4896993" cy="1868424"/>
            </a:xfrm>
            <a:custGeom>
              <a:avLst/>
              <a:gdLst/>
              <a:ahLst/>
              <a:cxnLst/>
              <a:rect r="r" b="b" t="t" l="l"/>
              <a:pathLst>
                <a:path h="1868424" w="4896993">
                  <a:moveTo>
                    <a:pt x="0" y="0"/>
                  </a:moveTo>
                  <a:lnTo>
                    <a:pt x="3951097" y="0"/>
                  </a:lnTo>
                  <a:lnTo>
                    <a:pt x="4896993" y="934212"/>
                  </a:lnTo>
                  <a:lnTo>
                    <a:pt x="3951097" y="1868424"/>
                  </a:lnTo>
                  <a:lnTo>
                    <a:pt x="0" y="1868424"/>
                  </a:lnTo>
                  <a:lnTo>
                    <a:pt x="945896" y="934212"/>
                  </a:lnTo>
                  <a:close/>
                </a:path>
              </a:pathLst>
            </a:custGeom>
            <a:solidFill>
              <a:srgbClr val="30A2A1"/>
            </a:solidFill>
          </p:spPr>
        </p:sp>
        <p:sp>
          <p:nvSpPr>
            <p:cNvPr name="Freeform 32" id="32"/>
            <p:cNvSpPr/>
            <p:nvPr/>
          </p:nvSpPr>
          <p:spPr>
            <a:xfrm flipH="false" flipV="false" rot="0">
              <a:off x="-1524" y="0"/>
              <a:ext cx="4936744" cy="1906651"/>
            </a:xfrm>
            <a:custGeom>
              <a:avLst/>
              <a:gdLst/>
              <a:ahLst/>
              <a:cxnLst/>
              <a:rect r="r" b="b" t="t" l="l"/>
              <a:pathLst>
                <a:path h="1906651" w="4936744">
                  <a:moveTo>
                    <a:pt x="20574" y="0"/>
                  </a:moveTo>
                  <a:lnTo>
                    <a:pt x="3971671" y="0"/>
                  </a:lnTo>
                  <a:cubicBezTo>
                    <a:pt x="3976624" y="0"/>
                    <a:pt x="3981450" y="2032"/>
                    <a:pt x="3985006" y="5461"/>
                  </a:cubicBezTo>
                  <a:lnTo>
                    <a:pt x="4931029" y="939800"/>
                  </a:lnTo>
                  <a:cubicBezTo>
                    <a:pt x="4934712" y="943356"/>
                    <a:pt x="4936744" y="948309"/>
                    <a:pt x="4936744" y="953389"/>
                  </a:cubicBezTo>
                  <a:cubicBezTo>
                    <a:pt x="4936744" y="958469"/>
                    <a:pt x="4934712" y="963422"/>
                    <a:pt x="4931029" y="966978"/>
                  </a:cubicBezTo>
                  <a:lnTo>
                    <a:pt x="3985133" y="1901190"/>
                  </a:lnTo>
                  <a:cubicBezTo>
                    <a:pt x="3981577" y="1904746"/>
                    <a:pt x="3976751" y="1906651"/>
                    <a:pt x="3971798" y="1906651"/>
                  </a:cubicBezTo>
                  <a:lnTo>
                    <a:pt x="20574" y="1906651"/>
                  </a:lnTo>
                  <a:cubicBezTo>
                    <a:pt x="12827" y="1906651"/>
                    <a:pt x="5842" y="1901952"/>
                    <a:pt x="2921" y="1894840"/>
                  </a:cubicBezTo>
                  <a:cubicBezTo>
                    <a:pt x="0" y="1887728"/>
                    <a:pt x="1651" y="1879473"/>
                    <a:pt x="7112" y="1874012"/>
                  </a:cubicBezTo>
                  <a:lnTo>
                    <a:pt x="953135" y="939800"/>
                  </a:lnTo>
                  <a:lnTo>
                    <a:pt x="966470" y="953389"/>
                  </a:lnTo>
                  <a:lnTo>
                    <a:pt x="953135" y="966978"/>
                  </a:lnTo>
                  <a:lnTo>
                    <a:pt x="7239" y="32639"/>
                  </a:lnTo>
                  <a:cubicBezTo>
                    <a:pt x="1651" y="27178"/>
                    <a:pt x="0" y="18923"/>
                    <a:pt x="2921" y="11811"/>
                  </a:cubicBezTo>
                  <a:cubicBezTo>
                    <a:pt x="5842" y="4699"/>
                    <a:pt x="12827" y="0"/>
                    <a:pt x="20574" y="0"/>
                  </a:cubicBezTo>
                  <a:moveTo>
                    <a:pt x="20574" y="38100"/>
                  </a:moveTo>
                  <a:lnTo>
                    <a:pt x="20574" y="19050"/>
                  </a:lnTo>
                  <a:lnTo>
                    <a:pt x="33909" y="5461"/>
                  </a:lnTo>
                  <a:lnTo>
                    <a:pt x="979932" y="939800"/>
                  </a:lnTo>
                  <a:cubicBezTo>
                    <a:pt x="983615" y="943356"/>
                    <a:pt x="985647" y="948309"/>
                    <a:pt x="985647" y="953389"/>
                  </a:cubicBezTo>
                  <a:cubicBezTo>
                    <a:pt x="985647" y="958469"/>
                    <a:pt x="983615" y="963422"/>
                    <a:pt x="979932" y="966978"/>
                  </a:cubicBezTo>
                  <a:lnTo>
                    <a:pt x="33909" y="1901063"/>
                  </a:lnTo>
                  <a:lnTo>
                    <a:pt x="20574" y="1887601"/>
                  </a:lnTo>
                  <a:lnTo>
                    <a:pt x="20574" y="1868551"/>
                  </a:lnTo>
                  <a:lnTo>
                    <a:pt x="3971671" y="1868551"/>
                  </a:lnTo>
                  <a:lnTo>
                    <a:pt x="3971671" y="1887601"/>
                  </a:lnTo>
                  <a:lnTo>
                    <a:pt x="3958336" y="1874012"/>
                  </a:lnTo>
                  <a:lnTo>
                    <a:pt x="4904232" y="939800"/>
                  </a:lnTo>
                  <a:lnTo>
                    <a:pt x="4917567" y="953389"/>
                  </a:lnTo>
                  <a:lnTo>
                    <a:pt x="4904232" y="966978"/>
                  </a:lnTo>
                  <a:lnTo>
                    <a:pt x="3958336" y="32639"/>
                  </a:lnTo>
                  <a:lnTo>
                    <a:pt x="3971671" y="19050"/>
                  </a:lnTo>
                  <a:lnTo>
                    <a:pt x="3971671" y="38100"/>
                  </a:lnTo>
                  <a:lnTo>
                    <a:pt x="20574" y="38100"/>
                  </a:lnTo>
                  <a:close/>
                </a:path>
              </a:pathLst>
            </a:custGeom>
            <a:solidFill>
              <a:srgbClr val="FFFFFF"/>
            </a:solidFill>
          </p:spPr>
        </p:sp>
      </p:grpSp>
      <p:sp>
        <p:nvSpPr>
          <p:cNvPr name="TextBox 33" id="33"/>
          <p:cNvSpPr txBox="true"/>
          <p:nvPr/>
        </p:nvSpPr>
        <p:spPr>
          <a:xfrm rot="0">
            <a:off x="10101717" y="7118725"/>
            <a:ext cx="2214653" cy="989076"/>
          </a:xfrm>
          <a:prstGeom prst="rect">
            <a:avLst/>
          </a:prstGeom>
        </p:spPr>
        <p:txBody>
          <a:bodyPr anchor="t" rtlCol="false" tIns="0" lIns="0" bIns="0" rIns="0">
            <a:spAutoFit/>
          </a:bodyPr>
          <a:lstStyle/>
          <a:p>
            <a:pPr algn="ctr">
              <a:lnSpc>
                <a:spcPts val="2592"/>
              </a:lnSpc>
            </a:pPr>
            <a:r>
              <a:rPr lang="en-US" sz="2400">
                <a:solidFill>
                  <a:srgbClr val="FFFFFF"/>
                </a:solidFill>
                <a:latin typeface="Arimo"/>
                <a:ea typeface="Arimo"/>
                <a:cs typeface="Arimo"/>
                <a:sym typeface="Arimo"/>
              </a:rPr>
              <a:t>Webinar programme</a:t>
            </a:r>
          </a:p>
          <a:p>
            <a:pPr algn="ctr">
              <a:lnSpc>
                <a:spcPts val="2592"/>
              </a:lnSpc>
            </a:pPr>
            <a:r>
              <a:rPr lang="en-US" sz="2400">
                <a:solidFill>
                  <a:srgbClr val="FFFFFF"/>
                </a:solidFill>
                <a:latin typeface="Arimo"/>
                <a:ea typeface="Arimo"/>
                <a:cs typeface="Arimo"/>
                <a:sym typeface="Arimo"/>
              </a:rPr>
              <a:t>Feb – July 25</a:t>
            </a:r>
          </a:p>
        </p:txBody>
      </p:sp>
      <p:grpSp>
        <p:nvGrpSpPr>
          <p:cNvPr name="Group 34" id="34"/>
          <p:cNvGrpSpPr/>
          <p:nvPr/>
        </p:nvGrpSpPr>
        <p:grpSpPr>
          <a:xfrm rot="0">
            <a:off x="12648678" y="6888767"/>
            <a:ext cx="3701364" cy="1429942"/>
            <a:chOff x="0" y="0"/>
            <a:chExt cx="4935152" cy="1906590"/>
          </a:xfrm>
        </p:grpSpPr>
        <p:sp>
          <p:nvSpPr>
            <p:cNvPr name="Freeform 35" id="35"/>
            <p:cNvSpPr/>
            <p:nvPr/>
          </p:nvSpPr>
          <p:spPr>
            <a:xfrm flipH="false" flipV="false" rot="0">
              <a:off x="19050" y="19050"/>
              <a:ext cx="4896993" cy="1868424"/>
            </a:xfrm>
            <a:custGeom>
              <a:avLst/>
              <a:gdLst/>
              <a:ahLst/>
              <a:cxnLst/>
              <a:rect r="r" b="b" t="t" l="l"/>
              <a:pathLst>
                <a:path h="1868424" w="4896993">
                  <a:moveTo>
                    <a:pt x="0" y="0"/>
                  </a:moveTo>
                  <a:lnTo>
                    <a:pt x="3951097" y="0"/>
                  </a:lnTo>
                  <a:lnTo>
                    <a:pt x="4896993" y="934212"/>
                  </a:lnTo>
                  <a:lnTo>
                    <a:pt x="3951097" y="1868424"/>
                  </a:lnTo>
                  <a:lnTo>
                    <a:pt x="0" y="1868424"/>
                  </a:lnTo>
                  <a:lnTo>
                    <a:pt x="945896" y="934212"/>
                  </a:lnTo>
                  <a:close/>
                </a:path>
              </a:pathLst>
            </a:custGeom>
            <a:solidFill>
              <a:srgbClr val="30A2A1"/>
            </a:solidFill>
          </p:spPr>
        </p:sp>
        <p:sp>
          <p:nvSpPr>
            <p:cNvPr name="Freeform 36" id="36"/>
            <p:cNvSpPr/>
            <p:nvPr/>
          </p:nvSpPr>
          <p:spPr>
            <a:xfrm flipH="false" flipV="false" rot="0">
              <a:off x="-1524" y="0"/>
              <a:ext cx="4936744" cy="1906651"/>
            </a:xfrm>
            <a:custGeom>
              <a:avLst/>
              <a:gdLst/>
              <a:ahLst/>
              <a:cxnLst/>
              <a:rect r="r" b="b" t="t" l="l"/>
              <a:pathLst>
                <a:path h="1906651" w="4936744">
                  <a:moveTo>
                    <a:pt x="20574" y="0"/>
                  </a:moveTo>
                  <a:lnTo>
                    <a:pt x="3971671" y="0"/>
                  </a:lnTo>
                  <a:cubicBezTo>
                    <a:pt x="3976624" y="0"/>
                    <a:pt x="3981450" y="2032"/>
                    <a:pt x="3985006" y="5461"/>
                  </a:cubicBezTo>
                  <a:lnTo>
                    <a:pt x="4931029" y="939800"/>
                  </a:lnTo>
                  <a:cubicBezTo>
                    <a:pt x="4934712" y="943356"/>
                    <a:pt x="4936744" y="948309"/>
                    <a:pt x="4936744" y="953389"/>
                  </a:cubicBezTo>
                  <a:cubicBezTo>
                    <a:pt x="4936744" y="958469"/>
                    <a:pt x="4934712" y="963422"/>
                    <a:pt x="4931029" y="966978"/>
                  </a:cubicBezTo>
                  <a:lnTo>
                    <a:pt x="3985133" y="1901190"/>
                  </a:lnTo>
                  <a:cubicBezTo>
                    <a:pt x="3981577" y="1904746"/>
                    <a:pt x="3976751" y="1906651"/>
                    <a:pt x="3971798" y="1906651"/>
                  </a:cubicBezTo>
                  <a:lnTo>
                    <a:pt x="20574" y="1906651"/>
                  </a:lnTo>
                  <a:cubicBezTo>
                    <a:pt x="12827" y="1906651"/>
                    <a:pt x="5842" y="1901952"/>
                    <a:pt x="2921" y="1894840"/>
                  </a:cubicBezTo>
                  <a:cubicBezTo>
                    <a:pt x="0" y="1887728"/>
                    <a:pt x="1651" y="1879473"/>
                    <a:pt x="7112" y="1874012"/>
                  </a:cubicBezTo>
                  <a:lnTo>
                    <a:pt x="953135" y="939800"/>
                  </a:lnTo>
                  <a:lnTo>
                    <a:pt x="966470" y="953389"/>
                  </a:lnTo>
                  <a:lnTo>
                    <a:pt x="953135" y="966978"/>
                  </a:lnTo>
                  <a:lnTo>
                    <a:pt x="7239" y="32639"/>
                  </a:lnTo>
                  <a:cubicBezTo>
                    <a:pt x="1651" y="27178"/>
                    <a:pt x="0" y="18923"/>
                    <a:pt x="2921" y="11811"/>
                  </a:cubicBezTo>
                  <a:cubicBezTo>
                    <a:pt x="5842" y="4699"/>
                    <a:pt x="12827" y="0"/>
                    <a:pt x="20574" y="0"/>
                  </a:cubicBezTo>
                  <a:moveTo>
                    <a:pt x="20574" y="38100"/>
                  </a:moveTo>
                  <a:lnTo>
                    <a:pt x="20574" y="19050"/>
                  </a:lnTo>
                  <a:lnTo>
                    <a:pt x="33909" y="5461"/>
                  </a:lnTo>
                  <a:lnTo>
                    <a:pt x="979932" y="939800"/>
                  </a:lnTo>
                  <a:cubicBezTo>
                    <a:pt x="983615" y="943356"/>
                    <a:pt x="985647" y="948309"/>
                    <a:pt x="985647" y="953389"/>
                  </a:cubicBezTo>
                  <a:cubicBezTo>
                    <a:pt x="985647" y="958469"/>
                    <a:pt x="983615" y="963422"/>
                    <a:pt x="979932" y="966978"/>
                  </a:cubicBezTo>
                  <a:lnTo>
                    <a:pt x="33909" y="1901063"/>
                  </a:lnTo>
                  <a:lnTo>
                    <a:pt x="20574" y="1887601"/>
                  </a:lnTo>
                  <a:lnTo>
                    <a:pt x="20574" y="1868551"/>
                  </a:lnTo>
                  <a:lnTo>
                    <a:pt x="3971671" y="1868551"/>
                  </a:lnTo>
                  <a:lnTo>
                    <a:pt x="3971671" y="1887601"/>
                  </a:lnTo>
                  <a:lnTo>
                    <a:pt x="3958336" y="1874012"/>
                  </a:lnTo>
                  <a:lnTo>
                    <a:pt x="4904232" y="939800"/>
                  </a:lnTo>
                  <a:lnTo>
                    <a:pt x="4917567" y="953389"/>
                  </a:lnTo>
                  <a:lnTo>
                    <a:pt x="4904232" y="966978"/>
                  </a:lnTo>
                  <a:lnTo>
                    <a:pt x="3958336" y="32639"/>
                  </a:lnTo>
                  <a:lnTo>
                    <a:pt x="3971671" y="19050"/>
                  </a:lnTo>
                  <a:lnTo>
                    <a:pt x="3971671" y="38100"/>
                  </a:lnTo>
                  <a:lnTo>
                    <a:pt x="20574" y="38100"/>
                  </a:lnTo>
                  <a:close/>
                </a:path>
              </a:pathLst>
            </a:custGeom>
            <a:solidFill>
              <a:srgbClr val="FFFFFF"/>
            </a:solidFill>
          </p:spPr>
        </p:sp>
      </p:grpSp>
      <p:sp>
        <p:nvSpPr>
          <p:cNvPr name="TextBox 37" id="37"/>
          <p:cNvSpPr txBox="true"/>
          <p:nvPr/>
        </p:nvSpPr>
        <p:spPr>
          <a:xfrm rot="0">
            <a:off x="13413370" y="7118725"/>
            <a:ext cx="2214653" cy="989076"/>
          </a:xfrm>
          <a:prstGeom prst="rect">
            <a:avLst/>
          </a:prstGeom>
        </p:spPr>
        <p:txBody>
          <a:bodyPr anchor="t" rtlCol="false" tIns="0" lIns="0" bIns="0" rIns="0">
            <a:spAutoFit/>
          </a:bodyPr>
          <a:lstStyle/>
          <a:p>
            <a:pPr algn="ctr">
              <a:lnSpc>
                <a:spcPts val="2592"/>
              </a:lnSpc>
            </a:pPr>
            <a:r>
              <a:rPr lang="en-US" sz="2400">
                <a:solidFill>
                  <a:srgbClr val="FFFFFF"/>
                </a:solidFill>
                <a:latin typeface="Arimo"/>
                <a:ea typeface="Arimo"/>
                <a:cs typeface="Arimo"/>
                <a:sym typeface="Arimo"/>
              </a:rPr>
              <a:t>Ongoing 1-2-1 support from CTA</a:t>
            </a:r>
          </a:p>
        </p:txBody>
      </p:sp>
      <p:sp>
        <p:nvSpPr>
          <p:cNvPr name="Freeform 38" id="38" descr="A qr code with black squares  Description automatically generated"/>
          <p:cNvSpPr/>
          <p:nvPr/>
        </p:nvSpPr>
        <p:spPr>
          <a:xfrm flipH="false" flipV="false" rot="0">
            <a:off x="1210367" y="6391441"/>
            <a:ext cx="2385886" cy="2539353"/>
          </a:xfrm>
          <a:custGeom>
            <a:avLst/>
            <a:gdLst/>
            <a:ahLst/>
            <a:cxnLst/>
            <a:rect r="r" b="b" t="t" l="l"/>
            <a:pathLst>
              <a:path h="2539353" w="2385886">
                <a:moveTo>
                  <a:pt x="0" y="0"/>
                </a:moveTo>
                <a:lnTo>
                  <a:pt x="2385886" y="0"/>
                </a:lnTo>
                <a:lnTo>
                  <a:pt x="2385886" y="2539353"/>
                </a:lnTo>
                <a:lnTo>
                  <a:pt x="0" y="2539353"/>
                </a:lnTo>
                <a:lnTo>
                  <a:pt x="0" y="0"/>
                </a:lnTo>
                <a:close/>
              </a:path>
            </a:pathLst>
          </a:custGeom>
          <a:blipFill>
            <a:blip r:embed="rId3"/>
            <a:stretch>
              <a:fillRect l="-3216" t="0" r="-3216" b="0"/>
            </a:stretch>
          </a:blipFill>
        </p:spPr>
      </p:sp>
      <p:grpSp>
        <p:nvGrpSpPr>
          <p:cNvPr name="Group 39" id="39"/>
          <p:cNvGrpSpPr/>
          <p:nvPr/>
        </p:nvGrpSpPr>
        <p:grpSpPr>
          <a:xfrm rot="0">
            <a:off x="1028700" y="6250529"/>
            <a:ext cx="2711979" cy="2845678"/>
            <a:chOff x="0" y="0"/>
            <a:chExt cx="4668053" cy="4898185"/>
          </a:xfrm>
        </p:grpSpPr>
        <p:sp>
          <p:nvSpPr>
            <p:cNvPr name="Freeform 40" id="40"/>
            <p:cNvSpPr/>
            <p:nvPr/>
          </p:nvSpPr>
          <p:spPr>
            <a:xfrm flipH="false" flipV="false" rot="0">
              <a:off x="-1877949" y="0"/>
              <a:ext cx="6504098" cy="4945919"/>
            </a:xfrm>
            <a:custGeom>
              <a:avLst/>
              <a:gdLst/>
              <a:ahLst/>
              <a:cxnLst/>
              <a:rect r="r" b="b" t="t" l="l"/>
              <a:pathLst>
                <a:path h="4945919" w="6504098">
                  <a:moveTo>
                    <a:pt x="2065821" y="0"/>
                  </a:moveTo>
                  <a:lnTo>
                    <a:pt x="2140969" y="0"/>
                  </a:lnTo>
                  <a:lnTo>
                    <a:pt x="2140969" y="90525"/>
                  </a:lnTo>
                  <a:lnTo>
                    <a:pt x="2065821" y="90525"/>
                  </a:lnTo>
                  <a:close/>
                  <a:moveTo>
                    <a:pt x="2216118" y="0"/>
                  </a:moveTo>
                  <a:lnTo>
                    <a:pt x="2291266" y="0"/>
                  </a:lnTo>
                  <a:lnTo>
                    <a:pt x="2291266" y="90525"/>
                  </a:lnTo>
                  <a:lnTo>
                    <a:pt x="2216118" y="90525"/>
                  </a:lnTo>
                  <a:close/>
                  <a:moveTo>
                    <a:pt x="2366415" y="0"/>
                  </a:moveTo>
                  <a:lnTo>
                    <a:pt x="2441564" y="0"/>
                  </a:lnTo>
                  <a:lnTo>
                    <a:pt x="2441564" y="90525"/>
                  </a:lnTo>
                  <a:lnTo>
                    <a:pt x="2366415" y="90525"/>
                  </a:lnTo>
                  <a:close/>
                  <a:moveTo>
                    <a:pt x="2516712" y="0"/>
                  </a:moveTo>
                  <a:lnTo>
                    <a:pt x="2591861" y="0"/>
                  </a:lnTo>
                  <a:lnTo>
                    <a:pt x="2591861" y="90525"/>
                  </a:lnTo>
                  <a:lnTo>
                    <a:pt x="2516712" y="90525"/>
                  </a:lnTo>
                  <a:close/>
                  <a:moveTo>
                    <a:pt x="2667009" y="0"/>
                  </a:moveTo>
                  <a:lnTo>
                    <a:pt x="2742158" y="0"/>
                  </a:lnTo>
                  <a:lnTo>
                    <a:pt x="2742158" y="90525"/>
                  </a:lnTo>
                  <a:lnTo>
                    <a:pt x="2667009" y="90525"/>
                  </a:lnTo>
                  <a:close/>
                  <a:moveTo>
                    <a:pt x="2817307" y="0"/>
                  </a:moveTo>
                  <a:lnTo>
                    <a:pt x="2892455" y="0"/>
                  </a:lnTo>
                  <a:lnTo>
                    <a:pt x="2892455" y="90525"/>
                  </a:lnTo>
                  <a:lnTo>
                    <a:pt x="2817307" y="90525"/>
                  </a:lnTo>
                  <a:close/>
                  <a:moveTo>
                    <a:pt x="2967604" y="0"/>
                  </a:moveTo>
                  <a:lnTo>
                    <a:pt x="3042753" y="0"/>
                  </a:lnTo>
                  <a:lnTo>
                    <a:pt x="3042753" y="90525"/>
                  </a:lnTo>
                  <a:lnTo>
                    <a:pt x="2967604" y="90525"/>
                  </a:lnTo>
                  <a:close/>
                  <a:moveTo>
                    <a:pt x="3117901" y="0"/>
                  </a:moveTo>
                  <a:lnTo>
                    <a:pt x="3193050" y="0"/>
                  </a:lnTo>
                  <a:lnTo>
                    <a:pt x="3193050" y="90525"/>
                  </a:lnTo>
                  <a:lnTo>
                    <a:pt x="3117901" y="90525"/>
                  </a:lnTo>
                  <a:close/>
                  <a:moveTo>
                    <a:pt x="3268198" y="90525"/>
                  </a:moveTo>
                  <a:lnTo>
                    <a:pt x="3343347" y="90525"/>
                  </a:lnTo>
                  <a:lnTo>
                    <a:pt x="3268198" y="90525"/>
                  </a:lnTo>
                  <a:close/>
                  <a:moveTo>
                    <a:pt x="3418496" y="90525"/>
                  </a:moveTo>
                  <a:lnTo>
                    <a:pt x="3493644" y="90525"/>
                  </a:lnTo>
                  <a:lnTo>
                    <a:pt x="3418496" y="90525"/>
                  </a:lnTo>
                  <a:close/>
                  <a:moveTo>
                    <a:pt x="3568793" y="90525"/>
                  </a:moveTo>
                  <a:lnTo>
                    <a:pt x="3643942" y="90525"/>
                  </a:lnTo>
                  <a:lnTo>
                    <a:pt x="3568793" y="90525"/>
                  </a:lnTo>
                  <a:close/>
                  <a:moveTo>
                    <a:pt x="3719090" y="90525"/>
                  </a:moveTo>
                  <a:lnTo>
                    <a:pt x="3794239" y="90525"/>
                  </a:lnTo>
                  <a:lnTo>
                    <a:pt x="3719090" y="90525"/>
                  </a:lnTo>
                  <a:close/>
                  <a:moveTo>
                    <a:pt x="3869387" y="90525"/>
                  </a:moveTo>
                  <a:lnTo>
                    <a:pt x="3944536" y="90525"/>
                  </a:lnTo>
                  <a:lnTo>
                    <a:pt x="3869387" y="90525"/>
                  </a:lnTo>
                  <a:close/>
                  <a:moveTo>
                    <a:pt x="4019685" y="90525"/>
                  </a:moveTo>
                  <a:lnTo>
                    <a:pt x="4094833" y="90525"/>
                  </a:lnTo>
                  <a:lnTo>
                    <a:pt x="4019685" y="90525"/>
                  </a:lnTo>
                  <a:close/>
                  <a:moveTo>
                    <a:pt x="4169982" y="90525"/>
                  </a:moveTo>
                  <a:lnTo>
                    <a:pt x="4245130" y="90525"/>
                  </a:lnTo>
                  <a:lnTo>
                    <a:pt x="4169982" y="90525"/>
                  </a:lnTo>
                  <a:close/>
                  <a:moveTo>
                    <a:pt x="4320279" y="90525"/>
                  </a:moveTo>
                  <a:lnTo>
                    <a:pt x="4395428" y="90525"/>
                  </a:lnTo>
                  <a:lnTo>
                    <a:pt x="4320279" y="90525"/>
                  </a:lnTo>
                  <a:close/>
                  <a:moveTo>
                    <a:pt x="4470576" y="90525"/>
                  </a:moveTo>
                  <a:lnTo>
                    <a:pt x="4545725" y="90525"/>
                  </a:lnTo>
                  <a:lnTo>
                    <a:pt x="4470576" y="90525"/>
                  </a:lnTo>
                  <a:close/>
                  <a:moveTo>
                    <a:pt x="4620874" y="90525"/>
                  </a:moveTo>
                  <a:lnTo>
                    <a:pt x="4696022" y="90525"/>
                  </a:lnTo>
                  <a:lnTo>
                    <a:pt x="4620874" y="90525"/>
                  </a:lnTo>
                  <a:close/>
                  <a:moveTo>
                    <a:pt x="4771171" y="90525"/>
                  </a:moveTo>
                  <a:lnTo>
                    <a:pt x="4846319" y="90525"/>
                  </a:lnTo>
                  <a:lnTo>
                    <a:pt x="4771171" y="90525"/>
                  </a:lnTo>
                  <a:close/>
                  <a:moveTo>
                    <a:pt x="4921468" y="90525"/>
                  </a:moveTo>
                  <a:lnTo>
                    <a:pt x="4996617" y="90525"/>
                  </a:lnTo>
                  <a:lnTo>
                    <a:pt x="4921468" y="90525"/>
                  </a:lnTo>
                  <a:close/>
                  <a:moveTo>
                    <a:pt x="5071765" y="90525"/>
                  </a:moveTo>
                  <a:lnTo>
                    <a:pt x="5146914" y="90525"/>
                  </a:lnTo>
                  <a:lnTo>
                    <a:pt x="5071765" y="90525"/>
                  </a:lnTo>
                  <a:close/>
                  <a:moveTo>
                    <a:pt x="5222062" y="90525"/>
                  </a:moveTo>
                  <a:lnTo>
                    <a:pt x="5297211" y="90525"/>
                  </a:lnTo>
                  <a:lnTo>
                    <a:pt x="5222062" y="90525"/>
                  </a:lnTo>
                  <a:close/>
                  <a:moveTo>
                    <a:pt x="5372360" y="90525"/>
                  </a:moveTo>
                  <a:lnTo>
                    <a:pt x="5447508" y="90525"/>
                  </a:lnTo>
                  <a:lnTo>
                    <a:pt x="5372360" y="90525"/>
                  </a:lnTo>
                  <a:close/>
                  <a:moveTo>
                    <a:pt x="5522657" y="90525"/>
                  </a:moveTo>
                  <a:lnTo>
                    <a:pt x="5597806" y="90525"/>
                  </a:lnTo>
                  <a:lnTo>
                    <a:pt x="5522657" y="90525"/>
                  </a:lnTo>
                  <a:close/>
                  <a:moveTo>
                    <a:pt x="5672954" y="90525"/>
                  </a:moveTo>
                  <a:lnTo>
                    <a:pt x="5748103" y="90525"/>
                  </a:lnTo>
                  <a:lnTo>
                    <a:pt x="5672954" y="90525"/>
                  </a:lnTo>
                  <a:close/>
                  <a:moveTo>
                    <a:pt x="5823252" y="90525"/>
                  </a:moveTo>
                  <a:lnTo>
                    <a:pt x="5898400" y="90525"/>
                  </a:lnTo>
                  <a:lnTo>
                    <a:pt x="5823252" y="90525"/>
                  </a:lnTo>
                  <a:close/>
                  <a:moveTo>
                    <a:pt x="5973549" y="90525"/>
                  </a:moveTo>
                  <a:lnTo>
                    <a:pt x="6048697" y="90525"/>
                  </a:lnTo>
                  <a:lnTo>
                    <a:pt x="5973549" y="90525"/>
                  </a:lnTo>
                  <a:close/>
                  <a:moveTo>
                    <a:pt x="6123846" y="90525"/>
                  </a:moveTo>
                  <a:lnTo>
                    <a:pt x="6198995" y="90525"/>
                  </a:lnTo>
                  <a:lnTo>
                    <a:pt x="6123846" y="90525"/>
                  </a:lnTo>
                  <a:close/>
                  <a:moveTo>
                    <a:pt x="6274143" y="90525"/>
                  </a:moveTo>
                  <a:lnTo>
                    <a:pt x="6349292" y="90525"/>
                  </a:lnTo>
                  <a:lnTo>
                    <a:pt x="6274143" y="90525"/>
                  </a:lnTo>
                  <a:close/>
                  <a:moveTo>
                    <a:pt x="6424440" y="90525"/>
                  </a:moveTo>
                  <a:lnTo>
                    <a:pt x="6466524" y="90525"/>
                  </a:lnTo>
                  <a:cubicBezTo>
                    <a:pt x="6487315" y="90525"/>
                    <a:pt x="6504098" y="110742"/>
                    <a:pt x="6504098" y="135788"/>
                  </a:cubicBezTo>
                  <a:lnTo>
                    <a:pt x="6504098" y="85094"/>
                  </a:lnTo>
                  <a:lnTo>
                    <a:pt x="6428949" y="85094"/>
                  </a:lnTo>
                  <a:lnTo>
                    <a:pt x="6428949" y="45263"/>
                  </a:lnTo>
                  <a:lnTo>
                    <a:pt x="6466524" y="45263"/>
                  </a:lnTo>
                  <a:lnTo>
                    <a:pt x="6466524" y="90525"/>
                  </a:lnTo>
                  <a:lnTo>
                    <a:pt x="6424440" y="90525"/>
                  </a:lnTo>
                  <a:close/>
                  <a:moveTo>
                    <a:pt x="6504098" y="266144"/>
                  </a:moveTo>
                  <a:lnTo>
                    <a:pt x="6504098" y="356669"/>
                  </a:lnTo>
                  <a:lnTo>
                    <a:pt x="6428950" y="356669"/>
                  </a:lnTo>
                  <a:lnTo>
                    <a:pt x="6428950" y="266144"/>
                  </a:lnTo>
                  <a:close/>
                  <a:moveTo>
                    <a:pt x="6428950" y="447194"/>
                  </a:moveTo>
                  <a:lnTo>
                    <a:pt x="6428950" y="537719"/>
                  </a:lnTo>
                  <a:lnTo>
                    <a:pt x="6353801" y="537719"/>
                  </a:lnTo>
                  <a:lnTo>
                    <a:pt x="6353801" y="447194"/>
                  </a:lnTo>
                  <a:close/>
                  <a:moveTo>
                    <a:pt x="6353801" y="628244"/>
                  </a:moveTo>
                  <a:lnTo>
                    <a:pt x="6353801" y="718770"/>
                  </a:lnTo>
                  <a:lnTo>
                    <a:pt x="6278652" y="718770"/>
                  </a:lnTo>
                  <a:lnTo>
                    <a:pt x="6278652" y="628244"/>
                  </a:lnTo>
                  <a:close/>
                  <a:moveTo>
                    <a:pt x="6278652" y="809295"/>
                  </a:moveTo>
                  <a:lnTo>
                    <a:pt x="6278652" y="899820"/>
                  </a:lnTo>
                  <a:lnTo>
                    <a:pt x="6203504" y="899820"/>
                  </a:lnTo>
                  <a:lnTo>
                    <a:pt x="6203504" y="809295"/>
                  </a:lnTo>
                  <a:close/>
                  <a:moveTo>
                    <a:pt x="6203504" y="990345"/>
                  </a:moveTo>
                  <a:lnTo>
                    <a:pt x="6203504" y="1080870"/>
                  </a:lnTo>
                  <a:lnTo>
                    <a:pt x="6128355" y="1080870"/>
                  </a:lnTo>
                  <a:lnTo>
                    <a:pt x="6128355" y="990345"/>
                  </a:lnTo>
                  <a:close/>
                  <a:moveTo>
                    <a:pt x="6128355" y="1171395"/>
                  </a:moveTo>
                  <a:lnTo>
                    <a:pt x="6128355" y="1261920"/>
                  </a:lnTo>
                  <a:lnTo>
                    <a:pt x="6053207" y="1261920"/>
                  </a:lnTo>
                  <a:lnTo>
                    <a:pt x="6053207" y="1171395"/>
                  </a:lnTo>
                  <a:close/>
                  <a:moveTo>
                    <a:pt x="6053207" y="1352445"/>
                  </a:moveTo>
                  <a:lnTo>
                    <a:pt x="6053207" y="1442971"/>
                  </a:lnTo>
                  <a:lnTo>
                    <a:pt x="5978058" y="1442971"/>
                  </a:lnTo>
                  <a:lnTo>
                    <a:pt x="5978058" y="1352445"/>
                  </a:lnTo>
                  <a:close/>
                  <a:moveTo>
                    <a:pt x="5978058" y="1533496"/>
                  </a:moveTo>
                  <a:lnTo>
                    <a:pt x="5978058" y="1624021"/>
                  </a:lnTo>
                  <a:lnTo>
                    <a:pt x="5902909" y="1624021"/>
                  </a:lnTo>
                  <a:lnTo>
                    <a:pt x="5902909" y="1533496"/>
                  </a:lnTo>
                  <a:close/>
                  <a:moveTo>
                    <a:pt x="5902909" y="1714546"/>
                  </a:moveTo>
                  <a:lnTo>
                    <a:pt x="5902909" y="1805071"/>
                  </a:lnTo>
                  <a:lnTo>
                    <a:pt x="5827761" y="1805071"/>
                  </a:lnTo>
                  <a:lnTo>
                    <a:pt x="5827761" y="1714546"/>
                  </a:lnTo>
                  <a:close/>
                  <a:moveTo>
                    <a:pt x="5827761" y="1895596"/>
                  </a:moveTo>
                  <a:lnTo>
                    <a:pt x="5827761" y="1986121"/>
                  </a:lnTo>
                  <a:lnTo>
                    <a:pt x="5752612" y="1986121"/>
                  </a:lnTo>
                  <a:lnTo>
                    <a:pt x="5752612" y="1895596"/>
                  </a:lnTo>
                  <a:close/>
                  <a:moveTo>
                    <a:pt x="5752612" y="2076646"/>
                  </a:moveTo>
                  <a:lnTo>
                    <a:pt x="5752612" y="2167172"/>
                  </a:lnTo>
                  <a:lnTo>
                    <a:pt x="5677463" y="2167172"/>
                  </a:lnTo>
                  <a:lnTo>
                    <a:pt x="5677463" y="2076646"/>
                  </a:lnTo>
                  <a:close/>
                  <a:moveTo>
                    <a:pt x="5677463" y="2257697"/>
                  </a:moveTo>
                  <a:lnTo>
                    <a:pt x="5677463" y="2348222"/>
                  </a:lnTo>
                  <a:lnTo>
                    <a:pt x="5602315" y="2348222"/>
                  </a:lnTo>
                  <a:lnTo>
                    <a:pt x="5602315" y="2257697"/>
                  </a:lnTo>
                  <a:close/>
                  <a:moveTo>
                    <a:pt x="5602315" y="2438747"/>
                  </a:moveTo>
                  <a:lnTo>
                    <a:pt x="5602315" y="2529272"/>
                  </a:lnTo>
                  <a:lnTo>
                    <a:pt x="5527166" y="2529272"/>
                  </a:lnTo>
                  <a:lnTo>
                    <a:pt x="5527166" y="2438747"/>
                  </a:lnTo>
                  <a:close/>
                  <a:moveTo>
                    <a:pt x="5527166" y="2619797"/>
                  </a:moveTo>
                  <a:lnTo>
                    <a:pt x="5527166" y="2710323"/>
                  </a:lnTo>
                  <a:lnTo>
                    <a:pt x="5452017" y="2710323"/>
                  </a:lnTo>
                  <a:lnTo>
                    <a:pt x="5452017" y="2619797"/>
                  </a:lnTo>
                  <a:close/>
                  <a:moveTo>
                    <a:pt x="5452017" y="2800848"/>
                  </a:moveTo>
                  <a:lnTo>
                    <a:pt x="5452017" y="2891373"/>
                  </a:lnTo>
                  <a:lnTo>
                    <a:pt x="5376869" y="2891373"/>
                  </a:lnTo>
                  <a:lnTo>
                    <a:pt x="5376869" y="2800848"/>
                  </a:lnTo>
                  <a:close/>
                  <a:moveTo>
                    <a:pt x="5376869" y="2981898"/>
                  </a:moveTo>
                  <a:lnTo>
                    <a:pt x="5376869" y="3072423"/>
                  </a:lnTo>
                  <a:lnTo>
                    <a:pt x="5301720" y="3072423"/>
                  </a:lnTo>
                  <a:lnTo>
                    <a:pt x="5301720" y="2981898"/>
                  </a:lnTo>
                  <a:close/>
                  <a:moveTo>
                    <a:pt x="5301720" y="3162948"/>
                  </a:moveTo>
                  <a:lnTo>
                    <a:pt x="5301720" y="3253473"/>
                  </a:lnTo>
                  <a:lnTo>
                    <a:pt x="5226572" y="3253473"/>
                  </a:lnTo>
                  <a:lnTo>
                    <a:pt x="5226572" y="3162948"/>
                  </a:lnTo>
                  <a:close/>
                  <a:moveTo>
                    <a:pt x="5226572" y="3343998"/>
                  </a:moveTo>
                  <a:lnTo>
                    <a:pt x="5226572" y="3434524"/>
                  </a:lnTo>
                  <a:lnTo>
                    <a:pt x="5151423" y="3434524"/>
                  </a:lnTo>
                  <a:lnTo>
                    <a:pt x="5151423" y="3343998"/>
                  </a:lnTo>
                  <a:close/>
                  <a:moveTo>
                    <a:pt x="5151423" y="3525049"/>
                  </a:moveTo>
                  <a:lnTo>
                    <a:pt x="5151423" y="3615574"/>
                  </a:lnTo>
                  <a:lnTo>
                    <a:pt x="5076274" y="3615574"/>
                  </a:lnTo>
                  <a:lnTo>
                    <a:pt x="5076274" y="3525049"/>
                  </a:lnTo>
                  <a:close/>
                  <a:moveTo>
                    <a:pt x="5076274" y="3706099"/>
                  </a:moveTo>
                  <a:lnTo>
                    <a:pt x="5076274" y="3796624"/>
                  </a:lnTo>
                  <a:lnTo>
                    <a:pt x="5001126" y="3796624"/>
                  </a:lnTo>
                  <a:lnTo>
                    <a:pt x="5001126" y="3706099"/>
                  </a:lnTo>
                  <a:close/>
                  <a:moveTo>
                    <a:pt x="5001126" y="3887150"/>
                  </a:moveTo>
                  <a:lnTo>
                    <a:pt x="5001126" y="3977675"/>
                  </a:lnTo>
                  <a:lnTo>
                    <a:pt x="4925977" y="3977675"/>
                  </a:lnTo>
                  <a:lnTo>
                    <a:pt x="4925977" y="3887150"/>
                  </a:lnTo>
                  <a:close/>
                  <a:moveTo>
                    <a:pt x="4925977" y="4068200"/>
                  </a:moveTo>
                  <a:lnTo>
                    <a:pt x="4925977" y="4158725"/>
                  </a:lnTo>
                  <a:lnTo>
                    <a:pt x="4850828" y="4158725"/>
                  </a:lnTo>
                  <a:lnTo>
                    <a:pt x="4850828" y="4068200"/>
                  </a:lnTo>
                  <a:close/>
                  <a:moveTo>
                    <a:pt x="4850828" y="4249250"/>
                  </a:moveTo>
                  <a:lnTo>
                    <a:pt x="4850828" y="4339775"/>
                  </a:lnTo>
                  <a:lnTo>
                    <a:pt x="4775680" y="4339775"/>
                  </a:lnTo>
                  <a:lnTo>
                    <a:pt x="4775680" y="4249250"/>
                  </a:lnTo>
                  <a:close/>
                  <a:moveTo>
                    <a:pt x="4775680" y="4430300"/>
                  </a:moveTo>
                  <a:lnTo>
                    <a:pt x="4775680" y="4520825"/>
                  </a:lnTo>
                  <a:lnTo>
                    <a:pt x="4700531" y="4520825"/>
                  </a:lnTo>
                  <a:lnTo>
                    <a:pt x="4700531" y="4430300"/>
                  </a:lnTo>
                  <a:close/>
                  <a:moveTo>
                    <a:pt x="4700531" y="4611350"/>
                  </a:moveTo>
                  <a:lnTo>
                    <a:pt x="4700531" y="4701876"/>
                  </a:lnTo>
                  <a:lnTo>
                    <a:pt x="4625382" y="4701876"/>
                  </a:lnTo>
                  <a:lnTo>
                    <a:pt x="4625382" y="4611350"/>
                  </a:lnTo>
                  <a:close/>
                  <a:moveTo>
                    <a:pt x="4625382" y="4792401"/>
                  </a:moveTo>
                  <a:lnTo>
                    <a:pt x="4625382" y="4882926"/>
                  </a:lnTo>
                  <a:lnTo>
                    <a:pt x="4550234" y="4882926"/>
                  </a:lnTo>
                  <a:lnTo>
                    <a:pt x="4550234" y="4792401"/>
                  </a:lnTo>
                  <a:close/>
                  <a:moveTo>
                    <a:pt x="4459680" y="4945919"/>
                  </a:moveTo>
                  <a:lnTo>
                    <a:pt x="4384531" y="4945919"/>
                  </a:lnTo>
                  <a:lnTo>
                    <a:pt x="4384531" y="4864368"/>
                  </a:lnTo>
                  <a:lnTo>
                    <a:pt x="4459680" y="4864368"/>
                  </a:lnTo>
                  <a:close/>
                  <a:moveTo>
                    <a:pt x="4309383" y="4864368"/>
                  </a:moveTo>
                  <a:lnTo>
                    <a:pt x="4234234" y="4864368"/>
                  </a:lnTo>
                  <a:lnTo>
                    <a:pt x="4234234" y="4773843"/>
                  </a:lnTo>
                  <a:lnTo>
                    <a:pt x="4309383" y="4773843"/>
                  </a:lnTo>
                  <a:close/>
                  <a:moveTo>
                    <a:pt x="4159085" y="4773843"/>
                  </a:moveTo>
                  <a:lnTo>
                    <a:pt x="4083937" y="4773843"/>
                  </a:lnTo>
                  <a:lnTo>
                    <a:pt x="4083937" y="4683318"/>
                  </a:lnTo>
                  <a:lnTo>
                    <a:pt x="4159085" y="4683318"/>
                  </a:lnTo>
                  <a:close/>
                  <a:moveTo>
                    <a:pt x="4008788" y="4683318"/>
                  </a:moveTo>
                  <a:lnTo>
                    <a:pt x="3933639" y="4683318"/>
                  </a:lnTo>
                  <a:lnTo>
                    <a:pt x="3933639" y="4592793"/>
                  </a:lnTo>
                  <a:lnTo>
                    <a:pt x="4008788" y="4592793"/>
                  </a:lnTo>
                  <a:close/>
                  <a:moveTo>
                    <a:pt x="3858491" y="4592793"/>
                  </a:moveTo>
                  <a:lnTo>
                    <a:pt x="3783342" y="4592793"/>
                  </a:lnTo>
                  <a:lnTo>
                    <a:pt x="3783342" y="4502267"/>
                  </a:lnTo>
                  <a:lnTo>
                    <a:pt x="3858491" y="4502267"/>
                  </a:lnTo>
                  <a:close/>
                  <a:moveTo>
                    <a:pt x="3708194" y="4502267"/>
                  </a:moveTo>
                  <a:lnTo>
                    <a:pt x="3633045" y="4502267"/>
                  </a:lnTo>
                  <a:lnTo>
                    <a:pt x="3633045" y="4411742"/>
                  </a:lnTo>
                  <a:lnTo>
                    <a:pt x="3708194" y="4411742"/>
                  </a:lnTo>
                  <a:close/>
                  <a:moveTo>
                    <a:pt x="3557896" y="4411742"/>
                  </a:moveTo>
                  <a:lnTo>
                    <a:pt x="3482748" y="4411742"/>
                  </a:lnTo>
                  <a:lnTo>
                    <a:pt x="3482748" y="4321217"/>
                  </a:lnTo>
                  <a:lnTo>
                    <a:pt x="3557896" y="4321217"/>
                  </a:lnTo>
                  <a:close/>
                  <a:moveTo>
                    <a:pt x="3407599" y="4321217"/>
                  </a:moveTo>
                  <a:lnTo>
                    <a:pt x="3332450" y="4321217"/>
                  </a:lnTo>
                  <a:lnTo>
                    <a:pt x="3332450" y="4230692"/>
                  </a:lnTo>
                  <a:lnTo>
                    <a:pt x="3407599" y="4230692"/>
                  </a:lnTo>
                  <a:close/>
                  <a:moveTo>
                    <a:pt x="3257302" y="4230692"/>
                  </a:moveTo>
                  <a:lnTo>
                    <a:pt x="3182153" y="4230692"/>
                  </a:lnTo>
                  <a:lnTo>
                    <a:pt x="3182153" y="4140167"/>
                  </a:lnTo>
                  <a:lnTo>
                    <a:pt x="3257302" y="4140167"/>
                  </a:lnTo>
                  <a:close/>
                  <a:moveTo>
                    <a:pt x="3107005" y="4140167"/>
                  </a:moveTo>
                  <a:lnTo>
                    <a:pt x="3031856" y="4140167"/>
                  </a:lnTo>
                  <a:lnTo>
                    <a:pt x="3031856" y="4049642"/>
                  </a:lnTo>
                  <a:lnTo>
                    <a:pt x="3107005" y="4049642"/>
                  </a:lnTo>
                  <a:close/>
                  <a:moveTo>
                    <a:pt x="2956707" y="4049642"/>
                  </a:moveTo>
                  <a:lnTo>
                    <a:pt x="2881559" y="4049642"/>
                  </a:lnTo>
                  <a:lnTo>
                    <a:pt x="2881559" y="3959117"/>
                  </a:lnTo>
                  <a:lnTo>
                    <a:pt x="2956707" y="3959117"/>
                  </a:lnTo>
                  <a:close/>
                  <a:moveTo>
                    <a:pt x="2806410" y="3959117"/>
                  </a:moveTo>
                  <a:lnTo>
                    <a:pt x="2731262" y="3959117"/>
                  </a:lnTo>
                  <a:lnTo>
                    <a:pt x="2731262" y="3868592"/>
                  </a:lnTo>
                  <a:lnTo>
                    <a:pt x="2806410" y="3868592"/>
                  </a:lnTo>
                  <a:close/>
                  <a:moveTo>
                    <a:pt x="2656113" y="3868592"/>
                  </a:moveTo>
                  <a:lnTo>
                    <a:pt x="2580964" y="3868592"/>
                  </a:lnTo>
                  <a:lnTo>
                    <a:pt x="2580964" y="3778066"/>
                  </a:lnTo>
                  <a:lnTo>
                    <a:pt x="2656113" y="3778066"/>
                  </a:lnTo>
                  <a:close/>
                  <a:moveTo>
                    <a:pt x="2505816" y="3778066"/>
                  </a:moveTo>
                  <a:lnTo>
                    <a:pt x="2430667" y="3778066"/>
                  </a:lnTo>
                  <a:lnTo>
                    <a:pt x="2430667" y="3687541"/>
                  </a:lnTo>
                  <a:lnTo>
                    <a:pt x="2505816" y="3687541"/>
                  </a:lnTo>
                  <a:close/>
                  <a:moveTo>
                    <a:pt x="2355518" y="3687541"/>
                  </a:moveTo>
                  <a:lnTo>
                    <a:pt x="2280370" y="3687541"/>
                  </a:lnTo>
                  <a:lnTo>
                    <a:pt x="2280370" y="3597016"/>
                  </a:lnTo>
                  <a:lnTo>
                    <a:pt x="2355518" y="3597016"/>
                  </a:lnTo>
                  <a:close/>
                  <a:moveTo>
                    <a:pt x="2205221" y="3597016"/>
                  </a:moveTo>
                  <a:lnTo>
                    <a:pt x="2130073" y="3597016"/>
                  </a:lnTo>
                  <a:lnTo>
                    <a:pt x="2130073" y="3506491"/>
                  </a:lnTo>
                  <a:lnTo>
                    <a:pt x="2205221" y="3506491"/>
                  </a:lnTo>
                  <a:close/>
                  <a:moveTo>
                    <a:pt x="2054924" y="3506491"/>
                  </a:moveTo>
                  <a:lnTo>
                    <a:pt x="1979775" y="3506491"/>
                  </a:lnTo>
                  <a:lnTo>
                    <a:pt x="1979775" y="3415966"/>
                  </a:lnTo>
                  <a:lnTo>
                    <a:pt x="2054924" y="3415966"/>
                  </a:lnTo>
                  <a:close/>
                  <a:moveTo>
                    <a:pt x="1904627" y="3415966"/>
                  </a:moveTo>
                  <a:lnTo>
                    <a:pt x="1828800" y="3415966"/>
                  </a:lnTo>
                  <a:lnTo>
                    <a:pt x="1828800" y="3325441"/>
                  </a:lnTo>
                  <a:lnTo>
                    <a:pt x="1904627" y="3325441"/>
                  </a:lnTo>
                  <a:close/>
                  <a:moveTo>
                    <a:pt x="1752600" y="3325441"/>
                  </a:moveTo>
                  <a:lnTo>
                    <a:pt x="1676400" y="3325441"/>
                  </a:lnTo>
                  <a:lnTo>
                    <a:pt x="1676400" y="3234916"/>
                  </a:lnTo>
                  <a:lnTo>
                    <a:pt x="1752600" y="3234916"/>
                  </a:lnTo>
                  <a:close/>
                  <a:moveTo>
                    <a:pt x="1600200" y="3234916"/>
                  </a:moveTo>
                  <a:lnTo>
                    <a:pt x="1524000" y="3234916"/>
                  </a:lnTo>
                  <a:lnTo>
                    <a:pt x="1524000" y="3144391"/>
                  </a:lnTo>
                  <a:lnTo>
                    <a:pt x="1600200" y="3144391"/>
                  </a:lnTo>
                  <a:close/>
                  <a:moveTo>
                    <a:pt x="1447800" y="3144391"/>
                  </a:moveTo>
                  <a:lnTo>
                    <a:pt x="1371600" y="3144391"/>
                  </a:lnTo>
                  <a:lnTo>
                    <a:pt x="1371600" y="3053865"/>
                  </a:lnTo>
                  <a:lnTo>
                    <a:pt x="1447800" y="3053865"/>
                  </a:lnTo>
                  <a:close/>
                  <a:moveTo>
                    <a:pt x="1295400" y="3053865"/>
                  </a:moveTo>
                  <a:lnTo>
                    <a:pt x="1219200" y="3053865"/>
                  </a:lnTo>
                  <a:lnTo>
                    <a:pt x="1219200" y="2963340"/>
                  </a:lnTo>
                  <a:lnTo>
                    <a:pt x="1295400" y="2963340"/>
                  </a:lnTo>
                  <a:close/>
                  <a:moveTo>
                    <a:pt x="1143000" y="2963340"/>
                  </a:moveTo>
                  <a:lnTo>
                    <a:pt x="1066800" y="2963340"/>
                  </a:lnTo>
                  <a:lnTo>
                    <a:pt x="1066800" y="2872815"/>
                  </a:lnTo>
                  <a:lnTo>
                    <a:pt x="1143000" y="2872815"/>
                  </a:lnTo>
                  <a:close/>
                  <a:moveTo>
                    <a:pt x="990600" y="2872815"/>
                  </a:moveTo>
                  <a:lnTo>
                    <a:pt x="914400" y="2872815"/>
                  </a:lnTo>
                  <a:lnTo>
                    <a:pt x="914400" y="2782290"/>
                  </a:lnTo>
                  <a:lnTo>
                    <a:pt x="990600" y="2782290"/>
                  </a:lnTo>
                  <a:close/>
                  <a:moveTo>
                    <a:pt x="838200" y="2782290"/>
                  </a:moveTo>
                  <a:lnTo>
                    <a:pt x="762000" y="2782290"/>
                  </a:lnTo>
                  <a:lnTo>
                    <a:pt x="762000" y="2691765"/>
                  </a:lnTo>
                  <a:lnTo>
                    <a:pt x="838200" y="2691765"/>
                  </a:lnTo>
                  <a:close/>
                  <a:moveTo>
                    <a:pt x="685800" y="2691765"/>
                  </a:moveTo>
                  <a:lnTo>
                    <a:pt x="609600" y="2691765"/>
                  </a:lnTo>
                  <a:lnTo>
                    <a:pt x="609600" y="2601240"/>
                  </a:lnTo>
                  <a:lnTo>
                    <a:pt x="685800" y="2601240"/>
                  </a:lnTo>
                  <a:close/>
                  <a:moveTo>
                    <a:pt x="533400" y="2601240"/>
                  </a:moveTo>
                  <a:lnTo>
                    <a:pt x="457200" y="2601240"/>
                  </a:lnTo>
                  <a:lnTo>
                    <a:pt x="457200" y="2510715"/>
                  </a:lnTo>
                  <a:lnTo>
                    <a:pt x="533400" y="2510715"/>
                  </a:lnTo>
                  <a:close/>
                  <a:moveTo>
                    <a:pt x="381000" y="2510715"/>
                  </a:moveTo>
                  <a:lnTo>
                    <a:pt x="304800" y="2510715"/>
                  </a:lnTo>
                  <a:lnTo>
                    <a:pt x="304800" y="2420189"/>
                  </a:lnTo>
                  <a:lnTo>
                    <a:pt x="381000" y="2420189"/>
                  </a:lnTo>
                  <a:close/>
                  <a:moveTo>
                    <a:pt x="228600" y="2420189"/>
                  </a:moveTo>
                  <a:lnTo>
                    <a:pt x="152400" y="2420189"/>
                  </a:lnTo>
                  <a:lnTo>
                    <a:pt x="152400" y="2329664"/>
                  </a:lnTo>
                  <a:lnTo>
                    <a:pt x="228600" y="2329664"/>
                  </a:lnTo>
                  <a:close/>
                  <a:moveTo>
                    <a:pt x="76200" y="2329664"/>
                  </a:moveTo>
                  <a:lnTo>
                    <a:pt x="0" y="2329664"/>
                  </a:lnTo>
                  <a:lnTo>
                    <a:pt x="0" y="2239139"/>
                  </a:lnTo>
                  <a:lnTo>
                    <a:pt x="76200" y="2239139"/>
                  </a:lnTo>
                  <a:close/>
                  <a:moveTo>
                    <a:pt x="1877949" y="4805980"/>
                  </a:moveTo>
                  <a:lnTo>
                    <a:pt x="1877949" y="4715454"/>
                  </a:lnTo>
                  <a:lnTo>
                    <a:pt x="1953098" y="4715454"/>
                  </a:lnTo>
                  <a:lnTo>
                    <a:pt x="1953098" y="4805980"/>
                  </a:lnTo>
                  <a:close/>
                  <a:moveTo>
                    <a:pt x="1953098" y="4624929"/>
                  </a:moveTo>
                  <a:lnTo>
                    <a:pt x="1953098" y="4534404"/>
                  </a:lnTo>
                  <a:lnTo>
                    <a:pt x="1953098" y="4624929"/>
                  </a:lnTo>
                  <a:close/>
                  <a:moveTo>
                    <a:pt x="1953098" y="4443879"/>
                  </a:moveTo>
                  <a:lnTo>
                    <a:pt x="1953098" y="4353354"/>
                  </a:lnTo>
                  <a:lnTo>
                    <a:pt x="1953098" y="4443879"/>
                  </a:lnTo>
                  <a:close/>
                  <a:moveTo>
                    <a:pt x="1953098" y="4262829"/>
                  </a:moveTo>
                  <a:lnTo>
                    <a:pt x="1953098" y="4172303"/>
                  </a:lnTo>
                  <a:lnTo>
                    <a:pt x="1953098" y="4262829"/>
                  </a:lnTo>
                  <a:close/>
                  <a:moveTo>
                    <a:pt x="1953098" y="4081778"/>
                  </a:moveTo>
                  <a:lnTo>
                    <a:pt x="1953098" y="3991253"/>
                  </a:lnTo>
                  <a:lnTo>
                    <a:pt x="1953098" y="4081778"/>
                  </a:lnTo>
                  <a:close/>
                  <a:moveTo>
                    <a:pt x="1953098" y="3900728"/>
                  </a:moveTo>
                  <a:lnTo>
                    <a:pt x="1953098" y="3810203"/>
                  </a:lnTo>
                  <a:lnTo>
                    <a:pt x="1953098" y="3900728"/>
                  </a:lnTo>
                  <a:close/>
                  <a:moveTo>
                    <a:pt x="1953098" y="3719678"/>
                  </a:moveTo>
                  <a:lnTo>
                    <a:pt x="1953098" y="3629153"/>
                  </a:lnTo>
                  <a:lnTo>
                    <a:pt x="1953098" y="3719678"/>
                  </a:lnTo>
                  <a:close/>
                  <a:moveTo>
                    <a:pt x="1953098" y="3538627"/>
                  </a:moveTo>
                  <a:lnTo>
                    <a:pt x="1953098" y="3448102"/>
                  </a:lnTo>
                  <a:lnTo>
                    <a:pt x="1953098" y="3538627"/>
                  </a:lnTo>
                  <a:close/>
                  <a:moveTo>
                    <a:pt x="1953098" y="3357577"/>
                  </a:moveTo>
                  <a:lnTo>
                    <a:pt x="1953098" y="3267052"/>
                  </a:lnTo>
                  <a:lnTo>
                    <a:pt x="1953098" y="3357577"/>
                  </a:lnTo>
                  <a:close/>
                  <a:moveTo>
                    <a:pt x="1953098" y="3176527"/>
                  </a:moveTo>
                  <a:lnTo>
                    <a:pt x="1953098" y="3086002"/>
                  </a:lnTo>
                  <a:lnTo>
                    <a:pt x="1953098" y="3176527"/>
                  </a:lnTo>
                  <a:close/>
                  <a:moveTo>
                    <a:pt x="1953098" y="2995477"/>
                  </a:moveTo>
                  <a:lnTo>
                    <a:pt x="1953098" y="2904952"/>
                  </a:lnTo>
                  <a:lnTo>
                    <a:pt x="1953098" y="2995477"/>
                  </a:lnTo>
                  <a:close/>
                  <a:moveTo>
                    <a:pt x="1953098" y="2814426"/>
                  </a:moveTo>
                  <a:lnTo>
                    <a:pt x="1953098" y="2723901"/>
                  </a:lnTo>
                  <a:lnTo>
                    <a:pt x="1953098" y="2814426"/>
                  </a:lnTo>
                  <a:close/>
                  <a:moveTo>
                    <a:pt x="1953098" y="2633376"/>
                  </a:moveTo>
                  <a:lnTo>
                    <a:pt x="1953098" y="2542851"/>
                  </a:lnTo>
                  <a:lnTo>
                    <a:pt x="1953098" y="2633376"/>
                  </a:lnTo>
                  <a:close/>
                  <a:moveTo>
                    <a:pt x="1953098" y="2452326"/>
                  </a:moveTo>
                  <a:lnTo>
                    <a:pt x="1953098" y="2361801"/>
                  </a:lnTo>
                  <a:lnTo>
                    <a:pt x="1953098" y="2452326"/>
                  </a:lnTo>
                  <a:close/>
                  <a:moveTo>
                    <a:pt x="1953098" y="2271276"/>
                  </a:moveTo>
                  <a:lnTo>
                    <a:pt x="1953098" y="2180751"/>
                  </a:lnTo>
                  <a:lnTo>
                    <a:pt x="1953098" y="2271276"/>
                  </a:lnTo>
                  <a:close/>
                  <a:moveTo>
                    <a:pt x="1953098" y="2090226"/>
                  </a:moveTo>
                  <a:lnTo>
                    <a:pt x="1953098" y="1999700"/>
                  </a:lnTo>
                  <a:lnTo>
                    <a:pt x="1953098" y="2090226"/>
                  </a:lnTo>
                  <a:close/>
                  <a:moveTo>
                    <a:pt x="1953098" y="1909175"/>
                  </a:moveTo>
                  <a:lnTo>
                    <a:pt x="1953098" y="1818650"/>
                  </a:lnTo>
                  <a:lnTo>
                    <a:pt x="1953098" y="1909175"/>
                  </a:lnTo>
                  <a:close/>
                  <a:moveTo>
                    <a:pt x="1953098" y="1728125"/>
                  </a:moveTo>
                  <a:lnTo>
                    <a:pt x="1953098" y="1637600"/>
                  </a:lnTo>
                  <a:lnTo>
                    <a:pt x="1953098" y="1728125"/>
                  </a:lnTo>
                  <a:close/>
                  <a:moveTo>
                    <a:pt x="1953098" y="1547075"/>
                  </a:moveTo>
                  <a:lnTo>
                    <a:pt x="1953098" y="1456549"/>
                  </a:lnTo>
                  <a:lnTo>
                    <a:pt x="1953098" y="1547075"/>
                  </a:lnTo>
                  <a:close/>
                  <a:moveTo>
                    <a:pt x="1953098" y="1366024"/>
                  </a:moveTo>
                  <a:lnTo>
                    <a:pt x="1953098" y="1275499"/>
                  </a:lnTo>
                  <a:lnTo>
                    <a:pt x="1953098" y="1366024"/>
                  </a:lnTo>
                  <a:close/>
                  <a:moveTo>
                    <a:pt x="1953098" y="1184974"/>
                  </a:moveTo>
                  <a:lnTo>
                    <a:pt x="1953098" y="1094449"/>
                  </a:lnTo>
                  <a:lnTo>
                    <a:pt x="1953098" y="1184974"/>
                  </a:lnTo>
                  <a:close/>
                  <a:moveTo>
                    <a:pt x="1953098" y="1003924"/>
                  </a:moveTo>
                  <a:lnTo>
                    <a:pt x="1953098" y="913399"/>
                  </a:lnTo>
                  <a:lnTo>
                    <a:pt x="1953098" y="1003924"/>
                  </a:lnTo>
                  <a:close/>
                  <a:moveTo>
                    <a:pt x="1953098" y="822874"/>
                  </a:moveTo>
                  <a:lnTo>
                    <a:pt x="1953098" y="732348"/>
                  </a:lnTo>
                  <a:lnTo>
                    <a:pt x="1953098" y="822874"/>
                  </a:lnTo>
                  <a:close/>
                  <a:moveTo>
                    <a:pt x="1953098" y="641823"/>
                  </a:moveTo>
                  <a:lnTo>
                    <a:pt x="1953098" y="551298"/>
                  </a:lnTo>
                  <a:lnTo>
                    <a:pt x="1953098" y="641823"/>
                  </a:lnTo>
                  <a:close/>
                  <a:moveTo>
                    <a:pt x="1953098" y="460773"/>
                  </a:moveTo>
                  <a:lnTo>
                    <a:pt x="1953098" y="370248"/>
                  </a:lnTo>
                  <a:lnTo>
                    <a:pt x="1953098" y="460773"/>
                  </a:lnTo>
                  <a:close/>
                  <a:moveTo>
                    <a:pt x="1953098" y="279723"/>
                  </a:moveTo>
                  <a:lnTo>
                    <a:pt x="1953098" y="189198"/>
                  </a:lnTo>
                  <a:lnTo>
                    <a:pt x="1953098" y="279723"/>
                  </a:lnTo>
                  <a:close/>
                  <a:moveTo>
                    <a:pt x="1953098" y="98673"/>
                  </a:moveTo>
                  <a:lnTo>
                    <a:pt x="1953098" y="45263"/>
                  </a:lnTo>
                  <a:cubicBezTo>
                    <a:pt x="1877949" y="20217"/>
                    <a:pt x="1894732" y="0"/>
                    <a:pt x="1915523" y="0"/>
                  </a:cubicBezTo>
                  <a:lnTo>
                    <a:pt x="1990672" y="0"/>
                  </a:lnTo>
                  <a:lnTo>
                    <a:pt x="1990672" y="90525"/>
                  </a:lnTo>
                  <a:lnTo>
                    <a:pt x="1915523" y="90525"/>
                  </a:lnTo>
                  <a:lnTo>
                    <a:pt x="1915523" y="45263"/>
                  </a:lnTo>
                  <a:lnTo>
                    <a:pt x="1953098" y="45263"/>
                  </a:lnTo>
                  <a:lnTo>
                    <a:pt x="1953098" y="98672"/>
                  </a:lnTo>
                  <a:close/>
                </a:path>
              </a:pathLst>
            </a:custGeom>
            <a:solidFill>
              <a:srgbClr val="30A2A1"/>
            </a:solidFill>
          </p:spPr>
        </p:sp>
      </p:grpSp>
      <p:sp>
        <p:nvSpPr>
          <p:cNvPr name="TextBox 41" id="41"/>
          <p:cNvSpPr txBox="true"/>
          <p:nvPr/>
        </p:nvSpPr>
        <p:spPr>
          <a:xfrm rot="0">
            <a:off x="694944" y="9209955"/>
            <a:ext cx="3278124" cy="688423"/>
          </a:xfrm>
          <a:prstGeom prst="rect">
            <a:avLst/>
          </a:prstGeom>
        </p:spPr>
        <p:txBody>
          <a:bodyPr anchor="t" rtlCol="false" tIns="0" lIns="0" bIns="0" rIns="0">
            <a:spAutoFit/>
          </a:bodyPr>
          <a:lstStyle/>
          <a:p>
            <a:pPr algn="ctr">
              <a:lnSpc>
                <a:spcPts val="3240"/>
              </a:lnSpc>
            </a:pPr>
            <a:r>
              <a:rPr lang="en-US" sz="2700" b="true">
                <a:solidFill>
                  <a:srgbClr val="30A2A1"/>
                </a:solidFill>
                <a:latin typeface="Arimo Bold"/>
                <a:ea typeface="Arimo Bold"/>
                <a:cs typeface="Arimo Bold"/>
                <a:sym typeface="Arimo Bold"/>
              </a:rPr>
              <a:t>Apply Here</a:t>
            </a:r>
            <a:r>
              <a:rPr lang="en-US" sz="2700">
                <a:solidFill>
                  <a:srgbClr val="000000"/>
                </a:solidFill>
                <a:latin typeface="Arimo"/>
                <a:ea typeface="Arimo"/>
                <a:cs typeface="Arimo"/>
                <a:sym typeface="Arimo"/>
              </a:rPr>
              <a:t> </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8535" y="-158281"/>
            <a:ext cx="18426535" cy="15173739"/>
          </a:xfrm>
          <a:custGeom>
            <a:avLst/>
            <a:gdLst/>
            <a:ahLst/>
            <a:cxnLst/>
            <a:rect r="r" b="b" t="t" l="l"/>
            <a:pathLst>
              <a:path h="15173739" w="18426535">
                <a:moveTo>
                  <a:pt x="0" y="0"/>
                </a:moveTo>
                <a:lnTo>
                  <a:pt x="18426535" y="0"/>
                </a:lnTo>
                <a:lnTo>
                  <a:pt x="18426535" y="15173739"/>
                </a:lnTo>
                <a:lnTo>
                  <a:pt x="0" y="15173739"/>
                </a:lnTo>
                <a:lnTo>
                  <a:pt x="0" y="0"/>
                </a:lnTo>
                <a:close/>
              </a:path>
            </a:pathLst>
          </a:custGeom>
          <a:blipFill>
            <a:blip r:embed="rId2"/>
            <a:stretch>
              <a:fillRect l="-11760" t="0" r="-11760" b="0"/>
            </a:stretch>
          </a:blipFill>
        </p:spPr>
      </p:sp>
      <p:grpSp>
        <p:nvGrpSpPr>
          <p:cNvPr name="Group 3" id="3"/>
          <p:cNvGrpSpPr/>
          <p:nvPr/>
        </p:nvGrpSpPr>
        <p:grpSpPr>
          <a:xfrm rot="0">
            <a:off x="10579683" y="1028700"/>
            <a:ext cx="14440942" cy="13586515"/>
            <a:chOff x="0" y="0"/>
            <a:chExt cx="19254590" cy="18115354"/>
          </a:xfrm>
        </p:grpSpPr>
        <p:grpSp>
          <p:nvGrpSpPr>
            <p:cNvPr name="Group 4" id="4"/>
            <p:cNvGrpSpPr/>
            <p:nvPr/>
          </p:nvGrpSpPr>
          <p:grpSpPr>
            <a:xfrm rot="2448500">
              <a:off x="4506115" y="413941"/>
              <a:ext cx="6198237" cy="16095682"/>
              <a:chOff x="0" y="0"/>
              <a:chExt cx="1224343" cy="3179394"/>
            </a:xfrm>
          </p:grpSpPr>
          <p:sp>
            <p:nvSpPr>
              <p:cNvPr name="Freeform 5" id="5"/>
              <p:cNvSpPr/>
              <p:nvPr/>
            </p:nvSpPr>
            <p:spPr>
              <a:xfrm flipH="false" flipV="false" rot="0">
                <a:off x="0" y="0"/>
                <a:ext cx="1224343" cy="3179394"/>
              </a:xfrm>
              <a:custGeom>
                <a:avLst/>
                <a:gdLst/>
                <a:ahLst/>
                <a:cxnLst/>
                <a:rect r="r" b="b" t="t" l="l"/>
                <a:pathLst>
                  <a:path h="3179394" w="1224343">
                    <a:moveTo>
                      <a:pt x="0" y="0"/>
                    </a:moveTo>
                    <a:lnTo>
                      <a:pt x="1224343" y="0"/>
                    </a:lnTo>
                    <a:lnTo>
                      <a:pt x="1224343" y="3179394"/>
                    </a:lnTo>
                    <a:lnTo>
                      <a:pt x="0" y="3179394"/>
                    </a:lnTo>
                    <a:close/>
                  </a:path>
                </a:pathLst>
              </a:custGeom>
              <a:solidFill>
                <a:srgbClr val="60519D"/>
              </a:solidFill>
            </p:spPr>
          </p:sp>
          <p:sp>
            <p:nvSpPr>
              <p:cNvPr name="TextBox 6" id="6"/>
              <p:cNvSpPr txBox="true"/>
              <p:nvPr/>
            </p:nvSpPr>
            <p:spPr>
              <a:xfrm>
                <a:off x="0" y="-38100"/>
                <a:ext cx="1224343" cy="3217494"/>
              </a:xfrm>
              <a:prstGeom prst="rect">
                <a:avLst/>
              </a:prstGeom>
            </p:spPr>
            <p:txBody>
              <a:bodyPr anchor="ctr" rtlCol="false" tIns="50800" lIns="50800" bIns="50800" rIns="50800"/>
              <a:lstStyle/>
              <a:p>
                <a:pPr algn="ctr">
                  <a:lnSpc>
                    <a:spcPts val="3499"/>
                  </a:lnSpc>
                </a:pPr>
              </a:p>
            </p:txBody>
          </p:sp>
        </p:grpSp>
        <p:grpSp>
          <p:nvGrpSpPr>
            <p:cNvPr name="Group 7" id="7"/>
            <p:cNvGrpSpPr/>
            <p:nvPr/>
          </p:nvGrpSpPr>
          <p:grpSpPr>
            <a:xfrm rot="2448500">
              <a:off x="5585377" y="664834"/>
              <a:ext cx="8021854" cy="16095682"/>
              <a:chOff x="0" y="0"/>
              <a:chExt cx="1584564" cy="3179394"/>
            </a:xfrm>
          </p:grpSpPr>
          <p:sp>
            <p:nvSpPr>
              <p:cNvPr name="Freeform 8" id="8"/>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A84D98"/>
              </a:solidFill>
            </p:spPr>
          </p:sp>
          <p:sp>
            <p:nvSpPr>
              <p:cNvPr name="TextBox 9" id="9"/>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0" id="10"/>
            <p:cNvGrpSpPr/>
            <p:nvPr/>
          </p:nvGrpSpPr>
          <p:grpSpPr>
            <a:xfrm rot="2448500">
              <a:off x="6266829" y="1009836"/>
              <a:ext cx="8021854" cy="16095682"/>
              <a:chOff x="0" y="0"/>
              <a:chExt cx="1584564" cy="3179394"/>
            </a:xfrm>
          </p:grpSpPr>
          <p:sp>
            <p:nvSpPr>
              <p:cNvPr name="Freeform 11" id="11"/>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30A2A1"/>
              </a:solidFill>
            </p:spPr>
          </p:sp>
          <p:sp>
            <p:nvSpPr>
              <p:cNvPr name="TextBox 12" id="12"/>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3" id="13"/>
            <p:cNvGrpSpPr/>
            <p:nvPr/>
          </p:nvGrpSpPr>
          <p:grpSpPr>
            <a:xfrm rot="2448500">
              <a:off x="6948281" y="1354838"/>
              <a:ext cx="8021854" cy="16095682"/>
              <a:chOff x="0" y="0"/>
              <a:chExt cx="1584564" cy="3179394"/>
            </a:xfrm>
          </p:grpSpPr>
          <p:sp>
            <p:nvSpPr>
              <p:cNvPr name="Freeform 14" id="14"/>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279CD8"/>
              </a:solidFill>
            </p:spPr>
          </p:sp>
          <p:sp>
            <p:nvSpPr>
              <p:cNvPr name="TextBox 15" id="15"/>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sp>
        <p:nvSpPr>
          <p:cNvPr name="Freeform 16" id="16"/>
          <p:cNvSpPr/>
          <p:nvPr/>
        </p:nvSpPr>
        <p:spPr>
          <a:xfrm flipH="false" flipV="false" rot="0">
            <a:off x="1028700" y="1028700"/>
            <a:ext cx="2271238" cy="1796651"/>
          </a:xfrm>
          <a:custGeom>
            <a:avLst/>
            <a:gdLst/>
            <a:ahLst/>
            <a:cxnLst/>
            <a:rect r="r" b="b" t="t" l="l"/>
            <a:pathLst>
              <a:path h="1796651" w="2271238">
                <a:moveTo>
                  <a:pt x="0" y="0"/>
                </a:moveTo>
                <a:lnTo>
                  <a:pt x="2271238" y="0"/>
                </a:lnTo>
                <a:lnTo>
                  <a:pt x="2271238" y="1796651"/>
                </a:lnTo>
                <a:lnTo>
                  <a:pt x="0" y="1796651"/>
                </a:lnTo>
                <a:lnTo>
                  <a:pt x="0" y="0"/>
                </a:lnTo>
                <a:close/>
              </a:path>
            </a:pathLst>
          </a:custGeom>
          <a:blipFill>
            <a:blip r:embed="rId3"/>
            <a:stretch>
              <a:fillRect l="0" t="0" r="0" b="0"/>
            </a:stretch>
          </a:blipFill>
        </p:spPr>
      </p:sp>
      <p:sp>
        <p:nvSpPr>
          <p:cNvPr name="TextBox 17" id="17"/>
          <p:cNvSpPr txBox="true"/>
          <p:nvPr/>
        </p:nvSpPr>
        <p:spPr>
          <a:xfrm rot="0">
            <a:off x="1823830" y="3363710"/>
            <a:ext cx="5142937" cy="1450981"/>
          </a:xfrm>
          <a:prstGeom prst="rect">
            <a:avLst/>
          </a:prstGeom>
        </p:spPr>
        <p:txBody>
          <a:bodyPr anchor="t" rtlCol="false" tIns="0" lIns="0" bIns="0" rIns="0">
            <a:spAutoFit/>
          </a:bodyPr>
          <a:lstStyle/>
          <a:p>
            <a:pPr algn="l">
              <a:lnSpc>
                <a:spcPts val="11899"/>
              </a:lnSpc>
            </a:pPr>
            <a:r>
              <a:rPr lang="en-US" sz="8499" spc="-467" b="true">
                <a:solidFill>
                  <a:srgbClr val="FFFFFF"/>
                </a:solidFill>
                <a:latin typeface="Open Sans Bold"/>
                <a:ea typeface="Open Sans Bold"/>
                <a:cs typeface="Open Sans Bold"/>
                <a:sym typeface="Open Sans Bold"/>
              </a:rPr>
              <a:t>Welcome</a:t>
            </a:r>
          </a:p>
        </p:txBody>
      </p:sp>
      <p:sp>
        <p:nvSpPr>
          <p:cNvPr name="TextBox 18" id="18"/>
          <p:cNvSpPr txBox="true"/>
          <p:nvPr/>
        </p:nvSpPr>
        <p:spPr>
          <a:xfrm rot="0">
            <a:off x="1823830" y="5410200"/>
            <a:ext cx="7809937" cy="863600"/>
          </a:xfrm>
          <a:prstGeom prst="rect">
            <a:avLst/>
          </a:prstGeom>
        </p:spPr>
        <p:txBody>
          <a:bodyPr anchor="t" rtlCol="false" tIns="0" lIns="0" bIns="0" rIns="0">
            <a:spAutoFit/>
          </a:bodyPr>
          <a:lstStyle/>
          <a:p>
            <a:pPr algn="l">
              <a:lnSpc>
                <a:spcPts val="7000"/>
              </a:lnSpc>
            </a:pPr>
            <a:r>
              <a:rPr lang="en-US" b="true" sz="5000" spc="-275">
                <a:solidFill>
                  <a:srgbClr val="FFFFFF"/>
                </a:solidFill>
                <a:latin typeface="Open Sans Bold"/>
                <a:ea typeface="Open Sans Bold"/>
                <a:cs typeface="Open Sans Bold"/>
                <a:sym typeface="Open Sans Bold"/>
              </a:rPr>
              <a:t>VICTORIA ARMSTRONG</a:t>
            </a:r>
          </a:p>
        </p:txBody>
      </p:sp>
      <p:sp>
        <p:nvSpPr>
          <p:cNvPr name="TextBox 19" id="19"/>
          <p:cNvSpPr txBox="true"/>
          <p:nvPr/>
        </p:nvSpPr>
        <p:spPr>
          <a:xfrm rot="0">
            <a:off x="1823830" y="6188075"/>
            <a:ext cx="7809937" cy="688974"/>
          </a:xfrm>
          <a:prstGeom prst="rect">
            <a:avLst/>
          </a:prstGeom>
        </p:spPr>
        <p:txBody>
          <a:bodyPr anchor="t" rtlCol="false" tIns="0" lIns="0" bIns="0" rIns="0">
            <a:spAutoFit/>
          </a:bodyPr>
          <a:lstStyle/>
          <a:p>
            <a:pPr algn="l">
              <a:lnSpc>
                <a:spcPts val="5600"/>
              </a:lnSpc>
            </a:pPr>
            <a:r>
              <a:rPr lang="en-US" b="true" sz="4000" spc="-220">
                <a:solidFill>
                  <a:srgbClr val="FFFFFF"/>
                </a:solidFill>
                <a:latin typeface="Open Sans Bold"/>
                <a:ea typeface="Open Sans Bold"/>
                <a:cs typeface="Open Sans Bold"/>
                <a:sym typeface="Open Sans Bold"/>
              </a:rPr>
              <a:t>CTA CHIEF EXECUTIVE</a:t>
            </a:r>
          </a:p>
        </p:txBody>
      </p:sp>
      <p:sp>
        <p:nvSpPr>
          <p:cNvPr name="TextBox 20" id="20"/>
          <p:cNvSpPr txBox="true"/>
          <p:nvPr/>
        </p:nvSpPr>
        <p:spPr>
          <a:xfrm rot="0">
            <a:off x="15648724" y="8707436"/>
            <a:ext cx="1336030" cy="587376"/>
          </a:xfrm>
          <a:prstGeom prst="rect">
            <a:avLst/>
          </a:prstGeom>
        </p:spPr>
        <p:txBody>
          <a:bodyPr anchor="t" rtlCol="false" tIns="0" lIns="0" bIns="0" rIns="0">
            <a:spAutoFit/>
          </a:bodyPr>
          <a:lstStyle/>
          <a:p>
            <a:pPr algn="ctr">
              <a:lnSpc>
                <a:spcPts val="4899"/>
              </a:lnSpc>
            </a:pPr>
            <a:r>
              <a:rPr lang="en-US" sz="3499" b="true">
                <a:solidFill>
                  <a:srgbClr val="FFFFFF"/>
                </a:solidFill>
                <a:latin typeface="Open Sans Bold"/>
                <a:ea typeface="Open Sans Bold"/>
                <a:cs typeface="Open Sans Bold"/>
                <a:sym typeface="Open Sans Bold"/>
              </a:rPr>
              <a:t>#CT24</a:t>
            </a:r>
          </a:p>
        </p:txBody>
      </p:sp>
      <p:grpSp>
        <p:nvGrpSpPr>
          <p:cNvPr name="Group 21" id="21"/>
          <p:cNvGrpSpPr/>
          <p:nvPr/>
        </p:nvGrpSpPr>
        <p:grpSpPr>
          <a:xfrm rot="5400000">
            <a:off x="4695753" y="-176590"/>
            <a:ext cx="47625" cy="10592555"/>
            <a:chOff x="0" y="0"/>
            <a:chExt cx="12543" cy="2789809"/>
          </a:xfrm>
        </p:grpSpPr>
        <p:sp>
          <p:nvSpPr>
            <p:cNvPr name="Freeform 22" id="22"/>
            <p:cNvSpPr/>
            <p:nvPr/>
          </p:nvSpPr>
          <p:spPr>
            <a:xfrm flipH="false" flipV="false" rot="0">
              <a:off x="0" y="0"/>
              <a:ext cx="12543" cy="2789809"/>
            </a:xfrm>
            <a:custGeom>
              <a:avLst/>
              <a:gdLst/>
              <a:ahLst/>
              <a:cxnLst/>
              <a:rect r="r" b="b" t="t" l="l"/>
              <a:pathLst>
                <a:path h="2789809" w="12543">
                  <a:moveTo>
                    <a:pt x="0" y="0"/>
                  </a:moveTo>
                  <a:lnTo>
                    <a:pt x="12543" y="0"/>
                  </a:lnTo>
                  <a:lnTo>
                    <a:pt x="12543" y="2789809"/>
                  </a:lnTo>
                  <a:lnTo>
                    <a:pt x="0" y="2789809"/>
                  </a:lnTo>
                  <a:close/>
                </a:path>
              </a:pathLst>
            </a:custGeom>
            <a:solidFill>
              <a:srgbClr val="A84D98"/>
            </a:solidFill>
          </p:spPr>
        </p:sp>
        <p:sp>
          <p:nvSpPr>
            <p:cNvPr name="TextBox 23" id="23"/>
            <p:cNvSpPr txBox="true"/>
            <p:nvPr/>
          </p:nvSpPr>
          <p:spPr>
            <a:xfrm>
              <a:off x="0" y="-38100"/>
              <a:ext cx="12543" cy="2827909"/>
            </a:xfrm>
            <a:prstGeom prst="rect">
              <a:avLst/>
            </a:prstGeom>
          </p:spPr>
          <p:txBody>
            <a:bodyPr anchor="ctr" rtlCol="false" tIns="50800" lIns="50800" bIns="50800" rIns="50800"/>
            <a:lstStyle/>
            <a:p>
              <a:pPr algn="ctr">
                <a:lnSpc>
                  <a:spcPts val="3499"/>
                </a:lnSpc>
              </a:pPr>
            </a:p>
          </p:txBody>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173200" y="7327722"/>
            <a:ext cx="4114800" cy="2959278"/>
            <a:chOff x="0" y="0"/>
            <a:chExt cx="5486400" cy="3945704"/>
          </a:xfrm>
        </p:grpSpPr>
        <p:sp>
          <p:nvSpPr>
            <p:cNvPr name="Freeform 3" id="3"/>
            <p:cNvSpPr/>
            <p:nvPr/>
          </p:nvSpPr>
          <p:spPr>
            <a:xfrm flipH="false" flipV="false" rot="0">
              <a:off x="0" y="0"/>
              <a:ext cx="5486400" cy="3945763"/>
            </a:xfrm>
            <a:custGeom>
              <a:avLst/>
              <a:gdLst/>
              <a:ahLst/>
              <a:cxnLst/>
              <a:rect r="r" b="b" t="t" l="l"/>
              <a:pathLst>
                <a:path h="3945763" w="5486400">
                  <a:moveTo>
                    <a:pt x="5486400" y="3945763"/>
                  </a:moveTo>
                  <a:lnTo>
                    <a:pt x="5486400" y="0"/>
                  </a:lnTo>
                  <a:lnTo>
                    <a:pt x="0" y="3945763"/>
                  </a:lnTo>
                  <a:close/>
                </a:path>
              </a:pathLst>
            </a:custGeom>
            <a:solidFill>
              <a:srgbClr val="279CD8"/>
            </a:solidFill>
          </p:spPr>
        </p:sp>
      </p:grpSp>
      <p:sp>
        <p:nvSpPr>
          <p:cNvPr name="Freeform 4" id="4" descr="A white text on a black background  Description automatically generated"/>
          <p:cNvSpPr/>
          <p:nvPr/>
        </p:nvSpPr>
        <p:spPr>
          <a:xfrm flipH="false" flipV="false" rot="0">
            <a:off x="15823296" y="8138160"/>
            <a:ext cx="2360877" cy="2360877"/>
          </a:xfrm>
          <a:custGeom>
            <a:avLst/>
            <a:gdLst/>
            <a:ahLst/>
            <a:cxnLst/>
            <a:rect r="r" b="b" t="t" l="l"/>
            <a:pathLst>
              <a:path h="2360877" w="2360877">
                <a:moveTo>
                  <a:pt x="0" y="0"/>
                </a:moveTo>
                <a:lnTo>
                  <a:pt x="2360877" y="0"/>
                </a:lnTo>
                <a:lnTo>
                  <a:pt x="2360877" y="2360877"/>
                </a:lnTo>
                <a:lnTo>
                  <a:pt x="0" y="2360877"/>
                </a:lnTo>
                <a:lnTo>
                  <a:pt x="0" y="0"/>
                </a:lnTo>
                <a:close/>
              </a:path>
            </a:pathLst>
          </a:custGeom>
          <a:blipFill>
            <a:blip r:embed="rId2"/>
            <a:stretch>
              <a:fillRect l="0" t="0" r="0" b="0"/>
            </a:stretch>
          </a:blipFill>
        </p:spPr>
      </p:sp>
      <p:sp>
        <p:nvSpPr>
          <p:cNvPr name="Freeform 5" id="5" descr="A qr code with black squares  Description automatically generated"/>
          <p:cNvSpPr/>
          <p:nvPr/>
        </p:nvSpPr>
        <p:spPr>
          <a:xfrm flipH="false" flipV="false" rot="0">
            <a:off x="853643" y="5944746"/>
            <a:ext cx="2960727" cy="2862615"/>
          </a:xfrm>
          <a:custGeom>
            <a:avLst/>
            <a:gdLst/>
            <a:ahLst/>
            <a:cxnLst/>
            <a:rect r="r" b="b" t="t" l="l"/>
            <a:pathLst>
              <a:path h="2862615" w="2960727">
                <a:moveTo>
                  <a:pt x="0" y="0"/>
                </a:moveTo>
                <a:lnTo>
                  <a:pt x="2960726" y="0"/>
                </a:lnTo>
                <a:lnTo>
                  <a:pt x="2960726" y="2862615"/>
                </a:lnTo>
                <a:lnTo>
                  <a:pt x="0" y="2862615"/>
                </a:lnTo>
                <a:lnTo>
                  <a:pt x="0" y="0"/>
                </a:lnTo>
                <a:close/>
              </a:path>
            </a:pathLst>
          </a:custGeom>
          <a:blipFill>
            <a:blip r:embed="rId3"/>
            <a:stretch>
              <a:fillRect l="-1820" t="-2655" r="0" b="-2655"/>
            </a:stretch>
          </a:blipFill>
        </p:spPr>
      </p:sp>
      <p:grpSp>
        <p:nvGrpSpPr>
          <p:cNvPr name="Group 6" id="6"/>
          <p:cNvGrpSpPr/>
          <p:nvPr/>
        </p:nvGrpSpPr>
        <p:grpSpPr>
          <a:xfrm rot="0">
            <a:off x="694944" y="5781570"/>
            <a:ext cx="3278124" cy="3187160"/>
            <a:chOff x="0" y="0"/>
            <a:chExt cx="4370832" cy="4249547"/>
          </a:xfrm>
        </p:grpSpPr>
        <p:sp>
          <p:nvSpPr>
            <p:cNvPr name="Freeform 7" id="7"/>
            <p:cNvSpPr/>
            <p:nvPr/>
          </p:nvSpPr>
          <p:spPr>
            <a:xfrm flipH="false" flipV="false" rot="0">
              <a:off x="-1877949" y="0"/>
              <a:ext cx="6209545" cy="4297282"/>
            </a:xfrm>
            <a:custGeom>
              <a:avLst/>
              <a:gdLst/>
              <a:ahLst/>
              <a:cxnLst/>
              <a:rect r="r" b="b" t="t" l="l"/>
              <a:pathLst>
                <a:path h="4297282" w="6209545">
                  <a:moveTo>
                    <a:pt x="2053859" y="0"/>
                  </a:moveTo>
                  <a:lnTo>
                    <a:pt x="2124222" y="0"/>
                  </a:lnTo>
                  <a:lnTo>
                    <a:pt x="2124222" y="78537"/>
                  </a:lnTo>
                  <a:lnTo>
                    <a:pt x="2053859" y="78537"/>
                  </a:lnTo>
                  <a:close/>
                  <a:moveTo>
                    <a:pt x="2194586" y="0"/>
                  </a:moveTo>
                  <a:lnTo>
                    <a:pt x="2264950" y="0"/>
                  </a:lnTo>
                  <a:lnTo>
                    <a:pt x="2264950" y="78537"/>
                  </a:lnTo>
                  <a:lnTo>
                    <a:pt x="2194586" y="78537"/>
                  </a:lnTo>
                  <a:close/>
                  <a:moveTo>
                    <a:pt x="2335314" y="0"/>
                  </a:moveTo>
                  <a:lnTo>
                    <a:pt x="2405678" y="0"/>
                  </a:lnTo>
                  <a:lnTo>
                    <a:pt x="2405678" y="78537"/>
                  </a:lnTo>
                  <a:lnTo>
                    <a:pt x="2335314" y="78537"/>
                  </a:lnTo>
                  <a:close/>
                  <a:moveTo>
                    <a:pt x="2476041" y="0"/>
                  </a:moveTo>
                  <a:lnTo>
                    <a:pt x="2546405" y="0"/>
                  </a:lnTo>
                  <a:lnTo>
                    <a:pt x="2546405" y="78537"/>
                  </a:lnTo>
                  <a:lnTo>
                    <a:pt x="2476041" y="78537"/>
                  </a:lnTo>
                  <a:close/>
                  <a:moveTo>
                    <a:pt x="2616769" y="0"/>
                  </a:moveTo>
                  <a:lnTo>
                    <a:pt x="2687133" y="0"/>
                  </a:lnTo>
                  <a:lnTo>
                    <a:pt x="2687133" y="78537"/>
                  </a:lnTo>
                  <a:lnTo>
                    <a:pt x="2616769" y="78537"/>
                  </a:lnTo>
                  <a:close/>
                  <a:moveTo>
                    <a:pt x="2757497" y="0"/>
                  </a:moveTo>
                  <a:lnTo>
                    <a:pt x="2827860" y="0"/>
                  </a:lnTo>
                  <a:lnTo>
                    <a:pt x="2827860" y="78537"/>
                  </a:lnTo>
                  <a:lnTo>
                    <a:pt x="2757497" y="78537"/>
                  </a:lnTo>
                  <a:close/>
                  <a:moveTo>
                    <a:pt x="2898224" y="0"/>
                  </a:moveTo>
                  <a:lnTo>
                    <a:pt x="2968588" y="0"/>
                  </a:lnTo>
                  <a:lnTo>
                    <a:pt x="2968588" y="78537"/>
                  </a:lnTo>
                  <a:lnTo>
                    <a:pt x="2898224" y="78537"/>
                  </a:lnTo>
                  <a:close/>
                  <a:moveTo>
                    <a:pt x="3038952" y="0"/>
                  </a:moveTo>
                  <a:lnTo>
                    <a:pt x="3109316" y="0"/>
                  </a:lnTo>
                  <a:lnTo>
                    <a:pt x="3109316" y="78537"/>
                  </a:lnTo>
                  <a:lnTo>
                    <a:pt x="3038952" y="78537"/>
                  </a:lnTo>
                  <a:close/>
                  <a:moveTo>
                    <a:pt x="3179680" y="78537"/>
                  </a:moveTo>
                  <a:lnTo>
                    <a:pt x="3250043" y="78537"/>
                  </a:lnTo>
                  <a:lnTo>
                    <a:pt x="3179680" y="78537"/>
                  </a:lnTo>
                  <a:close/>
                  <a:moveTo>
                    <a:pt x="3320407" y="78537"/>
                  </a:moveTo>
                  <a:lnTo>
                    <a:pt x="3390771" y="78537"/>
                  </a:lnTo>
                  <a:lnTo>
                    <a:pt x="3320407" y="78537"/>
                  </a:lnTo>
                  <a:close/>
                  <a:moveTo>
                    <a:pt x="3461135" y="78537"/>
                  </a:moveTo>
                  <a:lnTo>
                    <a:pt x="3531499" y="78537"/>
                  </a:lnTo>
                  <a:lnTo>
                    <a:pt x="3461135" y="78537"/>
                  </a:lnTo>
                  <a:close/>
                  <a:moveTo>
                    <a:pt x="3601862" y="78537"/>
                  </a:moveTo>
                  <a:lnTo>
                    <a:pt x="3672226" y="78537"/>
                  </a:lnTo>
                  <a:lnTo>
                    <a:pt x="3601862" y="78537"/>
                  </a:lnTo>
                  <a:close/>
                  <a:moveTo>
                    <a:pt x="3742590" y="78537"/>
                  </a:moveTo>
                  <a:lnTo>
                    <a:pt x="3812954" y="78537"/>
                  </a:lnTo>
                  <a:lnTo>
                    <a:pt x="3742590" y="78537"/>
                  </a:lnTo>
                  <a:close/>
                  <a:moveTo>
                    <a:pt x="3883318" y="78537"/>
                  </a:moveTo>
                  <a:lnTo>
                    <a:pt x="3953681" y="78537"/>
                  </a:lnTo>
                  <a:lnTo>
                    <a:pt x="3883318" y="78537"/>
                  </a:lnTo>
                  <a:close/>
                  <a:moveTo>
                    <a:pt x="4024045" y="78537"/>
                  </a:moveTo>
                  <a:lnTo>
                    <a:pt x="4094409" y="78537"/>
                  </a:lnTo>
                  <a:lnTo>
                    <a:pt x="4024045" y="78537"/>
                  </a:lnTo>
                  <a:close/>
                  <a:moveTo>
                    <a:pt x="4164773" y="78537"/>
                  </a:moveTo>
                  <a:lnTo>
                    <a:pt x="4235137" y="78537"/>
                  </a:lnTo>
                  <a:lnTo>
                    <a:pt x="4164773" y="78537"/>
                  </a:lnTo>
                  <a:close/>
                  <a:moveTo>
                    <a:pt x="4305500" y="78537"/>
                  </a:moveTo>
                  <a:lnTo>
                    <a:pt x="4375864" y="78537"/>
                  </a:lnTo>
                  <a:lnTo>
                    <a:pt x="4305500" y="78537"/>
                  </a:lnTo>
                  <a:close/>
                  <a:moveTo>
                    <a:pt x="4446228" y="78537"/>
                  </a:moveTo>
                  <a:lnTo>
                    <a:pt x="4516592" y="78537"/>
                  </a:lnTo>
                  <a:lnTo>
                    <a:pt x="4446228" y="78537"/>
                  </a:lnTo>
                  <a:close/>
                  <a:moveTo>
                    <a:pt x="4586956" y="78537"/>
                  </a:moveTo>
                  <a:lnTo>
                    <a:pt x="4657319" y="78537"/>
                  </a:lnTo>
                  <a:lnTo>
                    <a:pt x="4586956" y="78537"/>
                  </a:lnTo>
                  <a:close/>
                  <a:moveTo>
                    <a:pt x="4727683" y="78537"/>
                  </a:moveTo>
                  <a:lnTo>
                    <a:pt x="4798047" y="78537"/>
                  </a:lnTo>
                  <a:lnTo>
                    <a:pt x="4727683" y="78537"/>
                  </a:lnTo>
                  <a:close/>
                  <a:moveTo>
                    <a:pt x="4868411" y="78537"/>
                  </a:moveTo>
                  <a:lnTo>
                    <a:pt x="4938775" y="78537"/>
                  </a:lnTo>
                  <a:lnTo>
                    <a:pt x="4868411" y="78537"/>
                  </a:lnTo>
                  <a:close/>
                  <a:moveTo>
                    <a:pt x="5009139" y="78537"/>
                  </a:moveTo>
                  <a:lnTo>
                    <a:pt x="5079502" y="78537"/>
                  </a:lnTo>
                  <a:lnTo>
                    <a:pt x="5009139" y="78537"/>
                  </a:lnTo>
                  <a:close/>
                  <a:moveTo>
                    <a:pt x="5149866" y="78537"/>
                  </a:moveTo>
                  <a:lnTo>
                    <a:pt x="5220230" y="78537"/>
                  </a:lnTo>
                  <a:lnTo>
                    <a:pt x="5149866" y="78537"/>
                  </a:lnTo>
                  <a:close/>
                  <a:moveTo>
                    <a:pt x="5290594" y="78537"/>
                  </a:moveTo>
                  <a:lnTo>
                    <a:pt x="5360958" y="78537"/>
                  </a:lnTo>
                  <a:lnTo>
                    <a:pt x="5290594" y="78537"/>
                  </a:lnTo>
                  <a:close/>
                  <a:moveTo>
                    <a:pt x="5431322" y="78537"/>
                  </a:moveTo>
                  <a:lnTo>
                    <a:pt x="5501685" y="78537"/>
                  </a:lnTo>
                  <a:lnTo>
                    <a:pt x="5431322" y="78537"/>
                  </a:lnTo>
                  <a:close/>
                  <a:moveTo>
                    <a:pt x="5572049" y="78537"/>
                  </a:moveTo>
                  <a:lnTo>
                    <a:pt x="5642413" y="78537"/>
                  </a:lnTo>
                  <a:lnTo>
                    <a:pt x="5572049" y="78537"/>
                  </a:lnTo>
                  <a:close/>
                  <a:moveTo>
                    <a:pt x="5712777" y="78537"/>
                  </a:moveTo>
                  <a:lnTo>
                    <a:pt x="5783140" y="78537"/>
                  </a:lnTo>
                  <a:lnTo>
                    <a:pt x="5712777" y="78537"/>
                  </a:lnTo>
                  <a:close/>
                  <a:moveTo>
                    <a:pt x="5853504" y="78537"/>
                  </a:moveTo>
                  <a:lnTo>
                    <a:pt x="5923868" y="78537"/>
                  </a:lnTo>
                  <a:lnTo>
                    <a:pt x="5853504" y="78537"/>
                  </a:lnTo>
                  <a:close/>
                  <a:moveTo>
                    <a:pt x="5994232" y="78537"/>
                  </a:moveTo>
                  <a:lnTo>
                    <a:pt x="6064596" y="78537"/>
                  </a:lnTo>
                  <a:lnTo>
                    <a:pt x="5994232" y="78537"/>
                  </a:lnTo>
                  <a:close/>
                  <a:moveTo>
                    <a:pt x="6134960" y="78537"/>
                  </a:moveTo>
                  <a:lnTo>
                    <a:pt x="6174363" y="78537"/>
                  </a:lnTo>
                  <a:cubicBezTo>
                    <a:pt x="6193831" y="78537"/>
                    <a:pt x="6209545" y="96077"/>
                    <a:pt x="6209545" y="117806"/>
                  </a:cubicBezTo>
                  <a:lnTo>
                    <a:pt x="6209545" y="73825"/>
                  </a:lnTo>
                  <a:lnTo>
                    <a:pt x="6139181" y="73825"/>
                  </a:lnTo>
                  <a:lnTo>
                    <a:pt x="6139181" y="39269"/>
                  </a:lnTo>
                  <a:lnTo>
                    <a:pt x="6174363" y="39269"/>
                  </a:lnTo>
                  <a:lnTo>
                    <a:pt x="6174363" y="78537"/>
                  </a:lnTo>
                  <a:lnTo>
                    <a:pt x="6134960" y="78537"/>
                  </a:lnTo>
                  <a:close/>
                  <a:moveTo>
                    <a:pt x="6209545" y="230900"/>
                  </a:moveTo>
                  <a:lnTo>
                    <a:pt x="6209545" y="309438"/>
                  </a:lnTo>
                  <a:lnTo>
                    <a:pt x="6139182" y="309438"/>
                  </a:lnTo>
                  <a:lnTo>
                    <a:pt x="6139182" y="230900"/>
                  </a:lnTo>
                  <a:close/>
                  <a:moveTo>
                    <a:pt x="6139182" y="387975"/>
                  </a:moveTo>
                  <a:lnTo>
                    <a:pt x="6139182" y="466512"/>
                  </a:lnTo>
                  <a:lnTo>
                    <a:pt x="6068818" y="466512"/>
                  </a:lnTo>
                  <a:lnTo>
                    <a:pt x="6068818" y="387975"/>
                  </a:lnTo>
                  <a:close/>
                  <a:moveTo>
                    <a:pt x="6068818" y="545050"/>
                  </a:moveTo>
                  <a:lnTo>
                    <a:pt x="6068818" y="623587"/>
                  </a:lnTo>
                  <a:lnTo>
                    <a:pt x="5998454" y="623587"/>
                  </a:lnTo>
                  <a:lnTo>
                    <a:pt x="5998454" y="545050"/>
                  </a:lnTo>
                  <a:close/>
                  <a:moveTo>
                    <a:pt x="5998454" y="702125"/>
                  </a:moveTo>
                  <a:lnTo>
                    <a:pt x="5998454" y="780662"/>
                  </a:lnTo>
                  <a:lnTo>
                    <a:pt x="5928090" y="780662"/>
                  </a:lnTo>
                  <a:lnTo>
                    <a:pt x="5928090" y="702125"/>
                  </a:lnTo>
                  <a:close/>
                  <a:moveTo>
                    <a:pt x="5928090" y="859199"/>
                  </a:moveTo>
                  <a:lnTo>
                    <a:pt x="5928090" y="937737"/>
                  </a:lnTo>
                  <a:lnTo>
                    <a:pt x="5857726" y="937737"/>
                  </a:lnTo>
                  <a:lnTo>
                    <a:pt x="5857726" y="859199"/>
                  </a:lnTo>
                  <a:close/>
                  <a:moveTo>
                    <a:pt x="5857726" y="1016274"/>
                  </a:moveTo>
                  <a:lnTo>
                    <a:pt x="5857726" y="1094812"/>
                  </a:lnTo>
                  <a:lnTo>
                    <a:pt x="5787363" y="1094812"/>
                  </a:lnTo>
                  <a:lnTo>
                    <a:pt x="5787363" y="1016274"/>
                  </a:lnTo>
                  <a:close/>
                  <a:moveTo>
                    <a:pt x="5787363" y="1173349"/>
                  </a:moveTo>
                  <a:lnTo>
                    <a:pt x="5787363" y="1251887"/>
                  </a:lnTo>
                  <a:lnTo>
                    <a:pt x="5716999" y="1251887"/>
                  </a:lnTo>
                  <a:lnTo>
                    <a:pt x="5716999" y="1173349"/>
                  </a:lnTo>
                  <a:close/>
                  <a:moveTo>
                    <a:pt x="5716999" y="1330424"/>
                  </a:moveTo>
                  <a:lnTo>
                    <a:pt x="5716999" y="1408962"/>
                  </a:lnTo>
                  <a:lnTo>
                    <a:pt x="5646635" y="1408962"/>
                  </a:lnTo>
                  <a:lnTo>
                    <a:pt x="5646635" y="1330424"/>
                  </a:lnTo>
                  <a:close/>
                  <a:moveTo>
                    <a:pt x="5646635" y="1487499"/>
                  </a:moveTo>
                  <a:lnTo>
                    <a:pt x="5646635" y="1566036"/>
                  </a:lnTo>
                  <a:lnTo>
                    <a:pt x="5576271" y="1566036"/>
                  </a:lnTo>
                  <a:lnTo>
                    <a:pt x="5576271" y="1487499"/>
                  </a:lnTo>
                  <a:close/>
                  <a:moveTo>
                    <a:pt x="5576271" y="1644574"/>
                  </a:moveTo>
                  <a:lnTo>
                    <a:pt x="5576271" y="1723111"/>
                  </a:lnTo>
                  <a:lnTo>
                    <a:pt x="5505907" y="1723111"/>
                  </a:lnTo>
                  <a:lnTo>
                    <a:pt x="5505907" y="1644574"/>
                  </a:lnTo>
                  <a:close/>
                  <a:moveTo>
                    <a:pt x="5505907" y="1801649"/>
                  </a:moveTo>
                  <a:lnTo>
                    <a:pt x="5505907" y="1880186"/>
                  </a:lnTo>
                  <a:lnTo>
                    <a:pt x="5435543" y="1880186"/>
                  </a:lnTo>
                  <a:lnTo>
                    <a:pt x="5435543" y="1801649"/>
                  </a:lnTo>
                  <a:close/>
                  <a:moveTo>
                    <a:pt x="5435543" y="1958723"/>
                  </a:moveTo>
                  <a:lnTo>
                    <a:pt x="5435543" y="2037261"/>
                  </a:lnTo>
                  <a:lnTo>
                    <a:pt x="5365180" y="2037261"/>
                  </a:lnTo>
                  <a:lnTo>
                    <a:pt x="5365180" y="1958723"/>
                  </a:lnTo>
                  <a:close/>
                  <a:moveTo>
                    <a:pt x="5365180" y="2115798"/>
                  </a:moveTo>
                  <a:lnTo>
                    <a:pt x="5365180" y="2194336"/>
                  </a:lnTo>
                  <a:lnTo>
                    <a:pt x="5294816" y="2194336"/>
                  </a:lnTo>
                  <a:lnTo>
                    <a:pt x="5294816" y="2115798"/>
                  </a:lnTo>
                  <a:close/>
                  <a:moveTo>
                    <a:pt x="5294816" y="2272873"/>
                  </a:moveTo>
                  <a:lnTo>
                    <a:pt x="5294816" y="2351411"/>
                  </a:lnTo>
                  <a:lnTo>
                    <a:pt x="5224452" y="2351411"/>
                  </a:lnTo>
                  <a:lnTo>
                    <a:pt x="5224452" y="2272873"/>
                  </a:lnTo>
                  <a:close/>
                  <a:moveTo>
                    <a:pt x="5224452" y="2429948"/>
                  </a:moveTo>
                  <a:lnTo>
                    <a:pt x="5224452" y="2508486"/>
                  </a:lnTo>
                  <a:lnTo>
                    <a:pt x="5154088" y="2508486"/>
                  </a:lnTo>
                  <a:lnTo>
                    <a:pt x="5154088" y="2429948"/>
                  </a:lnTo>
                  <a:close/>
                  <a:moveTo>
                    <a:pt x="5154088" y="2587023"/>
                  </a:moveTo>
                  <a:lnTo>
                    <a:pt x="5154088" y="2665560"/>
                  </a:lnTo>
                  <a:lnTo>
                    <a:pt x="5083724" y="2665560"/>
                  </a:lnTo>
                  <a:lnTo>
                    <a:pt x="5083724" y="2587023"/>
                  </a:lnTo>
                  <a:close/>
                  <a:moveTo>
                    <a:pt x="5083724" y="2744098"/>
                  </a:moveTo>
                  <a:lnTo>
                    <a:pt x="5083724" y="2822635"/>
                  </a:lnTo>
                  <a:lnTo>
                    <a:pt x="5013361" y="2822635"/>
                  </a:lnTo>
                  <a:lnTo>
                    <a:pt x="5013361" y="2744098"/>
                  </a:lnTo>
                  <a:close/>
                  <a:moveTo>
                    <a:pt x="5013361" y="2901173"/>
                  </a:moveTo>
                  <a:lnTo>
                    <a:pt x="5013361" y="2979710"/>
                  </a:lnTo>
                  <a:lnTo>
                    <a:pt x="4942997" y="2979710"/>
                  </a:lnTo>
                  <a:lnTo>
                    <a:pt x="4942997" y="2901173"/>
                  </a:lnTo>
                  <a:close/>
                  <a:moveTo>
                    <a:pt x="4942997" y="3058248"/>
                  </a:moveTo>
                  <a:lnTo>
                    <a:pt x="4942997" y="3136785"/>
                  </a:lnTo>
                  <a:lnTo>
                    <a:pt x="4872633" y="3136785"/>
                  </a:lnTo>
                  <a:lnTo>
                    <a:pt x="4872633" y="3058248"/>
                  </a:lnTo>
                  <a:close/>
                  <a:moveTo>
                    <a:pt x="4872633" y="3215323"/>
                  </a:moveTo>
                  <a:lnTo>
                    <a:pt x="4872633" y="3293860"/>
                  </a:lnTo>
                  <a:lnTo>
                    <a:pt x="4802269" y="3293860"/>
                  </a:lnTo>
                  <a:lnTo>
                    <a:pt x="4802269" y="3215323"/>
                  </a:lnTo>
                  <a:close/>
                  <a:moveTo>
                    <a:pt x="4802269" y="3372398"/>
                  </a:moveTo>
                  <a:lnTo>
                    <a:pt x="4802269" y="3450935"/>
                  </a:lnTo>
                  <a:lnTo>
                    <a:pt x="4731905" y="3450935"/>
                  </a:lnTo>
                  <a:lnTo>
                    <a:pt x="4731905" y="3372398"/>
                  </a:lnTo>
                  <a:close/>
                  <a:moveTo>
                    <a:pt x="4731905" y="3529473"/>
                  </a:moveTo>
                  <a:lnTo>
                    <a:pt x="4731905" y="3608010"/>
                  </a:lnTo>
                  <a:lnTo>
                    <a:pt x="4661541" y="3608010"/>
                  </a:lnTo>
                  <a:lnTo>
                    <a:pt x="4661541" y="3529473"/>
                  </a:lnTo>
                  <a:close/>
                  <a:moveTo>
                    <a:pt x="4661541" y="3686547"/>
                  </a:moveTo>
                  <a:lnTo>
                    <a:pt x="4661541" y="3765085"/>
                  </a:lnTo>
                  <a:lnTo>
                    <a:pt x="4591178" y="3765085"/>
                  </a:lnTo>
                  <a:lnTo>
                    <a:pt x="4591178" y="3686547"/>
                  </a:lnTo>
                  <a:close/>
                  <a:moveTo>
                    <a:pt x="4591178" y="3843622"/>
                  </a:moveTo>
                  <a:lnTo>
                    <a:pt x="4591178" y="3922159"/>
                  </a:lnTo>
                  <a:lnTo>
                    <a:pt x="4520814" y="3922159"/>
                  </a:lnTo>
                  <a:lnTo>
                    <a:pt x="4520814" y="3843622"/>
                  </a:lnTo>
                  <a:close/>
                  <a:moveTo>
                    <a:pt x="4520814" y="4000697"/>
                  </a:moveTo>
                  <a:lnTo>
                    <a:pt x="4520814" y="4079234"/>
                  </a:lnTo>
                  <a:lnTo>
                    <a:pt x="4450450" y="4079234"/>
                  </a:lnTo>
                  <a:lnTo>
                    <a:pt x="4450450" y="4000697"/>
                  </a:lnTo>
                  <a:close/>
                  <a:moveTo>
                    <a:pt x="4450450" y="4157772"/>
                  </a:moveTo>
                  <a:lnTo>
                    <a:pt x="4450450" y="4236309"/>
                  </a:lnTo>
                  <a:lnTo>
                    <a:pt x="4380086" y="4236309"/>
                  </a:lnTo>
                  <a:lnTo>
                    <a:pt x="4380086" y="4157772"/>
                  </a:lnTo>
                  <a:close/>
                  <a:moveTo>
                    <a:pt x="4295298" y="4297282"/>
                  </a:moveTo>
                  <a:lnTo>
                    <a:pt x="4224934" y="4297282"/>
                  </a:lnTo>
                  <a:lnTo>
                    <a:pt x="4224934" y="4220209"/>
                  </a:lnTo>
                  <a:lnTo>
                    <a:pt x="4295298" y="4220209"/>
                  </a:lnTo>
                  <a:close/>
                  <a:moveTo>
                    <a:pt x="4154570" y="4220209"/>
                  </a:moveTo>
                  <a:lnTo>
                    <a:pt x="4084206" y="4220209"/>
                  </a:lnTo>
                  <a:lnTo>
                    <a:pt x="4084206" y="4141672"/>
                  </a:lnTo>
                  <a:lnTo>
                    <a:pt x="4154570" y="4141672"/>
                  </a:lnTo>
                  <a:close/>
                  <a:moveTo>
                    <a:pt x="4013842" y="4141672"/>
                  </a:moveTo>
                  <a:lnTo>
                    <a:pt x="3943479" y="4141672"/>
                  </a:lnTo>
                  <a:lnTo>
                    <a:pt x="3943479" y="4063134"/>
                  </a:lnTo>
                  <a:lnTo>
                    <a:pt x="4013842" y="4063134"/>
                  </a:lnTo>
                  <a:close/>
                  <a:moveTo>
                    <a:pt x="3873115" y="4063134"/>
                  </a:moveTo>
                  <a:lnTo>
                    <a:pt x="3802751" y="4063134"/>
                  </a:lnTo>
                  <a:lnTo>
                    <a:pt x="3802751" y="3984597"/>
                  </a:lnTo>
                  <a:lnTo>
                    <a:pt x="3873115" y="3984597"/>
                  </a:lnTo>
                  <a:close/>
                  <a:moveTo>
                    <a:pt x="3732387" y="3984597"/>
                  </a:moveTo>
                  <a:lnTo>
                    <a:pt x="3662023" y="3984597"/>
                  </a:lnTo>
                  <a:lnTo>
                    <a:pt x="3662023" y="3906059"/>
                  </a:lnTo>
                  <a:lnTo>
                    <a:pt x="3732387" y="3906059"/>
                  </a:lnTo>
                  <a:close/>
                  <a:moveTo>
                    <a:pt x="3591660" y="3906059"/>
                  </a:moveTo>
                  <a:lnTo>
                    <a:pt x="3521296" y="3906059"/>
                  </a:lnTo>
                  <a:lnTo>
                    <a:pt x="3521296" y="3827522"/>
                  </a:lnTo>
                  <a:lnTo>
                    <a:pt x="3591660" y="3827522"/>
                  </a:lnTo>
                  <a:close/>
                  <a:moveTo>
                    <a:pt x="3450932" y="3827522"/>
                  </a:moveTo>
                  <a:lnTo>
                    <a:pt x="3380568" y="3827522"/>
                  </a:lnTo>
                  <a:lnTo>
                    <a:pt x="3380568" y="3748984"/>
                  </a:lnTo>
                  <a:lnTo>
                    <a:pt x="3450932" y="3748984"/>
                  </a:lnTo>
                  <a:close/>
                  <a:moveTo>
                    <a:pt x="3310204" y="3748984"/>
                  </a:moveTo>
                  <a:lnTo>
                    <a:pt x="3239841" y="3748984"/>
                  </a:lnTo>
                  <a:lnTo>
                    <a:pt x="3239841" y="3670447"/>
                  </a:lnTo>
                  <a:lnTo>
                    <a:pt x="3310204" y="3670447"/>
                  </a:lnTo>
                  <a:close/>
                  <a:moveTo>
                    <a:pt x="3169477" y="3670447"/>
                  </a:moveTo>
                  <a:lnTo>
                    <a:pt x="3099113" y="3670447"/>
                  </a:lnTo>
                  <a:lnTo>
                    <a:pt x="3099113" y="3591909"/>
                  </a:lnTo>
                  <a:lnTo>
                    <a:pt x="3169477" y="3591909"/>
                  </a:lnTo>
                  <a:close/>
                  <a:moveTo>
                    <a:pt x="3028749" y="3591909"/>
                  </a:moveTo>
                  <a:lnTo>
                    <a:pt x="2958385" y="3591909"/>
                  </a:lnTo>
                  <a:lnTo>
                    <a:pt x="2958385" y="3513372"/>
                  </a:lnTo>
                  <a:lnTo>
                    <a:pt x="3028749" y="3513372"/>
                  </a:lnTo>
                  <a:close/>
                  <a:moveTo>
                    <a:pt x="2888021" y="3513372"/>
                  </a:moveTo>
                  <a:lnTo>
                    <a:pt x="2817658" y="3513372"/>
                  </a:lnTo>
                  <a:lnTo>
                    <a:pt x="2817658" y="3434835"/>
                  </a:lnTo>
                  <a:lnTo>
                    <a:pt x="2888021" y="3434835"/>
                  </a:lnTo>
                  <a:close/>
                  <a:moveTo>
                    <a:pt x="2747294" y="3434835"/>
                  </a:moveTo>
                  <a:lnTo>
                    <a:pt x="2676930" y="3434835"/>
                  </a:lnTo>
                  <a:lnTo>
                    <a:pt x="2676930" y="3356297"/>
                  </a:lnTo>
                  <a:lnTo>
                    <a:pt x="2747294" y="3356297"/>
                  </a:lnTo>
                  <a:close/>
                  <a:moveTo>
                    <a:pt x="2606566" y="3356297"/>
                  </a:moveTo>
                  <a:lnTo>
                    <a:pt x="2536202" y="3356297"/>
                  </a:lnTo>
                  <a:lnTo>
                    <a:pt x="2536202" y="3277760"/>
                  </a:lnTo>
                  <a:lnTo>
                    <a:pt x="2606566" y="3277760"/>
                  </a:lnTo>
                  <a:close/>
                  <a:moveTo>
                    <a:pt x="2465839" y="3277760"/>
                  </a:moveTo>
                  <a:lnTo>
                    <a:pt x="2395475" y="3277760"/>
                  </a:lnTo>
                  <a:lnTo>
                    <a:pt x="2395475" y="3199222"/>
                  </a:lnTo>
                  <a:lnTo>
                    <a:pt x="2465839" y="3199222"/>
                  </a:lnTo>
                  <a:close/>
                  <a:moveTo>
                    <a:pt x="2325111" y="3199222"/>
                  </a:moveTo>
                  <a:lnTo>
                    <a:pt x="2254747" y="3199222"/>
                  </a:lnTo>
                  <a:lnTo>
                    <a:pt x="2254747" y="3120685"/>
                  </a:lnTo>
                  <a:lnTo>
                    <a:pt x="2325111" y="3120685"/>
                  </a:lnTo>
                  <a:close/>
                  <a:moveTo>
                    <a:pt x="2184383" y="3120685"/>
                  </a:moveTo>
                  <a:lnTo>
                    <a:pt x="2114020" y="3120685"/>
                  </a:lnTo>
                  <a:lnTo>
                    <a:pt x="2114020" y="3042147"/>
                  </a:lnTo>
                  <a:lnTo>
                    <a:pt x="2184383" y="3042147"/>
                  </a:lnTo>
                  <a:close/>
                  <a:moveTo>
                    <a:pt x="2043656" y="3042147"/>
                  </a:moveTo>
                  <a:lnTo>
                    <a:pt x="1973292" y="3042147"/>
                  </a:lnTo>
                  <a:lnTo>
                    <a:pt x="1973292" y="2963610"/>
                  </a:lnTo>
                  <a:lnTo>
                    <a:pt x="2043656" y="2963610"/>
                  </a:lnTo>
                  <a:close/>
                  <a:moveTo>
                    <a:pt x="1902928" y="2963610"/>
                  </a:moveTo>
                  <a:lnTo>
                    <a:pt x="1828800" y="2963610"/>
                  </a:lnTo>
                  <a:lnTo>
                    <a:pt x="1828800" y="2885073"/>
                  </a:lnTo>
                  <a:lnTo>
                    <a:pt x="1902928" y="2885073"/>
                  </a:lnTo>
                  <a:close/>
                  <a:moveTo>
                    <a:pt x="1752600" y="2885073"/>
                  </a:moveTo>
                  <a:lnTo>
                    <a:pt x="1676400" y="2885073"/>
                  </a:lnTo>
                  <a:lnTo>
                    <a:pt x="1676400" y="2806535"/>
                  </a:lnTo>
                  <a:lnTo>
                    <a:pt x="1752600" y="2806535"/>
                  </a:lnTo>
                  <a:close/>
                  <a:moveTo>
                    <a:pt x="1600200" y="2806535"/>
                  </a:moveTo>
                  <a:lnTo>
                    <a:pt x="1524000" y="2806535"/>
                  </a:lnTo>
                  <a:lnTo>
                    <a:pt x="1524000" y="2727998"/>
                  </a:lnTo>
                  <a:lnTo>
                    <a:pt x="1600200" y="2727998"/>
                  </a:lnTo>
                  <a:close/>
                  <a:moveTo>
                    <a:pt x="1447800" y="2727998"/>
                  </a:moveTo>
                  <a:lnTo>
                    <a:pt x="1371600" y="2727998"/>
                  </a:lnTo>
                  <a:lnTo>
                    <a:pt x="1371600" y="2649460"/>
                  </a:lnTo>
                  <a:lnTo>
                    <a:pt x="1447800" y="2649460"/>
                  </a:lnTo>
                  <a:close/>
                  <a:moveTo>
                    <a:pt x="1295400" y="2649460"/>
                  </a:moveTo>
                  <a:lnTo>
                    <a:pt x="1219200" y="2649460"/>
                  </a:lnTo>
                  <a:lnTo>
                    <a:pt x="1219200" y="2570923"/>
                  </a:lnTo>
                  <a:lnTo>
                    <a:pt x="1295400" y="2570923"/>
                  </a:lnTo>
                  <a:close/>
                  <a:moveTo>
                    <a:pt x="1143000" y="2570923"/>
                  </a:moveTo>
                  <a:lnTo>
                    <a:pt x="1066800" y="2570923"/>
                  </a:lnTo>
                  <a:lnTo>
                    <a:pt x="1066800" y="2492385"/>
                  </a:lnTo>
                  <a:lnTo>
                    <a:pt x="1143000" y="2492385"/>
                  </a:lnTo>
                  <a:close/>
                  <a:moveTo>
                    <a:pt x="990600" y="2492385"/>
                  </a:moveTo>
                  <a:lnTo>
                    <a:pt x="914400" y="2492385"/>
                  </a:lnTo>
                  <a:lnTo>
                    <a:pt x="914400" y="2413848"/>
                  </a:lnTo>
                  <a:lnTo>
                    <a:pt x="990600" y="2413848"/>
                  </a:lnTo>
                  <a:close/>
                  <a:moveTo>
                    <a:pt x="838200" y="2413848"/>
                  </a:moveTo>
                  <a:lnTo>
                    <a:pt x="762000" y="2413848"/>
                  </a:lnTo>
                  <a:lnTo>
                    <a:pt x="762000" y="2335311"/>
                  </a:lnTo>
                  <a:lnTo>
                    <a:pt x="838200" y="2335311"/>
                  </a:lnTo>
                  <a:close/>
                  <a:moveTo>
                    <a:pt x="685800" y="2335311"/>
                  </a:moveTo>
                  <a:lnTo>
                    <a:pt x="609600" y="2335311"/>
                  </a:lnTo>
                  <a:lnTo>
                    <a:pt x="609600" y="2256773"/>
                  </a:lnTo>
                  <a:lnTo>
                    <a:pt x="685800" y="2256773"/>
                  </a:lnTo>
                  <a:close/>
                  <a:moveTo>
                    <a:pt x="533400" y="2256773"/>
                  </a:moveTo>
                  <a:lnTo>
                    <a:pt x="457200" y="2256773"/>
                  </a:lnTo>
                  <a:lnTo>
                    <a:pt x="457200" y="2178236"/>
                  </a:lnTo>
                  <a:lnTo>
                    <a:pt x="533400" y="2178236"/>
                  </a:lnTo>
                  <a:close/>
                  <a:moveTo>
                    <a:pt x="381000" y="2178236"/>
                  </a:moveTo>
                  <a:lnTo>
                    <a:pt x="304800" y="2178236"/>
                  </a:lnTo>
                  <a:lnTo>
                    <a:pt x="304800" y="2099698"/>
                  </a:lnTo>
                  <a:lnTo>
                    <a:pt x="381000" y="2099698"/>
                  </a:lnTo>
                  <a:close/>
                  <a:moveTo>
                    <a:pt x="228600" y="2099698"/>
                  </a:moveTo>
                  <a:lnTo>
                    <a:pt x="152400" y="2099698"/>
                  </a:lnTo>
                  <a:lnTo>
                    <a:pt x="152400" y="2021161"/>
                  </a:lnTo>
                  <a:lnTo>
                    <a:pt x="228600" y="2021161"/>
                  </a:lnTo>
                  <a:close/>
                  <a:moveTo>
                    <a:pt x="76200" y="2021161"/>
                  </a:moveTo>
                  <a:lnTo>
                    <a:pt x="0" y="2021161"/>
                  </a:lnTo>
                  <a:lnTo>
                    <a:pt x="0" y="1942623"/>
                  </a:lnTo>
                  <a:lnTo>
                    <a:pt x="76200" y="1942623"/>
                  </a:lnTo>
                  <a:close/>
                  <a:moveTo>
                    <a:pt x="1877949" y="4169552"/>
                  </a:moveTo>
                  <a:lnTo>
                    <a:pt x="1877949" y="4091015"/>
                  </a:lnTo>
                  <a:lnTo>
                    <a:pt x="1948313" y="4091015"/>
                  </a:lnTo>
                  <a:lnTo>
                    <a:pt x="1948313" y="4169552"/>
                  </a:lnTo>
                  <a:close/>
                  <a:moveTo>
                    <a:pt x="1948313" y="4012478"/>
                  </a:moveTo>
                  <a:lnTo>
                    <a:pt x="1948313" y="3933940"/>
                  </a:lnTo>
                  <a:lnTo>
                    <a:pt x="1948313" y="4012478"/>
                  </a:lnTo>
                  <a:close/>
                  <a:moveTo>
                    <a:pt x="1948313" y="3855403"/>
                  </a:moveTo>
                  <a:lnTo>
                    <a:pt x="1948313" y="3776865"/>
                  </a:lnTo>
                  <a:lnTo>
                    <a:pt x="1948313" y="3855403"/>
                  </a:lnTo>
                  <a:close/>
                  <a:moveTo>
                    <a:pt x="1948313" y="3698328"/>
                  </a:moveTo>
                  <a:lnTo>
                    <a:pt x="1948313" y="3619790"/>
                  </a:lnTo>
                  <a:lnTo>
                    <a:pt x="1948313" y="3698328"/>
                  </a:lnTo>
                  <a:close/>
                  <a:moveTo>
                    <a:pt x="1948313" y="3541253"/>
                  </a:moveTo>
                  <a:lnTo>
                    <a:pt x="1948313" y="3462715"/>
                  </a:lnTo>
                  <a:lnTo>
                    <a:pt x="1948313" y="3541253"/>
                  </a:lnTo>
                  <a:close/>
                  <a:moveTo>
                    <a:pt x="1948313" y="3384178"/>
                  </a:moveTo>
                  <a:lnTo>
                    <a:pt x="1948313" y="3305640"/>
                  </a:lnTo>
                  <a:lnTo>
                    <a:pt x="1948313" y="3384178"/>
                  </a:lnTo>
                  <a:close/>
                  <a:moveTo>
                    <a:pt x="1948313" y="3227103"/>
                  </a:moveTo>
                  <a:lnTo>
                    <a:pt x="1948313" y="3148566"/>
                  </a:lnTo>
                  <a:lnTo>
                    <a:pt x="1948313" y="3227103"/>
                  </a:lnTo>
                  <a:close/>
                  <a:moveTo>
                    <a:pt x="1948313" y="3070028"/>
                  </a:moveTo>
                  <a:lnTo>
                    <a:pt x="1948313" y="2991491"/>
                  </a:lnTo>
                  <a:lnTo>
                    <a:pt x="1948313" y="3070028"/>
                  </a:lnTo>
                  <a:close/>
                  <a:moveTo>
                    <a:pt x="1948313" y="2912953"/>
                  </a:moveTo>
                  <a:lnTo>
                    <a:pt x="1948313" y="2834416"/>
                  </a:lnTo>
                  <a:lnTo>
                    <a:pt x="1948313" y="2912953"/>
                  </a:lnTo>
                  <a:close/>
                  <a:moveTo>
                    <a:pt x="1948313" y="2755879"/>
                  </a:moveTo>
                  <a:lnTo>
                    <a:pt x="1948313" y="2677341"/>
                  </a:lnTo>
                  <a:lnTo>
                    <a:pt x="1948313" y="2755879"/>
                  </a:lnTo>
                  <a:close/>
                  <a:moveTo>
                    <a:pt x="1948313" y="2598804"/>
                  </a:moveTo>
                  <a:lnTo>
                    <a:pt x="1948313" y="2520266"/>
                  </a:lnTo>
                  <a:lnTo>
                    <a:pt x="1948313" y="2598804"/>
                  </a:lnTo>
                  <a:close/>
                  <a:moveTo>
                    <a:pt x="1948313" y="2441729"/>
                  </a:moveTo>
                  <a:lnTo>
                    <a:pt x="1948313" y="2363191"/>
                  </a:lnTo>
                  <a:lnTo>
                    <a:pt x="1948313" y="2441729"/>
                  </a:lnTo>
                  <a:close/>
                  <a:moveTo>
                    <a:pt x="1948313" y="2284654"/>
                  </a:moveTo>
                  <a:lnTo>
                    <a:pt x="1948313" y="2206117"/>
                  </a:lnTo>
                  <a:lnTo>
                    <a:pt x="1948313" y="2284654"/>
                  </a:lnTo>
                  <a:close/>
                  <a:moveTo>
                    <a:pt x="1948313" y="2127579"/>
                  </a:moveTo>
                  <a:lnTo>
                    <a:pt x="1948313" y="2049042"/>
                  </a:lnTo>
                  <a:lnTo>
                    <a:pt x="1948313" y="2127579"/>
                  </a:lnTo>
                  <a:close/>
                  <a:moveTo>
                    <a:pt x="1948313" y="1970504"/>
                  </a:moveTo>
                  <a:lnTo>
                    <a:pt x="1948313" y="1891967"/>
                  </a:lnTo>
                  <a:lnTo>
                    <a:pt x="1948313" y="1970504"/>
                  </a:lnTo>
                  <a:close/>
                  <a:moveTo>
                    <a:pt x="1948313" y="1813429"/>
                  </a:moveTo>
                  <a:lnTo>
                    <a:pt x="1948313" y="1734892"/>
                  </a:lnTo>
                  <a:lnTo>
                    <a:pt x="1948313" y="1813429"/>
                  </a:lnTo>
                  <a:close/>
                  <a:moveTo>
                    <a:pt x="1948313" y="1656355"/>
                  </a:moveTo>
                  <a:lnTo>
                    <a:pt x="1948313" y="1577817"/>
                  </a:lnTo>
                  <a:lnTo>
                    <a:pt x="1948313" y="1656355"/>
                  </a:lnTo>
                  <a:close/>
                  <a:moveTo>
                    <a:pt x="1948313" y="1499280"/>
                  </a:moveTo>
                  <a:lnTo>
                    <a:pt x="1948313" y="1420742"/>
                  </a:lnTo>
                  <a:lnTo>
                    <a:pt x="1948313" y="1499280"/>
                  </a:lnTo>
                  <a:close/>
                  <a:moveTo>
                    <a:pt x="1948313" y="1342205"/>
                  </a:moveTo>
                  <a:lnTo>
                    <a:pt x="1948313" y="1263667"/>
                  </a:lnTo>
                  <a:lnTo>
                    <a:pt x="1948313" y="1342205"/>
                  </a:lnTo>
                  <a:close/>
                  <a:moveTo>
                    <a:pt x="1948313" y="1185130"/>
                  </a:moveTo>
                  <a:lnTo>
                    <a:pt x="1948313" y="1106593"/>
                  </a:lnTo>
                  <a:lnTo>
                    <a:pt x="1948313" y="1185130"/>
                  </a:lnTo>
                  <a:close/>
                  <a:moveTo>
                    <a:pt x="1948313" y="1028055"/>
                  </a:moveTo>
                  <a:lnTo>
                    <a:pt x="1948313" y="949518"/>
                  </a:lnTo>
                  <a:lnTo>
                    <a:pt x="1948313" y="1028055"/>
                  </a:lnTo>
                  <a:close/>
                  <a:moveTo>
                    <a:pt x="1948313" y="870980"/>
                  </a:moveTo>
                  <a:lnTo>
                    <a:pt x="1948313" y="792443"/>
                  </a:lnTo>
                  <a:lnTo>
                    <a:pt x="1948313" y="870980"/>
                  </a:lnTo>
                  <a:close/>
                  <a:moveTo>
                    <a:pt x="1948313" y="713905"/>
                  </a:moveTo>
                  <a:lnTo>
                    <a:pt x="1948313" y="635368"/>
                  </a:lnTo>
                  <a:lnTo>
                    <a:pt x="1948313" y="713905"/>
                  </a:lnTo>
                  <a:close/>
                  <a:moveTo>
                    <a:pt x="1948313" y="556830"/>
                  </a:moveTo>
                  <a:lnTo>
                    <a:pt x="1948313" y="478293"/>
                  </a:lnTo>
                  <a:lnTo>
                    <a:pt x="1948313" y="556830"/>
                  </a:lnTo>
                  <a:close/>
                  <a:moveTo>
                    <a:pt x="1948313" y="399756"/>
                  </a:moveTo>
                  <a:lnTo>
                    <a:pt x="1948313" y="321218"/>
                  </a:lnTo>
                  <a:lnTo>
                    <a:pt x="1948313" y="399756"/>
                  </a:lnTo>
                  <a:close/>
                  <a:moveTo>
                    <a:pt x="1948313" y="242681"/>
                  </a:moveTo>
                  <a:lnTo>
                    <a:pt x="1948313" y="164143"/>
                  </a:lnTo>
                  <a:lnTo>
                    <a:pt x="1948313" y="242681"/>
                  </a:lnTo>
                  <a:close/>
                  <a:moveTo>
                    <a:pt x="1948313" y="85606"/>
                  </a:moveTo>
                  <a:lnTo>
                    <a:pt x="1948313" y="39269"/>
                  </a:lnTo>
                  <a:cubicBezTo>
                    <a:pt x="1877949" y="17540"/>
                    <a:pt x="1893664" y="0"/>
                    <a:pt x="1913131" y="0"/>
                  </a:cubicBezTo>
                  <a:lnTo>
                    <a:pt x="1983495" y="0"/>
                  </a:lnTo>
                  <a:lnTo>
                    <a:pt x="1983495" y="78537"/>
                  </a:lnTo>
                  <a:lnTo>
                    <a:pt x="1913131" y="78537"/>
                  </a:lnTo>
                  <a:lnTo>
                    <a:pt x="1913131" y="39269"/>
                  </a:lnTo>
                  <a:lnTo>
                    <a:pt x="1948313" y="39269"/>
                  </a:lnTo>
                  <a:lnTo>
                    <a:pt x="1948313" y="85606"/>
                  </a:lnTo>
                  <a:close/>
                </a:path>
              </a:pathLst>
            </a:custGeom>
            <a:solidFill>
              <a:srgbClr val="30A2A1"/>
            </a:solidFill>
          </p:spPr>
        </p:sp>
      </p:grpSp>
      <p:sp>
        <p:nvSpPr>
          <p:cNvPr name="TextBox 8" id="8"/>
          <p:cNvSpPr txBox="true"/>
          <p:nvPr/>
        </p:nvSpPr>
        <p:spPr>
          <a:xfrm rot="0">
            <a:off x="694944" y="8964862"/>
            <a:ext cx="3278124" cy="688423"/>
          </a:xfrm>
          <a:prstGeom prst="rect">
            <a:avLst/>
          </a:prstGeom>
        </p:spPr>
        <p:txBody>
          <a:bodyPr anchor="t" rtlCol="false" tIns="0" lIns="0" bIns="0" rIns="0">
            <a:spAutoFit/>
          </a:bodyPr>
          <a:lstStyle/>
          <a:p>
            <a:pPr algn="ctr">
              <a:lnSpc>
                <a:spcPts val="3240"/>
              </a:lnSpc>
            </a:pPr>
            <a:r>
              <a:rPr lang="en-US" sz="2700" b="true">
                <a:solidFill>
                  <a:srgbClr val="30A2A1"/>
                </a:solidFill>
                <a:latin typeface="Arimo Bold"/>
                <a:ea typeface="Arimo Bold"/>
                <a:cs typeface="Arimo Bold"/>
                <a:sym typeface="Arimo Bold"/>
              </a:rPr>
              <a:t>Apply Here</a:t>
            </a:r>
            <a:r>
              <a:rPr lang="en-US" sz="2700">
                <a:solidFill>
                  <a:srgbClr val="000000"/>
                </a:solidFill>
                <a:latin typeface="Arimo"/>
                <a:ea typeface="Arimo"/>
                <a:cs typeface="Arimo"/>
                <a:sym typeface="Arimo"/>
              </a:rPr>
              <a:t> </a:t>
            </a:r>
          </a:p>
        </p:txBody>
      </p:sp>
      <p:sp>
        <p:nvSpPr>
          <p:cNvPr name="TextBox 9" id="9"/>
          <p:cNvSpPr txBox="true"/>
          <p:nvPr/>
        </p:nvSpPr>
        <p:spPr>
          <a:xfrm rot="0">
            <a:off x="1828800" y="1778699"/>
            <a:ext cx="13716000" cy="3113341"/>
          </a:xfrm>
          <a:prstGeom prst="rect">
            <a:avLst/>
          </a:prstGeom>
        </p:spPr>
        <p:txBody>
          <a:bodyPr anchor="t" rtlCol="false" tIns="0" lIns="0" bIns="0" rIns="0">
            <a:spAutoFit/>
          </a:bodyPr>
          <a:lstStyle/>
          <a:p>
            <a:pPr algn="l">
              <a:lnSpc>
                <a:spcPts val="12960"/>
              </a:lnSpc>
            </a:pPr>
            <a:r>
              <a:rPr lang="en-US" sz="12000" b="true">
                <a:solidFill>
                  <a:srgbClr val="30A2A1"/>
                </a:solidFill>
                <a:latin typeface="Open Sans Bold"/>
                <a:ea typeface="Open Sans Bold"/>
                <a:cs typeface="Open Sans Bold"/>
                <a:sym typeface="Open Sans Bold"/>
              </a:rPr>
              <a:t>Come and talk to us at the stand</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42593" y="0"/>
            <a:ext cx="18973187" cy="16294518"/>
          </a:xfrm>
          <a:custGeom>
            <a:avLst/>
            <a:gdLst/>
            <a:ahLst/>
            <a:cxnLst/>
            <a:rect r="r" b="b" t="t" l="l"/>
            <a:pathLst>
              <a:path h="16294518" w="18973187">
                <a:moveTo>
                  <a:pt x="0" y="0"/>
                </a:moveTo>
                <a:lnTo>
                  <a:pt x="18973186" y="0"/>
                </a:lnTo>
                <a:lnTo>
                  <a:pt x="18973186" y="16294518"/>
                </a:lnTo>
                <a:lnTo>
                  <a:pt x="0" y="16294518"/>
                </a:lnTo>
                <a:lnTo>
                  <a:pt x="0" y="0"/>
                </a:lnTo>
                <a:close/>
              </a:path>
            </a:pathLst>
          </a:custGeom>
          <a:blipFill>
            <a:blip r:embed="rId2"/>
            <a:stretch>
              <a:fillRect l="-14411" t="0" r="-14411" b="0"/>
            </a:stretch>
          </a:blipFill>
        </p:spPr>
      </p:sp>
      <p:grpSp>
        <p:nvGrpSpPr>
          <p:cNvPr name="Group 3" id="3"/>
          <p:cNvGrpSpPr/>
          <p:nvPr/>
        </p:nvGrpSpPr>
        <p:grpSpPr>
          <a:xfrm rot="0">
            <a:off x="11588463" y="1608483"/>
            <a:ext cx="14440942" cy="13586515"/>
            <a:chOff x="0" y="0"/>
            <a:chExt cx="19254590" cy="18115354"/>
          </a:xfrm>
        </p:grpSpPr>
        <p:grpSp>
          <p:nvGrpSpPr>
            <p:cNvPr name="Group 4" id="4"/>
            <p:cNvGrpSpPr/>
            <p:nvPr/>
          </p:nvGrpSpPr>
          <p:grpSpPr>
            <a:xfrm rot="2448500">
              <a:off x="4506115" y="413941"/>
              <a:ext cx="6198237" cy="16095682"/>
              <a:chOff x="0" y="0"/>
              <a:chExt cx="1224343" cy="3179394"/>
            </a:xfrm>
          </p:grpSpPr>
          <p:sp>
            <p:nvSpPr>
              <p:cNvPr name="Freeform 5" id="5"/>
              <p:cNvSpPr/>
              <p:nvPr/>
            </p:nvSpPr>
            <p:spPr>
              <a:xfrm flipH="false" flipV="false" rot="0">
                <a:off x="0" y="0"/>
                <a:ext cx="1224343" cy="3179394"/>
              </a:xfrm>
              <a:custGeom>
                <a:avLst/>
                <a:gdLst/>
                <a:ahLst/>
                <a:cxnLst/>
                <a:rect r="r" b="b" t="t" l="l"/>
                <a:pathLst>
                  <a:path h="3179394" w="1224343">
                    <a:moveTo>
                      <a:pt x="0" y="0"/>
                    </a:moveTo>
                    <a:lnTo>
                      <a:pt x="1224343" y="0"/>
                    </a:lnTo>
                    <a:lnTo>
                      <a:pt x="1224343" y="3179394"/>
                    </a:lnTo>
                    <a:lnTo>
                      <a:pt x="0" y="3179394"/>
                    </a:lnTo>
                    <a:close/>
                  </a:path>
                </a:pathLst>
              </a:custGeom>
              <a:solidFill>
                <a:srgbClr val="60519D"/>
              </a:solidFill>
            </p:spPr>
          </p:sp>
          <p:sp>
            <p:nvSpPr>
              <p:cNvPr name="TextBox 6" id="6"/>
              <p:cNvSpPr txBox="true"/>
              <p:nvPr/>
            </p:nvSpPr>
            <p:spPr>
              <a:xfrm>
                <a:off x="0" y="-38100"/>
                <a:ext cx="1224343" cy="3217494"/>
              </a:xfrm>
              <a:prstGeom prst="rect">
                <a:avLst/>
              </a:prstGeom>
            </p:spPr>
            <p:txBody>
              <a:bodyPr anchor="ctr" rtlCol="false" tIns="50800" lIns="50800" bIns="50800" rIns="50800"/>
              <a:lstStyle/>
              <a:p>
                <a:pPr algn="ctr">
                  <a:lnSpc>
                    <a:spcPts val="3499"/>
                  </a:lnSpc>
                </a:pPr>
              </a:p>
            </p:txBody>
          </p:sp>
        </p:grpSp>
        <p:grpSp>
          <p:nvGrpSpPr>
            <p:cNvPr name="Group 7" id="7"/>
            <p:cNvGrpSpPr/>
            <p:nvPr/>
          </p:nvGrpSpPr>
          <p:grpSpPr>
            <a:xfrm rot="2448500">
              <a:off x="5585377" y="664834"/>
              <a:ext cx="8021854" cy="16095682"/>
              <a:chOff x="0" y="0"/>
              <a:chExt cx="1584564" cy="3179394"/>
            </a:xfrm>
          </p:grpSpPr>
          <p:sp>
            <p:nvSpPr>
              <p:cNvPr name="Freeform 8" id="8"/>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A84D98"/>
              </a:solidFill>
            </p:spPr>
          </p:sp>
          <p:sp>
            <p:nvSpPr>
              <p:cNvPr name="TextBox 9" id="9"/>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0" id="10"/>
            <p:cNvGrpSpPr/>
            <p:nvPr/>
          </p:nvGrpSpPr>
          <p:grpSpPr>
            <a:xfrm rot="2448500">
              <a:off x="6266829" y="1009836"/>
              <a:ext cx="8021854" cy="16095682"/>
              <a:chOff x="0" y="0"/>
              <a:chExt cx="1584564" cy="3179394"/>
            </a:xfrm>
          </p:grpSpPr>
          <p:sp>
            <p:nvSpPr>
              <p:cNvPr name="Freeform 11" id="11"/>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30A2A1"/>
              </a:solidFill>
            </p:spPr>
          </p:sp>
          <p:sp>
            <p:nvSpPr>
              <p:cNvPr name="TextBox 12" id="12"/>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3" id="13"/>
            <p:cNvGrpSpPr/>
            <p:nvPr/>
          </p:nvGrpSpPr>
          <p:grpSpPr>
            <a:xfrm rot="2448500">
              <a:off x="6948281" y="1354838"/>
              <a:ext cx="8021854" cy="16095682"/>
              <a:chOff x="0" y="0"/>
              <a:chExt cx="1584564" cy="3179394"/>
            </a:xfrm>
          </p:grpSpPr>
          <p:sp>
            <p:nvSpPr>
              <p:cNvPr name="Freeform 14" id="14"/>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279CD8"/>
              </a:solidFill>
            </p:spPr>
          </p:sp>
          <p:sp>
            <p:nvSpPr>
              <p:cNvPr name="TextBox 15" id="15"/>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sp>
        <p:nvSpPr>
          <p:cNvPr name="Freeform 16" id="16"/>
          <p:cNvSpPr/>
          <p:nvPr/>
        </p:nvSpPr>
        <p:spPr>
          <a:xfrm flipH="false" flipV="false" rot="1885069">
            <a:off x="9682677" y="555923"/>
            <a:ext cx="2107708" cy="2659568"/>
          </a:xfrm>
          <a:custGeom>
            <a:avLst/>
            <a:gdLst/>
            <a:ahLst/>
            <a:cxnLst/>
            <a:rect r="r" b="b" t="t" l="l"/>
            <a:pathLst>
              <a:path h="2659568" w="2107708">
                <a:moveTo>
                  <a:pt x="0" y="0"/>
                </a:moveTo>
                <a:lnTo>
                  <a:pt x="2107708" y="0"/>
                </a:lnTo>
                <a:lnTo>
                  <a:pt x="2107708" y="2659568"/>
                </a:lnTo>
                <a:lnTo>
                  <a:pt x="0" y="265956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7" id="17"/>
          <p:cNvSpPr/>
          <p:nvPr/>
        </p:nvSpPr>
        <p:spPr>
          <a:xfrm flipH="false" flipV="false" rot="0">
            <a:off x="1028700" y="1028700"/>
            <a:ext cx="2271238" cy="1796651"/>
          </a:xfrm>
          <a:custGeom>
            <a:avLst/>
            <a:gdLst/>
            <a:ahLst/>
            <a:cxnLst/>
            <a:rect r="r" b="b" t="t" l="l"/>
            <a:pathLst>
              <a:path h="1796651" w="2271238">
                <a:moveTo>
                  <a:pt x="0" y="0"/>
                </a:moveTo>
                <a:lnTo>
                  <a:pt x="2271238" y="0"/>
                </a:lnTo>
                <a:lnTo>
                  <a:pt x="2271238" y="1796651"/>
                </a:lnTo>
                <a:lnTo>
                  <a:pt x="0" y="1796651"/>
                </a:lnTo>
                <a:lnTo>
                  <a:pt x="0" y="0"/>
                </a:lnTo>
                <a:close/>
              </a:path>
            </a:pathLst>
          </a:custGeom>
          <a:blipFill>
            <a:blip r:embed="rId5"/>
            <a:stretch>
              <a:fillRect l="0" t="0" r="0" b="0"/>
            </a:stretch>
          </a:blipFill>
        </p:spPr>
      </p:sp>
      <p:sp>
        <p:nvSpPr>
          <p:cNvPr name="TextBox 18" id="18"/>
          <p:cNvSpPr txBox="true"/>
          <p:nvPr/>
        </p:nvSpPr>
        <p:spPr>
          <a:xfrm rot="0">
            <a:off x="1028700" y="2992882"/>
            <a:ext cx="9764632" cy="1193800"/>
          </a:xfrm>
          <a:prstGeom prst="rect">
            <a:avLst/>
          </a:prstGeom>
        </p:spPr>
        <p:txBody>
          <a:bodyPr anchor="t" rtlCol="false" tIns="0" lIns="0" bIns="0" rIns="0">
            <a:spAutoFit/>
          </a:bodyPr>
          <a:lstStyle/>
          <a:p>
            <a:pPr algn="l">
              <a:lnSpc>
                <a:spcPts val="9799"/>
              </a:lnSpc>
            </a:pPr>
            <a:r>
              <a:rPr lang="en-US" sz="6999" spc="-384" b="true">
                <a:solidFill>
                  <a:srgbClr val="FFFFFF"/>
                </a:solidFill>
                <a:latin typeface="Open Sans Bold"/>
                <a:ea typeface="Open Sans Bold"/>
                <a:cs typeface="Open Sans Bold"/>
                <a:sym typeface="Open Sans Bold"/>
              </a:rPr>
              <a:t>What do you know</a:t>
            </a:r>
          </a:p>
        </p:txBody>
      </p:sp>
      <p:sp>
        <p:nvSpPr>
          <p:cNvPr name="TextBox 19" id="19"/>
          <p:cNvSpPr txBox="true"/>
          <p:nvPr/>
        </p:nvSpPr>
        <p:spPr>
          <a:xfrm rot="0">
            <a:off x="1028700" y="5379190"/>
            <a:ext cx="7809937" cy="863600"/>
          </a:xfrm>
          <a:prstGeom prst="rect">
            <a:avLst/>
          </a:prstGeom>
        </p:spPr>
        <p:txBody>
          <a:bodyPr anchor="t" rtlCol="false" tIns="0" lIns="0" bIns="0" rIns="0">
            <a:spAutoFit/>
          </a:bodyPr>
          <a:lstStyle/>
          <a:p>
            <a:pPr algn="l">
              <a:lnSpc>
                <a:spcPts val="7000"/>
              </a:lnSpc>
            </a:pPr>
            <a:r>
              <a:rPr lang="en-US" b="true" sz="5000" spc="-275">
                <a:solidFill>
                  <a:srgbClr val="FFFFFF"/>
                </a:solidFill>
                <a:latin typeface="Open Sans Bold"/>
                <a:ea typeface="Open Sans Bold"/>
                <a:cs typeface="Open Sans Bold"/>
                <a:sym typeface="Open Sans Bold"/>
              </a:rPr>
              <a:t>DYLAN GALLANDERS</a:t>
            </a:r>
          </a:p>
        </p:txBody>
      </p:sp>
      <p:sp>
        <p:nvSpPr>
          <p:cNvPr name="TextBox 20" id="20"/>
          <p:cNvSpPr txBox="true"/>
          <p:nvPr/>
        </p:nvSpPr>
        <p:spPr>
          <a:xfrm rot="0">
            <a:off x="1028700" y="6157065"/>
            <a:ext cx="7809937" cy="688974"/>
          </a:xfrm>
          <a:prstGeom prst="rect">
            <a:avLst/>
          </a:prstGeom>
        </p:spPr>
        <p:txBody>
          <a:bodyPr anchor="t" rtlCol="false" tIns="0" lIns="0" bIns="0" rIns="0">
            <a:spAutoFit/>
          </a:bodyPr>
          <a:lstStyle/>
          <a:p>
            <a:pPr algn="l">
              <a:lnSpc>
                <a:spcPts val="5600"/>
              </a:lnSpc>
            </a:pPr>
            <a:r>
              <a:rPr lang="en-US" b="true" sz="4000" spc="-220">
                <a:solidFill>
                  <a:srgbClr val="FFFFFF"/>
                </a:solidFill>
                <a:latin typeface="Open Sans Bold"/>
                <a:ea typeface="Open Sans Bold"/>
                <a:cs typeface="Open Sans Bold"/>
                <a:sym typeface="Open Sans Bold"/>
              </a:rPr>
              <a:t>TRAINING MANAGER, CTA</a:t>
            </a:r>
          </a:p>
        </p:txBody>
      </p:sp>
      <p:sp>
        <p:nvSpPr>
          <p:cNvPr name="TextBox 21" id="21"/>
          <p:cNvSpPr txBox="true"/>
          <p:nvPr/>
        </p:nvSpPr>
        <p:spPr>
          <a:xfrm rot="0">
            <a:off x="1028700" y="3758618"/>
            <a:ext cx="12083763" cy="1193800"/>
          </a:xfrm>
          <a:prstGeom prst="rect">
            <a:avLst/>
          </a:prstGeom>
        </p:spPr>
        <p:txBody>
          <a:bodyPr anchor="t" rtlCol="false" tIns="0" lIns="0" bIns="0" rIns="0">
            <a:spAutoFit/>
          </a:bodyPr>
          <a:lstStyle/>
          <a:p>
            <a:pPr algn="l">
              <a:lnSpc>
                <a:spcPts val="9799"/>
              </a:lnSpc>
            </a:pPr>
            <a:r>
              <a:rPr lang="en-US" sz="6999" spc="-384" b="true">
                <a:solidFill>
                  <a:srgbClr val="FFFFFF"/>
                </a:solidFill>
                <a:latin typeface="Open Sans Bold"/>
                <a:ea typeface="Open Sans Bold"/>
                <a:cs typeface="Open Sans Bold"/>
                <a:sym typeface="Open Sans Bold"/>
              </a:rPr>
              <a:t>about Community Transport?</a:t>
            </a:r>
          </a:p>
        </p:txBody>
      </p:sp>
      <p:sp>
        <p:nvSpPr>
          <p:cNvPr name="TextBox 22" id="22"/>
          <p:cNvSpPr txBox="true"/>
          <p:nvPr/>
        </p:nvSpPr>
        <p:spPr>
          <a:xfrm rot="0">
            <a:off x="16245072" y="8813868"/>
            <a:ext cx="1336030" cy="596900"/>
          </a:xfrm>
          <a:prstGeom prst="rect">
            <a:avLst/>
          </a:prstGeom>
        </p:spPr>
        <p:txBody>
          <a:bodyPr anchor="t" rtlCol="false" tIns="0" lIns="0" bIns="0" rIns="0">
            <a:spAutoFit/>
          </a:bodyPr>
          <a:lstStyle/>
          <a:p>
            <a:pPr algn="ctr">
              <a:lnSpc>
                <a:spcPts val="4900"/>
              </a:lnSpc>
            </a:pPr>
            <a:r>
              <a:rPr lang="en-US" sz="3500" b="true">
                <a:solidFill>
                  <a:srgbClr val="FFFFFF"/>
                </a:solidFill>
                <a:latin typeface="Open Sans Bold"/>
                <a:ea typeface="Open Sans Bold"/>
                <a:cs typeface="Open Sans Bold"/>
                <a:sym typeface="Open Sans Bold"/>
              </a:rPr>
              <a:t>#CT24</a:t>
            </a:r>
          </a:p>
        </p:txBody>
      </p:sp>
      <p:grpSp>
        <p:nvGrpSpPr>
          <p:cNvPr name="Group 23" id="23"/>
          <p:cNvGrpSpPr/>
          <p:nvPr/>
        </p:nvGrpSpPr>
        <p:grpSpPr>
          <a:xfrm rot="5400000">
            <a:off x="4695753" y="-176590"/>
            <a:ext cx="47625" cy="10592555"/>
            <a:chOff x="0" y="0"/>
            <a:chExt cx="12543" cy="2789809"/>
          </a:xfrm>
        </p:grpSpPr>
        <p:sp>
          <p:nvSpPr>
            <p:cNvPr name="Freeform 24" id="24"/>
            <p:cNvSpPr/>
            <p:nvPr/>
          </p:nvSpPr>
          <p:spPr>
            <a:xfrm flipH="false" flipV="false" rot="0">
              <a:off x="0" y="0"/>
              <a:ext cx="12543" cy="2789809"/>
            </a:xfrm>
            <a:custGeom>
              <a:avLst/>
              <a:gdLst/>
              <a:ahLst/>
              <a:cxnLst/>
              <a:rect r="r" b="b" t="t" l="l"/>
              <a:pathLst>
                <a:path h="2789809" w="12543">
                  <a:moveTo>
                    <a:pt x="0" y="0"/>
                  </a:moveTo>
                  <a:lnTo>
                    <a:pt x="12543" y="0"/>
                  </a:lnTo>
                  <a:lnTo>
                    <a:pt x="12543" y="2789809"/>
                  </a:lnTo>
                  <a:lnTo>
                    <a:pt x="0" y="2789809"/>
                  </a:lnTo>
                  <a:close/>
                </a:path>
              </a:pathLst>
            </a:custGeom>
            <a:solidFill>
              <a:srgbClr val="A84D98"/>
            </a:solidFill>
          </p:spPr>
        </p:sp>
        <p:sp>
          <p:nvSpPr>
            <p:cNvPr name="TextBox 25" id="25"/>
            <p:cNvSpPr txBox="true"/>
            <p:nvPr/>
          </p:nvSpPr>
          <p:spPr>
            <a:xfrm>
              <a:off x="0" y="-38100"/>
              <a:ext cx="12543" cy="2827909"/>
            </a:xfrm>
            <a:prstGeom prst="rect">
              <a:avLst/>
            </a:prstGeom>
          </p:spPr>
          <p:txBody>
            <a:bodyPr anchor="ctr" rtlCol="false" tIns="50800" lIns="50800" bIns="50800" rIns="50800"/>
            <a:lstStyle/>
            <a:p>
              <a:pPr algn="ctr">
                <a:lnSpc>
                  <a:spcPts val="3499"/>
                </a:lnSpc>
              </a:pPr>
            </a:p>
          </p:txBody>
        </p:sp>
      </p:gr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279CD8"/>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2192000"/>
          </a:xfrm>
          <a:custGeom>
            <a:avLst/>
            <a:gdLst/>
            <a:ahLst/>
            <a:cxnLst/>
            <a:rect r="r" b="b" t="t" l="l"/>
            <a:pathLst>
              <a:path h="12192000" w="18288000">
                <a:moveTo>
                  <a:pt x="0" y="0"/>
                </a:moveTo>
                <a:lnTo>
                  <a:pt x="18288000" y="0"/>
                </a:lnTo>
                <a:lnTo>
                  <a:pt x="18288000" y="12192000"/>
                </a:lnTo>
                <a:lnTo>
                  <a:pt x="0" y="12192000"/>
                </a:lnTo>
                <a:lnTo>
                  <a:pt x="0" y="0"/>
                </a:lnTo>
                <a:close/>
              </a:path>
            </a:pathLst>
          </a:custGeom>
          <a:blipFill>
            <a:blip r:embed="rId2">
              <a:alphaModFix amt="26000"/>
            </a:blip>
            <a:stretch>
              <a:fillRect l="0" t="0" r="0" b="0"/>
            </a:stretch>
          </a:blipFill>
        </p:spPr>
      </p:sp>
      <p:grpSp>
        <p:nvGrpSpPr>
          <p:cNvPr name="Group 3" id="3"/>
          <p:cNvGrpSpPr/>
          <p:nvPr/>
        </p:nvGrpSpPr>
        <p:grpSpPr>
          <a:xfrm rot="0">
            <a:off x="2763907" y="3758648"/>
            <a:ext cx="12975535" cy="3086100"/>
            <a:chOff x="0" y="0"/>
            <a:chExt cx="3417425" cy="812800"/>
          </a:xfrm>
        </p:grpSpPr>
        <p:sp>
          <p:nvSpPr>
            <p:cNvPr name="Freeform 4" id="4"/>
            <p:cNvSpPr/>
            <p:nvPr/>
          </p:nvSpPr>
          <p:spPr>
            <a:xfrm flipH="false" flipV="false" rot="0">
              <a:off x="0" y="0"/>
              <a:ext cx="3417425" cy="812800"/>
            </a:xfrm>
            <a:custGeom>
              <a:avLst/>
              <a:gdLst/>
              <a:ahLst/>
              <a:cxnLst/>
              <a:rect r="r" b="b" t="t" l="l"/>
              <a:pathLst>
                <a:path h="812800" w="3417425">
                  <a:moveTo>
                    <a:pt x="30429" y="0"/>
                  </a:moveTo>
                  <a:lnTo>
                    <a:pt x="3386995" y="0"/>
                  </a:lnTo>
                  <a:cubicBezTo>
                    <a:pt x="3395066" y="0"/>
                    <a:pt x="3402805" y="3206"/>
                    <a:pt x="3408512" y="8913"/>
                  </a:cubicBezTo>
                  <a:cubicBezTo>
                    <a:pt x="3414219" y="14619"/>
                    <a:pt x="3417425" y="22359"/>
                    <a:pt x="3417425" y="30429"/>
                  </a:cubicBezTo>
                  <a:lnTo>
                    <a:pt x="3417425" y="782371"/>
                  </a:lnTo>
                  <a:cubicBezTo>
                    <a:pt x="3417425" y="790441"/>
                    <a:pt x="3414219" y="798181"/>
                    <a:pt x="3408512" y="803887"/>
                  </a:cubicBezTo>
                  <a:cubicBezTo>
                    <a:pt x="3402805" y="809594"/>
                    <a:pt x="3395066" y="812800"/>
                    <a:pt x="3386995" y="812800"/>
                  </a:cubicBezTo>
                  <a:lnTo>
                    <a:pt x="30429" y="812800"/>
                  </a:lnTo>
                  <a:cubicBezTo>
                    <a:pt x="22359" y="812800"/>
                    <a:pt x="14619" y="809594"/>
                    <a:pt x="8913" y="803887"/>
                  </a:cubicBezTo>
                  <a:cubicBezTo>
                    <a:pt x="3206" y="798181"/>
                    <a:pt x="0" y="790441"/>
                    <a:pt x="0" y="782371"/>
                  </a:cubicBezTo>
                  <a:lnTo>
                    <a:pt x="0" y="30429"/>
                  </a:lnTo>
                  <a:cubicBezTo>
                    <a:pt x="0" y="22359"/>
                    <a:pt x="3206" y="14619"/>
                    <a:pt x="8913" y="8913"/>
                  </a:cubicBezTo>
                  <a:cubicBezTo>
                    <a:pt x="14619" y="3206"/>
                    <a:pt x="22359" y="0"/>
                    <a:pt x="30429" y="0"/>
                  </a:cubicBezTo>
                  <a:close/>
                </a:path>
              </a:pathLst>
            </a:custGeom>
            <a:solidFill>
              <a:srgbClr val="FFFFFF"/>
            </a:solidFill>
          </p:spPr>
        </p:sp>
        <p:sp>
          <p:nvSpPr>
            <p:cNvPr name="TextBox 5" id="5"/>
            <p:cNvSpPr txBox="true"/>
            <p:nvPr/>
          </p:nvSpPr>
          <p:spPr>
            <a:xfrm>
              <a:off x="0" y="-38100"/>
              <a:ext cx="3417425" cy="850900"/>
            </a:xfrm>
            <a:prstGeom prst="rect">
              <a:avLst/>
            </a:prstGeom>
          </p:spPr>
          <p:txBody>
            <a:bodyPr anchor="ctr" rtlCol="false" tIns="50800" lIns="50800" bIns="50800" rIns="50800"/>
            <a:lstStyle/>
            <a:p>
              <a:pPr algn="ctr">
                <a:lnSpc>
                  <a:spcPts val="3499"/>
                </a:lnSpc>
              </a:pPr>
            </a:p>
          </p:txBody>
        </p:sp>
      </p:grpSp>
      <p:sp>
        <p:nvSpPr>
          <p:cNvPr name="Freeform 6" id="6"/>
          <p:cNvSpPr/>
          <p:nvPr/>
        </p:nvSpPr>
        <p:spPr>
          <a:xfrm flipH="false" flipV="false" rot="0">
            <a:off x="686555" y="700218"/>
            <a:ext cx="2271238" cy="1796651"/>
          </a:xfrm>
          <a:custGeom>
            <a:avLst/>
            <a:gdLst/>
            <a:ahLst/>
            <a:cxnLst/>
            <a:rect r="r" b="b" t="t" l="l"/>
            <a:pathLst>
              <a:path h="1796651" w="2271238">
                <a:moveTo>
                  <a:pt x="0" y="0"/>
                </a:moveTo>
                <a:lnTo>
                  <a:pt x="2271238" y="0"/>
                </a:lnTo>
                <a:lnTo>
                  <a:pt x="2271238" y="1796651"/>
                </a:lnTo>
                <a:lnTo>
                  <a:pt x="0" y="1796651"/>
                </a:lnTo>
                <a:lnTo>
                  <a:pt x="0" y="0"/>
                </a:lnTo>
                <a:close/>
              </a:path>
            </a:pathLst>
          </a:custGeom>
          <a:blipFill>
            <a:blip r:embed="rId3"/>
            <a:stretch>
              <a:fillRect l="0" t="0" r="0" b="0"/>
            </a:stretch>
          </a:blipFill>
        </p:spPr>
      </p:sp>
      <p:sp>
        <p:nvSpPr>
          <p:cNvPr name="Freeform 7" id="7"/>
          <p:cNvSpPr/>
          <p:nvPr/>
        </p:nvSpPr>
        <p:spPr>
          <a:xfrm flipH="false" flipV="false" rot="0">
            <a:off x="9709398" y="2637343"/>
            <a:ext cx="1996170" cy="1121305"/>
          </a:xfrm>
          <a:custGeom>
            <a:avLst/>
            <a:gdLst/>
            <a:ahLst/>
            <a:cxnLst/>
            <a:rect r="r" b="b" t="t" l="l"/>
            <a:pathLst>
              <a:path h="1121305" w="1996170">
                <a:moveTo>
                  <a:pt x="0" y="0"/>
                </a:moveTo>
                <a:lnTo>
                  <a:pt x="1996170" y="0"/>
                </a:lnTo>
                <a:lnTo>
                  <a:pt x="1996170" y="1121305"/>
                </a:lnTo>
                <a:lnTo>
                  <a:pt x="0" y="1121305"/>
                </a:lnTo>
                <a:lnTo>
                  <a:pt x="0" y="0"/>
                </a:lnTo>
                <a:close/>
              </a:path>
            </a:pathLst>
          </a:custGeom>
          <a:blipFill>
            <a:blip r:embed="rId4"/>
            <a:stretch>
              <a:fillRect l="0" t="0" r="0" b="0"/>
            </a:stretch>
          </a:blipFill>
        </p:spPr>
      </p:sp>
      <p:sp>
        <p:nvSpPr>
          <p:cNvPr name="Freeform 8" id="8"/>
          <p:cNvSpPr/>
          <p:nvPr/>
        </p:nvSpPr>
        <p:spPr>
          <a:xfrm flipH="false" flipV="false" rot="0">
            <a:off x="12280512" y="3031412"/>
            <a:ext cx="1353190" cy="727236"/>
          </a:xfrm>
          <a:custGeom>
            <a:avLst/>
            <a:gdLst/>
            <a:ahLst/>
            <a:cxnLst/>
            <a:rect r="r" b="b" t="t" l="l"/>
            <a:pathLst>
              <a:path h="727236" w="1353190">
                <a:moveTo>
                  <a:pt x="0" y="0"/>
                </a:moveTo>
                <a:lnTo>
                  <a:pt x="1353190" y="0"/>
                </a:lnTo>
                <a:lnTo>
                  <a:pt x="1353190" y="727236"/>
                </a:lnTo>
                <a:lnTo>
                  <a:pt x="0" y="727236"/>
                </a:lnTo>
                <a:lnTo>
                  <a:pt x="0" y="0"/>
                </a:lnTo>
                <a:close/>
              </a:path>
            </a:pathLst>
          </a:custGeom>
          <a:blipFill>
            <a:blip r:embed="rId5"/>
            <a:stretch>
              <a:fillRect l="0" t="0" r="0" b="0"/>
            </a:stretch>
          </a:blipFill>
        </p:spPr>
      </p:sp>
      <p:sp>
        <p:nvSpPr>
          <p:cNvPr name="Freeform 9" id="9"/>
          <p:cNvSpPr/>
          <p:nvPr/>
        </p:nvSpPr>
        <p:spPr>
          <a:xfrm flipH="false" flipV="false" rot="0">
            <a:off x="14205202" y="2937015"/>
            <a:ext cx="1249186" cy="821633"/>
          </a:xfrm>
          <a:custGeom>
            <a:avLst/>
            <a:gdLst/>
            <a:ahLst/>
            <a:cxnLst/>
            <a:rect r="r" b="b" t="t" l="l"/>
            <a:pathLst>
              <a:path h="821633" w="1249186">
                <a:moveTo>
                  <a:pt x="0" y="0"/>
                </a:moveTo>
                <a:lnTo>
                  <a:pt x="1249186" y="0"/>
                </a:lnTo>
                <a:lnTo>
                  <a:pt x="1249186" y="821633"/>
                </a:lnTo>
                <a:lnTo>
                  <a:pt x="0" y="821633"/>
                </a:lnTo>
                <a:lnTo>
                  <a:pt x="0" y="0"/>
                </a:lnTo>
                <a:close/>
              </a:path>
            </a:pathLst>
          </a:custGeom>
          <a:blipFill>
            <a:blip r:embed="rId6"/>
            <a:stretch>
              <a:fillRect l="0" t="0" r="0" b="0"/>
            </a:stretch>
          </a:blipFill>
        </p:spPr>
      </p:sp>
      <p:sp>
        <p:nvSpPr>
          <p:cNvPr name="TextBox 10" id="10"/>
          <p:cNvSpPr txBox="true"/>
          <p:nvPr/>
        </p:nvSpPr>
        <p:spPr>
          <a:xfrm rot="0">
            <a:off x="2957793" y="4076062"/>
            <a:ext cx="12114143" cy="1609104"/>
          </a:xfrm>
          <a:prstGeom prst="rect">
            <a:avLst/>
          </a:prstGeom>
        </p:spPr>
        <p:txBody>
          <a:bodyPr anchor="t" rtlCol="false" tIns="0" lIns="0" bIns="0" rIns="0">
            <a:spAutoFit/>
          </a:bodyPr>
          <a:lstStyle/>
          <a:p>
            <a:pPr algn="ctr">
              <a:lnSpc>
                <a:spcPts val="13159"/>
              </a:lnSpc>
            </a:pPr>
            <a:r>
              <a:rPr lang="en-US" sz="9399" b="true">
                <a:solidFill>
                  <a:srgbClr val="A84D98"/>
                </a:solidFill>
                <a:latin typeface="Open Sans Bold"/>
                <a:ea typeface="Open Sans Bold"/>
                <a:cs typeface="Open Sans Bold"/>
                <a:sym typeface="Open Sans Bold"/>
              </a:rPr>
              <a:t>Networking Break</a:t>
            </a:r>
          </a:p>
        </p:txBody>
      </p:sp>
      <p:sp>
        <p:nvSpPr>
          <p:cNvPr name="TextBox 11" id="11"/>
          <p:cNvSpPr txBox="true"/>
          <p:nvPr/>
        </p:nvSpPr>
        <p:spPr>
          <a:xfrm rot="0">
            <a:off x="2498863" y="5608966"/>
            <a:ext cx="13389665" cy="679451"/>
          </a:xfrm>
          <a:prstGeom prst="rect">
            <a:avLst/>
          </a:prstGeom>
        </p:spPr>
        <p:txBody>
          <a:bodyPr anchor="t" rtlCol="false" tIns="0" lIns="0" bIns="0" rIns="0">
            <a:spAutoFit/>
          </a:bodyPr>
          <a:lstStyle/>
          <a:p>
            <a:pPr algn="ctr">
              <a:lnSpc>
                <a:spcPts val="5599"/>
              </a:lnSpc>
            </a:pPr>
            <a:r>
              <a:rPr lang="en-US" sz="3999" b="true">
                <a:solidFill>
                  <a:srgbClr val="A84D98"/>
                </a:solidFill>
                <a:latin typeface="Open Sans Bold"/>
                <a:ea typeface="Open Sans Bold"/>
                <a:cs typeface="Open Sans Bold"/>
                <a:sym typeface="Open Sans Bold"/>
              </a:rPr>
              <a:t>Please help yourself to refreshments.</a:t>
            </a:r>
          </a:p>
        </p:txBody>
      </p:sp>
      <p:sp>
        <p:nvSpPr>
          <p:cNvPr name="TextBox 12" id="12"/>
          <p:cNvSpPr txBox="true"/>
          <p:nvPr/>
        </p:nvSpPr>
        <p:spPr>
          <a:xfrm rot="0">
            <a:off x="15648724" y="8697911"/>
            <a:ext cx="1336030" cy="596900"/>
          </a:xfrm>
          <a:prstGeom prst="rect">
            <a:avLst/>
          </a:prstGeom>
        </p:spPr>
        <p:txBody>
          <a:bodyPr anchor="t" rtlCol="false" tIns="0" lIns="0" bIns="0" rIns="0">
            <a:spAutoFit/>
          </a:bodyPr>
          <a:lstStyle/>
          <a:p>
            <a:pPr algn="ctr">
              <a:lnSpc>
                <a:spcPts val="4900"/>
              </a:lnSpc>
            </a:pPr>
            <a:r>
              <a:rPr lang="en-US" sz="3500" b="true">
                <a:solidFill>
                  <a:srgbClr val="FFFFFF"/>
                </a:solidFill>
                <a:latin typeface="Open Sans Bold"/>
                <a:ea typeface="Open Sans Bold"/>
                <a:cs typeface="Open Sans Bold"/>
                <a:sym typeface="Open Sans Bold"/>
              </a:rPr>
              <a:t>#CT24</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A84D98"/>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32999"/>
            </a:blip>
            <a:stretch>
              <a:fillRect l="0" t="0" r="0" b="0"/>
            </a:stretch>
          </a:blipFill>
        </p:spPr>
      </p:sp>
      <p:sp>
        <p:nvSpPr>
          <p:cNvPr name="Freeform 3" id="3"/>
          <p:cNvSpPr/>
          <p:nvPr/>
        </p:nvSpPr>
        <p:spPr>
          <a:xfrm flipH="false" flipV="false" rot="0">
            <a:off x="686555" y="700218"/>
            <a:ext cx="2271238" cy="1796651"/>
          </a:xfrm>
          <a:custGeom>
            <a:avLst/>
            <a:gdLst/>
            <a:ahLst/>
            <a:cxnLst/>
            <a:rect r="r" b="b" t="t" l="l"/>
            <a:pathLst>
              <a:path h="1796651" w="2271238">
                <a:moveTo>
                  <a:pt x="0" y="0"/>
                </a:moveTo>
                <a:lnTo>
                  <a:pt x="2271238" y="0"/>
                </a:lnTo>
                <a:lnTo>
                  <a:pt x="2271238" y="1796651"/>
                </a:lnTo>
                <a:lnTo>
                  <a:pt x="0" y="1796651"/>
                </a:lnTo>
                <a:lnTo>
                  <a:pt x="0" y="0"/>
                </a:lnTo>
                <a:close/>
              </a:path>
            </a:pathLst>
          </a:custGeom>
          <a:blipFill>
            <a:blip r:embed="rId3"/>
            <a:stretch>
              <a:fillRect l="0" t="0" r="0" b="0"/>
            </a:stretch>
          </a:blipFill>
        </p:spPr>
      </p:sp>
      <p:grpSp>
        <p:nvGrpSpPr>
          <p:cNvPr name="Group 4" id="4"/>
          <p:cNvGrpSpPr/>
          <p:nvPr/>
        </p:nvGrpSpPr>
        <p:grpSpPr>
          <a:xfrm rot="0">
            <a:off x="9724063" y="1485851"/>
            <a:ext cx="7744171" cy="4459776"/>
            <a:chOff x="0" y="0"/>
            <a:chExt cx="1234962" cy="711200"/>
          </a:xfrm>
        </p:grpSpPr>
        <p:sp>
          <p:nvSpPr>
            <p:cNvPr name="Freeform 5" id="5"/>
            <p:cNvSpPr/>
            <p:nvPr/>
          </p:nvSpPr>
          <p:spPr>
            <a:xfrm flipH="false" flipV="false" rot="0">
              <a:off x="0" y="0"/>
              <a:ext cx="1234973" cy="711200"/>
            </a:xfrm>
            <a:custGeom>
              <a:avLst/>
              <a:gdLst/>
              <a:ahLst/>
              <a:cxnLst/>
              <a:rect r="r" b="b" t="t" l="l"/>
              <a:pathLst>
                <a:path h="711200" w="1234973">
                  <a:moveTo>
                    <a:pt x="945341" y="0"/>
                  </a:moveTo>
                  <a:lnTo>
                    <a:pt x="282407" y="0"/>
                  </a:lnTo>
                  <a:cubicBezTo>
                    <a:pt x="126426" y="0"/>
                    <a:pt x="0" y="123512"/>
                    <a:pt x="0" y="275871"/>
                  </a:cubicBezTo>
                  <a:cubicBezTo>
                    <a:pt x="0" y="386169"/>
                    <a:pt x="66279" y="481310"/>
                    <a:pt x="162037" y="525451"/>
                  </a:cubicBezTo>
                  <a:lnTo>
                    <a:pt x="162037" y="711200"/>
                  </a:lnTo>
                  <a:lnTo>
                    <a:pt x="353844" y="551732"/>
                  </a:lnTo>
                  <a:lnTo>
                    <a:pt x="945341" y="551732"/>
                  </a:lnTo>
                  <a:cubicBezTo>
                    <a:pt x="1108525" y="551732"/>
                    <a:pt x="1234962" y="428220"/>
                    <a:pt x="1234962" y="275861"/>
                  </a:cubicBezTo>
                  <a:cubicBezTo>
                    <a:pt x="1234973" y="123512"/>
                    <a:pt x="1108525" y="0"/>
                    <a:pt x="945341" y="0"/>
                  </a:cubicBezTo>
                  <a:close/>
                </a:path>
              </a:pathLst>
            </a:custGeom>
            <a:solidFill>
              <a:srgbClr val="FFFFFF"/>
            </a:solidFill>
          </p:spPr>
        </p:sp>
        <p:sp>
          <p:nvSpPr>
            <p:cNvPr name="TextBox 6" id="6"/>
            <p:cNvSpPr txBox="true"/>
            <p:nvPr/>
          </p:nvSpPr>
          <p:spPr>
            <a:xfrm>
              <a:off x="0" y="0"/>
              <a:ext cx="1234962" cy="520700"/>
            </a:xfrm>
            <a:prstGeom prst="rect">
              <a:avLst/>
            </a:prstGeom>
          </p:spPr>
          <p:txBody>
            <a:bodyPr anchor="ctr" rtlCol="false" tIns="50800" lIns="50800" bIns="50800" rIns="50800"/>
            <a:lstStyle/>
            <a:p>
              <a:pPr algn="ctr">
                <a:lnSpc>
                  <a:spcPts val="3359"/>
                </a:lnSpc>
              </a:pPr>
            </a:p>
          </p:txBody>
        </p:sp>
      </p:grpSp>
      <p:grpSp>
        <p:nvGrpSpPr>
          <p:cNvPr name="Group 7" id="7"/>
          <p:cNvGrpSpPr/>
          <p:nvPr/>
        </p:nvGrpSpPr>
        <p:grpSpPr>
          <a:xfrm rot="0">
            <a:off x="511037" y="2972220"/>
            <a:ext cx="7144578" cy="3086100"/>
            <a:chOff x="0" y="0"/>
            <a:chExt cx="1881700" cy="812800"/>
          </a:xfrm>
        </p:grpSpPr>
        <p:sp>
          <p:nvSpPr>
            <p:cNvPr name="Freeform 8" id="8"/>
            <p:cNvSpPr/>
            <p:nvPr/>
          </p:nvSpPr>
          <p:spPr>
            <a:xfrm flipH="false" flipV="false" rot="0">
              <a:off x="0" y="0"/>
              <a:ext cx="1881700" cy="812800"/>
            </a:xfrm>
            <a:custGeom>
              <a:avLst/>
              <a:gdLst/>
              <a:ahLst/>
              <a:cxnLst/>
              <a:rect r="r" b="b" t="t" l="l"/>
              <a:pathLst>
                <a:path h="812800" w="1881700">
                  <a:moveTo>
                    <a:pt x="1881700" y="0"/>
                  </a:moveTo>
                  <a:lnTo>
                    <a:pt x="0" y="0"/>
                  </a:lnTo>
                  <a:lnTo>
                    <a:pt x="0" y="624840"/>
                  </a:lnTo>
                  <a:lnTo>
                    <a:pt x="157480" y="624840"/>
                  </a:lnTo>
                  <a:lnTo>
                    <a:pt x="157480" y="812800"/>
                  </a:lnTo>
                  <a:lnTo>
                    <a:pt x="463550" y="624840"/>
                  </a:lnTo>
                  <a:lnTo>
                    <a:pt x="1881700" y="624840"/>
                  </a:lnTo>
                  <a:lnTo>
                    <a:pt x="1881700" y="0"/>
                  </a:lnTo>
                  <a:close/>
                </a:path>
              </a:pathLst>
            </a:custGeom>
            <a:solidFill>
              <a:srgbClr val="FFFFFF"/>
            </a:solidFill>
          </p:spPr>
        </p:sp>
        <p:sp>
          <p:nvSpPr>
            <p:cNvPr name="TextBox 9" id="9"/>
            <p:cNvSpPr txBox="true"/>
            <p:nvPr/>
          </p:nvSpPr>
          <p:spPr>
            <a:xfrm>
              <a:off x="0" y="-38100"/>
              <a:ext cx="1881700" cy="660400"/>
            </a:xfrm>
            <a:prstGeom prst="rect">
              <a:avLst/>
            </a:prstGeom>
          </p:spPr>
          <p:txBody>
            <a:bodyPr anchor="ctr" rtlCol="false" tIns="50800" lIns="50800" bIns="50800" rIns="50800"/>
            <a:lstStyle/>
            <a:p>
              <a:pPr algn="ctr">
                <a:lnSpc>
                  <a:spcPts val="3499"/>
                </a:lnSpc>
              </a:pPr>
            </a:p>
          </p:txBody>
        </p:sp>
      </p:grpSp>
      <p:grpSp>
        <p:nvGrpSpPr>
          <p:cNvPr name="Group 10" id="10"/>
          <p:cNvGrpSpPr/>
          <p:nvPr/>
        </p:nvGrpSpPr>
        <p:grpSpPr>
          <a:xfrm rot="0">
            <a:off x="481597" y="6436874"/>
            <a:ext cx="7144578" cy="3086100"/>
            <a:chOff x="0" y="0"/>
            <a:chExt cx="1881700" cy="812800"/>
          </a:xfrm>
        </p:grpSpPr>
        <p:sp>
          <p:nvSpPr>
            <p:cNvPr name="Freeform 11" id="11"/>
            <p:cNvSpPr/>
            <p:nvPr/>
          </p:nvSpPr>
          <p:spPr>
            <a:xfrm flipH="false" flipV="false" rot="0">
              <a:off x="0" y="0"/>
              <a:ext cx="1881700" cy="812800"/>
            </a:xfrm>
            <a:custGeom>
              <a:avLst/>
              <a:gdLst/>
              <a:ahLst/>
              <a:cxnLst/>
              <a:rect r="r" b="b" t="t" l="l"/>
              <a:pathLst>
                <a:path h="812800" w="1881700">
                  <a:moveTo>
                    <a:pt x="1881700" y="0"/>
                  </a:moveTo>
                  <a:lnTo>
                    <a:pt x="0" y="0"/>
                  </a:lnTo>
                  <a:lnTo>
                    <a:pt x="0" y="624840"/>
                  </a:lnTo>
                  <a:lnTo>
                    <a:pt x="157480" y="624840"/>
                  </a:lnTo>
                  <a:lnTo>
                    <a:pt x="157480" y="812800"/>
                  </a:lnTo>
                  <a:lnTo>
                    <a:pt x="463550" y="624840"/>
                  </a:lnTo>
                  <a:lnTo>
                    <a:pt x="1881700" y="624840"/>
                  </a:lnTo>
                  <a:lnTo>
                    <a:pt x="1881700" y="0"/>
                  </a:lnTo>
                  <a:close/>
                </a:path>
              </a:pathLst>
            </a:custGeom>
            <a:solidFill>
              <a:srgbClr val="FFFFFF"/>
            </a:solidFill>
          </p:spPr>
        </p:sp>
        <p:sp>
          <p:nvSpPr>
            <p:cNvPr name="TextBox 12" id="12"/>
            <p:cNvSpPr txBox="true"/>
            <p:nvPr/>
          </p:nvSpPr>
          <p:spPr>
            <a:xfrm>
              <a:off x="0" y="-38100"/>
              <a:ext cx="1881700" cy="660400"/>
            </a:xfrm>
            <a:prstGeom prst="rect">
              <a:avLst/>
            </a:prstGeom>
          </p:spPr>
          <p:txBody>
            <a:bodyPr anchor="ctr" rtlCol="false" tIns="50800" lIns="50800" bIns="50800" rIns="50800"/>
            <a:lstStyle/>
            <a:p>
              <a:pPr algn="ctr">
                <a:lnSpc>
                  <a:spcPts val="3499"/>
                </a:lnSpc>
              </a:pPr>
            </a:p>
          </p:txBody>
        </p:sp>
      </p:grpSp>
      <p:grpSp>
        <p:nvGrpSpPr>
          <p:cNvPr name="Group 13" id="13"/>
          <p:cNvGrpSpPr/>
          <p:nvPr/>
        </p:nvGrpSpPr>
        <p:grpSpPr>
          <a:xfrm rot="0">
            <a:off x="9954421" y="6436874"/>
            <a:ext cx="7801836" cy="3092711"/>
            <a:chOff x="0" y="0"/>
            <a:chExt cx="1633922" cy="647700"/>
          </a:xfrm>
        </p:grpSpPr>
        <p:sp>
          <p:nvSpPr>
            <p:cNvPr name="Freeform 14" id="14"/>
            <p:cNvSpPr/>
            <p:nvPr/>
          </p:nvSpPr>
          <p:spPr>
            <a:xfrm flipH="false" flipV="false" rot="0">
              <a:off x="0" y="0"/>
              <a:ext cx="1633934" cy="647700"/>
            </a:xfrm>
            <a:custGeom>
              <a:avLst/>
              <a:gdLst/>
              <a:ahLst/>
              <a:cxnLst/>
              <a:rect r="r" b="b" t="t" l="l"/>
              <a:pathLst>
                <a:path h="647700" w="1633934">
                  <a:moveTo>
                    <a:pt x="1337505" y="0"/>
                  </a:moveTo>
                  <a:lnTo>
                    <a:pt x="282407" y="0"/>
                  </a:lnTo>
                  <a:cubicBezTo>
                    <a:pt x="126426" y="0"/>
                    <a:pt x="0" y="123512"/>
                    <a:pt x="0" y="241300"/>
                  </a:cubicBezTo>
                  <a:cubicBezTo>
                    <a:pt x="0" y="322669"/>
                    <a:pt x="66279" y="417810"/>
                    <a:pt x="162037" y="461951"/>
                  </a:cubicBezTo>
                  <a:lnTo>
                    <a:pt x="162037" y="647700"/>
                  </a:lnTo>
                  <a:lnTo>
                    <a:pt x="353844" y="488232"/>
                  </a:lnTo>
                  <a:lnTo>
                    <a:pt x="1337505" y="488232"/>
                  </a:lnTo>
                  <a:cubicBezTo>
                    <a:pt x="1507485" y="488232"/>
                    <a:pt x="1633922" y="364720"/>
                    <a:pt x="1633922" y="241300"/>
                  </a:cubicBezTo>
                  <a:cubicBezTo>
                    <a:pt x="1633934" y="123512"/>
                    <a:pt x="1507485" y="0"/>
                    <a:pt x="1337505" y="0"/>
                  </a:cubicBezTo>
                  <a:close/>
                </a:path>
              </a:pathLst>
            </a:custGeom>
            <a:solidFill>
              <a:srgbClr val="FFFFFF"/>
            </a:solidFill>
          </p:spPr>
        </p:sp>
        <p:sp>
          <p:nvSpPr>
            <p:cNvPr name="TextBox 15" id="15"/>
            <p:cNvSpPr txBox="true"/>
            <p:nvPr/>
          </p:nvSpPr>
          <p:spPr>
            <a:xfrm>
              <a:off x="0" y="0"/>
              <a:ext cx="1633922" cy="457200"/>
            </a:xfrm>
            <a:prstGeom prst="rect">
              <a:avLst/>
            </a:prstGeom>
          </p:spPr>
          <p:txBody>
            <a:bodyPr anchor="ctr" rtlCol="false" tIns="50800" lIns="50800" bIns="50800" rIns="50800"/>
            <a:lstStyle/>
            <a:p>
              <a:pPr algn="ctr">
                <a:lnSpc>
                  <a:spcPts val="3499"/>
                </a:lnSpc>
              </a:pPr>
            </a:p>
          </p:txBody>
        </p:sp>
      </p:grpSp>
      <p:sp>
        <p:nvSpPr>
          <p:cNvPr name="TextBox 16" id="16"/>
          <p:cNvSpPr txBox="true"/>
          <p:nvPr/>
        </p:nvSpPr>
        <p:spPr>
          <a:xfrm rot="0">
            <a:off x="686555" y="3143049"/>
            <a:ext cx="6734663" cy="2316480"/>
          </a:xfrm>
          <a:prstGeom prst="rect">
            <a:avLst/>
          </a:prstGeom>
        </p:spPr>
        <p:txBody>
          <a:bodyPr anchor="t" rtlCol="false" tIns="0" lIns="0" bIns="0" rIns="0">
            <a:spAutoFit/>
          </a:bodyPr>
          <a:lstStyle/>
          <a:p>
            <a:pPr algn="ctr">
              <a:lnSpc>
                <a:spcPts val="3779"/>
              </a:lnSpc>
            </a:pPr>
            <a:r>
              <a:rPr lang="en-US" sz="2699" b="true">
                <a:solidFill>
                  <a:srgbClr val="000000"/>
                </a:solidFill>
                <a:latin typeface="Open Sans Bold"/>
                <a:ea typeface="Open Sans Bold"/>
                <a:cs typeface="Open Sans Bold"/>
                <a:sym typeface="Open Sans Bold"/>
              </a:rPr>
              <a:t>Taxis are ultra expensive. The service is amazing in so many ways - social help, door to door service. I can't say thank you enough.</a:t>
            </a:r>
          </a:p>
          <a:p>
            <a:pPr algn="ctr">
              <a:lnSpc>
                <a:spcPts val="3359"/>
              </a:lnSpc>
            </a:pPr>
          </a:p>
        </p:txBody>
      </p:sp>
      <p:sp>
        <p:nvSpPr>
          <p:cNvPr name="TextBox 17" id="17"/>
          <p:cNvSpPr txBox="true"/>
          <p:nvPr/>
        </p:nvSpPr>
        <p:spPr>
          <a:xfrm rot="0">
            <a:off x="10196172" y="1924470"/>
            <a:ext cx="6534910" cy="2590800"/>
          </a:xfrm>
          <a:prstGeom prst="rect">
            <a:avLst/>
          </a:prstGeom>
        </p:spPr>
        <p:txBody>
          <a:bodyPr anchor="t" rtlCol="false" tIns="0" lIns="0" bIns="0" rIns="0">
            <a:spAutoFit/>
          </a:bodyPr>
          <a:lstStyle/>
          <a:p>
            <a:pPr algn="ctr">
              <a:lnSpc>
                <a:spcPts val="4199"/>
              </a:lnSpc>
            </a:pPr>
            <a:r>
              <a:rPr lang="en-US" sz="2999" b="true">
                <a:solidFill>
                  <a:srgbClr val="000000"/>
                </a:solidFill>
                <a:latin typeface="Open Sans Bold"/>
                <a:ea typeface="Open Sans Bold"/>
                <a:cs typeface="Open Sans Bold"/>
                <a:sym typeface="Open Sans Bold"/>
              </a:rPr>
              <a:t>If the service was not available I would have more expensive travel and that would impact my attendance at the centers I visit</a:t>
            </a:r>
          </a:p>
          <a:p>
            <a:pPr algn="ctr">
              <a:lnSpc>
                <a:spcPts val="4199"/>
              </a:lnSpc>
            </a:pPr>
          </a:p>
        </p:txBody>
      </p:sp>
      <p:sp>
        <p:nvSpPr>
          <p:cNvPr name="TextBox 18" id="18"/>
          <p:cNvSpPr txBox="true"/>
          <p:nvPr/>
        </p:nvSpPr>
        <p:spPr>
          <a:xfrm rot="0">
            <a:off x="10634870" y="6676904"/>
            <a:ext cx="6228734" cy="2198371"/>
          </a:xfrm>
          <a:prstGeom prst="rect">
            <a:avLst/>
          </a:prstGeom>
        </p:spPr>
        <p:txBody>
          <a:bodyPr anchor="t" rtlCol="false" tIns="0" lIns="0" bIns="0" rIns="0">
            <a:spAutoFit/>
          </a:bodyPr>
          <a:lstStyle/>
          <a:p>
            <a:pPr algn="ctr">
              <a:lnSpc>
                <a:spcPts val="5879"/>
              </a:lnSpc>
            </a:pPr>
            <a:r>
              <a:rPr lang="en-US" sz="4199" b="true">
                <a:solidFill>
                  <a:srgbClr val="000000"/>
                </a:solidFill>
                <a:latin typeface="Open Sans Bold"/>
                <a:ea typeface="Open Sans Bold"/>
                <a:cs typeface="Open Sans Bold"/>
                <a:sym typeface="Open Sans Bold"/>
              </a:rPr>
              <a:t>The service is a lifesaver for us</a:t>
            </a:r>
          </a:p>
          <a:p>
            <a:pPr algn="ctr">
              <a:lnSpc>
                <a:spcPts val="5879"/>
              </a:lnSpc>
            </a:pPr>
          </a:p>
        </p:txBody>
      </p:sp>
      <p:sp>
        <p:nvSpPr>
          <p:cNvPr name="TextBox 19" id="19"/>
          <p:cNvSpPr txBox="true"/>
          <p:nvPr/>
        </p:nvSpPr>
        <p:spPr>
          <a:xfrm rot="0">
            <a:off x="939519" y="6696495"/>
            <a:ext cx="6228734" cy="2306956"/>
          </a:xfrm>
          <a:prstGeom prst="rect">
            <a:avLst/>
          </a:prstGeom>
        </p:spPr>
        <p:txBody>
          <a:bodyPr anchor="t" rtlCol="false" tIns="0" lIns="0" bIns="0" rIns="0">
            <a:spAutoFit/>
          </a:bodyPr>
          <a:lstStyle/>
          <a:p>
            <a:pPr algn="ctr">
              <a:lnSpc>
                <a:spcPts val="4619"/>
              </a:lnSpc>
            </a:pPr>
            <a:r>
              <a:rPr lang="en-US" sz="3299" b="true">
                <a:solidFill>
                  <a:srgbClr val="000000"/>
                </a:solidFill>
                <a:latin typeface="Open Sans Bold"/>
                <a:ea typeface="Open Sans Bold"/>
                <a:cs typeface="Open Sans Bold"/>
                <a:sym typeface="Open Sans Bold"/>
              </a:rPr>
              <a:t>Its a wonderful service you can rely on. </a:t>
            </a:r>
          </a:p>
          <a:p>
            <a:pPr algn="ctr">
              <a:lnSpc>
                <a:spcPts val="4619"/>
              </a:lnSpc>
            </a:pPr>
            <a:r>
              <a:rPr lang="en-US" sz="3299" b="true">
                <a:solidFill>
                  <a:srgbClr val="000000"/>
                </a:solidFill>
                <a:latin typeface="Open Sans Bold"/>
                <a:ea typeface="Open Sans Bold"/>
                <a:cs typeface="Open Sans Bold"/>
                <a:sym typeface="Open Sans Bold"/>
              </a:rPr>
              <a:t>Wonderful volunteers.</a:t>
            </a:r>
          </a:p>
          <a:p>
            <a:pPr algn="ctr">
              <a:lnSpc>
                <a:spcPts val="4619"/>
              </a:lnSpc>
            </a:pP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30A2A1"/>
        </a:solidFill>
      </p:bgPr>
    </p:bg>
    <p:spTree>
      <p:nvGrpSpPr>
        <p:cNvPr id="1" name=""/>
        <p:cNvGrpSpPr/>
        <p:nvPr/>
      </p:nvGrpSpPr>
      <p:grpSpPr>
        <a:xfrm>
          <a:off x="0" y="0"/>
          <a:ext cx="0" cy="0"/>
          <a:chOff x="0" y="0"/>
          <a:chExt cx="0" cy="0"/>
        </a:xfrm>
      </p:grpSpPr>
      <p:sp>
        <p:nvSpPr>
          <p:cNvPr name="Freeform 2" id="2"/>
          <p:cNvSpPr/>
          <p:nvPr/>
        </p:nvSpPr>
        <p:spPr>
          <a:xfrm flipH="false" flipV="false" rot="0">
            <a:off x="-2855706" y="-1997411"/>
            <a:ext cx="24694659" cy="13890746"/>
          </a:xfrm>
          <a:custGeom>
            <a:avLst/>
            <a:gdLst/>
            <a:ahLst/>
            <a:cxnLst/>
            <a:rect r="r" b="b" t="t" l="l"/>
            <a:pathLst>
              <a:path h="13890746" w="24694659">
                <a:moveTo>
                  <a:pt x="0" y="0"/>
                </a:moveTo>
                <a:lnTo>
                  <a:pt x="24694659" y="0"/>
                </a:lnTo>
                <a:lnTo>
                  <a:pt x="24694659" y="13890746"/>
                </a:lnTo>
                <a:lnTo>
                  <a:pt x="0" y="13890746"/>
                </a:lnTo>
                <a:lnTo>
                  <a:pt x="0" y="0"/>
                </a:lnTo>
                <a:close/>
              </a:path>
            </a:pathLst>
          </a:custGeom>
          <a:blipFill>
            <a:blip r:embed="rId2">
              <a:alphaModFix amt="34000"/>
            </a:blip>
            <a:stretch>
              <a:fillRect l="0" t="-16666" r="0" b="-16666"/>
            </a:stretch>
          </a:blipFill>
        </p:spPr>
      </p:sp>
      <p:sp>
        <p:nvSpPr>
          <p:cNvPr name="Freeform 3" id="3"/>
          <p:cNvSpPr/>
          <p:nvPr/>
        </p:nvSpPr>
        <p:spPr>
          <a:xfrm flipH="false" flipV="false" rot="0">
            <a:off x="686555" y="700218"/>
            <a:ext cx="2271238" cy="1796651"/>
          </a:xfrm>
          <a:custGeom>
            <a:avLst/>
            <a:gdLst/>
            <a:ahLst/>
            <a:cxnLst/>
            <a:rect r="r" b="b" t="t" l="l"/>
            <a:pathLst>
              <a:path h="1796651" w="2271238">
                <a:moveTo>
                  <a:pt x="0" y="0"/>
                </a:moveTo>
                <a:lnTo>
                  <a:pt x="2271238" y="0"/>
                </a:lnTo>
                <a:lnTo>
                  <a:pt x="2271238" y="1796651"/>
                </a:lnTo>
                <a:lnTo>
                  <a:pt x="0" y="1796651"/>
                </a:lnTo>
                <a:lnTo>
                  <a:pt x="0" y="0"/>
                </a:lnTo>
                <a:close/>
              </a:path>
            </a:pathLst>
          </a:custGeom>
          <a:blipFill>
            <a:blip r:embed="rId3"/>
            <a:stretch>
              <a:fillRect l="0" t="0" r="0" b="0"/>
            </a:stretch>
          </a:blipFill>
        </p:spPr>
      </p:sp>
      <p:grpSp>
        <p:nvGrpSpPr>
          <p:cNvPr name="Group 4" id="4"/>
          <p:cNvGrpSpPr/>
          <p:nvPr/>
        </p:nvGrpSpPr>
        <p:grpSpPr>
          <a:xfrm rot="0">
            <a:off x="3873776" y="700218"/>
            <a:ext cx="13273709" cy="4555642"/>
            <a:chOff x="0" y="0"/>
            <a:chExt cx="3495956" cy="1199840"/>
          </a:xfrm>
        </p:grpSpPr>
        <p:sp>
          <p:nvSpPr>
            <p:cNvPr name="Freeform 5" id="5"/>
            <p:cNvSpPr/>
            <p:nvPr/>
          </p:nvSpPr>
          <p:spPr>
            <a:xfrm flipH="false" flipV="false" rot="0">
              <a:off x="0" y="0"/>
              <a:ext cx="3495968" cy="1199840"/>
            </a:xfrm>
            <a:custGeom>
              <a:avLst/>
              <a:gdLst/>
              <a:ahLst/>
              <a:cxnLst/>
              <a:rect r="r" b="b" t="t" l="l"/>
              <a:pathLst>
                <a:path h="1199840" w="3495968">
                  <a:moveTo>
                    <a:pt x="3167818" y="0"/>
                  </a:moveTo>
                  <a:lnTo>
                    <a:pt x="282407" y="0"/>
                  </a:lnTo>
                  <a:cubicBezTo>
                    <a:pt x="126426" y="0"/>
                    <a:pt x="0" y="123512"/>
                    <a:pt x="0" y="541896"/>
                  </a:cubicBezTo>
                  <a:cubicBezTo>
                    <a:pt x="0" y="874809"/>
                    <a:pt x="66279" y="969950"/>
                    <a:pt x="162037" y="1014091"/>
                  </a:cubicBezTo>
                  <a:lnTo>
                    <a:pt x="162037" y="1199840"/>
                  </a:lnTo>
                  <a:lnTo>
                    <a:pt x="353844" y="1040372"/>
                  </a:lnTo>
                  <a:lnTo>
                    <a:pt x="3167818" y="1040372"/>
                  </a:lnTo>
                  <a:cubicBezTo>
                    <a:pt x="3369519" y="1040372"/>
                    <a:pt x="3495956" y="916860"/>
                    <a:pt x="3495956" y="541808"/>
                  </a:cubicBezTo>
                  <a:cubicBezTo>
                    <a:pt x="3495968" y="123512"/>
                    <a:pt x="3369519" y="0"/>
                    <a:pt x="3167818" y="0"/>
                  </a:cubicBezTo>
                  <a:close/>
                </a:path>
              </a:pathLst>
            </a:custGeom>
            <a:solidFill>
              <a:srgbClr val="FFFFFF"/>
            </a:solidFill>
          </p:spPr>
        </p:sp>
        <p:sp>
          <p:nvSpPr>
            <p:cNvPr name="TextBox 6" id="6"/>
            <p:cNvSpPr txBox="true"/>
            <p:nvPr/>
          </p:nvSpPr>
          <p:spPr>
            <a:xfrm>
              <a:off x="0" y="0"/>
              <a:ext cx="3495956" cy="1009340"/>
            </a:xfrm>
            <a:prstGeom prst="rect">
              <a:avLst/>
            </a:prstGeom>
          </p:spPr>
          <p:txBody>
            <a:bodyPr anchor="ctr" rtlCol="false" tIns="50800" lIns="50800" bIns="50800" rIns="50800"/>
            <a:lstStyle/>
            <a:p>
              <a:pPr algn="ctr">
                <a:lnSpc>
                  <a:spcPts val="3499"/>
                </a:lnSpc>
              </a:pPr>
            </a:p>
          </p:txBody>
        </p:sp>
      </p:grpSp>
      <p:grpSp>
        <p:nvGrpSpPr>
          <p:cNvPr name="Group 7" id="7"/>
          <p:cNvGrpSpPr/>
          <p:nvPr/>
        </p:nvGrpSpPr>
        <p:grpSpPr>
          <a:xfrm rot="0">
            <a:off x="371816" y="5952711"/>
            <a:ext cx="8453230" cy="4080013"/>
            <a:chOff x="0" y="0"/>
            <a:chExt cx="2226365" cy="1074571"/>
          </a:xfrm>
        </p:grpSpPr>
        <p:sp>
          <p:nvSpPr>
            <p:cNvPr name="Freeform 8" id="8"/>
            <p:cNvSpPr/>
            <p:nvPr/>
          </p:nvSpPr>
          <p:spPr>
            <a:xfrm flipH="false" flipV="false" rot="0">
              <a:off x="0" y="0"/>
              <a:ext cx="2226365" cy="1074571"/>
            </a:xfrm>
            <a:custGeom>
              <a:avLst/>
              <a:gdLst/>
              <a:ahLst/>
              <a:cxnLst/>
              <a:rect r="r" b="b" t="t" l="l"/>
              <a:pathLst>
                <a:path h="1074571" w="2226365">
                  <a:moveTo>
                    <a:pt x="2226365" y="0"/>
                  </a:moveTo>
                  <a:lnTo>
                    <a:pt x="0" y="0"/>
                  </a:lnTo>
                  <a:lnTo>
                    <a:pt x="0" y="886611"/>
                  </a:lnTo>
                  <a:lnTo>
                    <a:pt x="157480" y="886611"/>
                  </a:lnTo>
                  <a:lnTo>
                    <a:pt x="157480" y="1074571"/>
                  </a:lnTo>
                  <a:lnTo>
                    <a:pt x="463550" y="886611"/>
                  </a:lnTo>
                  <a:lnTo>
                    <a:pt x="2226365" y="886611"/>
                  </a:lnTo>
                  <a:lnTo>
                    <a:pt x="2226365" y="0"/>
                  </a:lnTo>
                  <a:close/>
                </a:path>
              </a:pathLst>
            </a:custGeom>
            <a:solidFill>
              <a:srgbClr val="FFFFFF"/>
            </a:solidFill>
          </p:spPr>
        </p:sp>
        <p:sp>
          <p:nvSpPr>
            <p:cNvPr name="TextBox 9" id="9"/>
            <p:cNvSpPr txBox="true"/>
            <p:nvPr/>
          </p:nvSpPr>
          <p:spPr>
            <a:xfrm>
              <a:off x="0" y="-38100"/>
              <a:ext cx="2226365" cy="922171"/>
            </a:xfrm>
            <a:prstGeom prst="rect">
              <a:avLst/>
            </a:prstGeom>
          </p:spPr>
          <p:txBody>
            <a:bodyPr anchor="ctr" rtlCol="false" tIns="50800" lIns="50800" bIns="50800" rIns="50800"/>
            <a:lstStyle/>
            <a:p>
              <a:pPr algn="ctr">
                <a:lnSpc>
                  <a:spcPts val="3499"/>
                </a:lnSpc>
              </a:pPr>
            </a:p>
          </p:txBody>
        </p:sp>
      </p:grpSp>
      <p:grpSp>
        <p:nvGrpSpPr>
          <p:cNvPr name="Group 10" id="10"/>
          <p:cNvGrpSpPr/>
          <p:nvPr/>
        </p:nvGrpSpPr>
        <p:grpSpPr>
          <a:xfrm rot="0">
            <a:off x="9144000" y="5952711"/>
            <a:ext cx="8003485" cy="4080013"/>
            <a:chOff x="0" y="0"/>
            <a:chExt cx="2107914" cy="1074571"/>
          </a:xfrm>
        </p:grpSpPr>
        <p:sp>
          <p:nvSpPr>
            <p:cNvPr name="Freeform 11" id="11"/>
            <p:cNvSpPr/>
            <p:nvPr/>
          </p:nvSpPr>
          <p:spPr>
            <a:xfrm flipH="false" flipV="false" rot="0">
              <a:off x="0" y="0"/>
              <a:ext cx="2107914" cy="1074571"/>
            </a:xfrm>
            <a:custGeom>
              <a:avLst/>
              <a:gdLst/>
              <a:ahLst/>
              <a:cxnLst/>
              <a:rect r="r" b="b" t="t" l="l"/>
              <a:pathLst>
                <a:path h="1074571" w="2107914">
                  <a:moveTo>
                    <a:pt x="2107914" y="0"/>
                  </a:moveTo>
                  <a:lnTo>
                    <a:pt x="0" y="0"/>
                  </a:lnTo>
                  <a:lnTo>
                    <a:pt x="0" y="886611"/>
                  </a:lnTo>
                  <a:lnTo>
                    <a:pt x="157480" y="886611"/>
                  </a:lnTo>
                  <a:lnTo>
                    <a:pt x="157480" y="1074571"/>
                  </a:lnTo>
                  <a:lnTo>
                    <a:pt x="463550" y="886611"/>
                  </a:lnTo>
                  <a:lnTo>
                    <a:pt x="2107914" y="886611"/>
                  </a:lnTo>
                  <a:lnTo>
                    <a:pt x="2107914" y="0"/>
                  </a:lnTo>
                  <a:close/>
                </a:path>
              </a:pathLst>
            </a:custGeom>
            <a:solidFill>
              <a:srgbClr val="FFFFFF"/>
            </a:solidFill>
          </p:spPr>
        </p:sp>
        <p:sp>
          <p:nvSpPr>
            <p:cNvPr name="TextBox 12" id="12"/>
            <p:cNvSpPr txBox="true"/>
            <p:nvPr/>
          </p:nvSpPr>
          <p:spPr>
            <a:xfrm>
              <a:off x="0" y="-38100"/>
              <a:ext cx="2107914" cy="922171"/>
            </a:xfrm>
            <a:prstGeom prst="rect">
              <a:avLst/>
            </a:prstGeom>
          </p:spPr>
          <p:txBody>
            <a:bodyPr anchor="ctr" rtlCol="false" tIns="50800" lIns="50800" bIns="50800" rIns="50800"/>
            <a:lstStyle/>
            <a:p>
              <a:pPr algn="ctr">
                <a:lnSpc>
                  <a:spcPts val="3499"/>
                </a:lnSpc>
              </a:pPr>
            </a:p>
          </p:txBody>
        </p:sp>
      </p:grpSp>
      <p:sp>
        <p:nvSpPr>
          <p:cNvPr name="TextBox 13" id="13"/>
          <p:cNvSpPr txBox="true"/>
          <p:nvPr/>
        </p:nvSpPr>
        <p:spPr>
          <a:xfrm rot="0">
            <a:off x="4290391" y="1220028"/>
            <a:ext cx="12208565" cy="3063876"/>
          </a:xfrm>
          <a:prstGeom prst="rect">
            <a:avLst/>
          </a:prstGeom>
        </p:spPr>
        <p:txBody>
          <a:bodyPr anchor="t" rtlCol="false" tIns="0" lIns="0" bIns="0" rIns="0">
            <a:spAutoFit/>
          </a:bodyPr>
          <a:lstStyle/>
          <a:p>
            <a:pPr algn="ctr">
              <a:lnSpc>
                <a:spcPts val="4899"/>
              </a:lnSpc>
            </a:pPr>
            <a:r>
              <a:rPr lang="en-US" sz="3499" b="true">
                <a:solidFill>
                  <a:srgbClr val="000000"/>
                </a:solidFill>
                <a:latin typeface="Open Sans Bold"/>
                <a:ea typeface="Open Sans Bold"/>
                <a:cs typeface="Open Sans Bold"/>
                <a:sym typeface="Open Sans Bold"/>
              </a:rPr>
              <a:t> This is a lifeline for me, I live in sheltered accommodation. My family are not always available to take me to my appointments and activities. I cannot use public transport and taxis are very expensive.</a:t>
            </a:r>
          </a:p>
          <a:p>
            <a:pPr algn="ctr">
              <a:lnSpc>
                <a:spcPts val="4899"/>
              </a:lnSpc>
            </a:pPr>
          </a:p>
        </p:txBody>
      </p:sp>
      <p:sp>
        <p:nvSpPr>
          <p:cNvPr name="TextBox 14" id="14"/>
          <p:cNvSpPr txBox="true"/>
          <p:nvPr/>
        </p:nvSpPr>
        <p:spPr>
          <a:xfrm rot="0">
            <a:off x="686555" y="6232497"/>
            <a:ext cx="8005236" cy="3069590"/>
          </a:xfrm>
          <a:prstGeom prst="rect">
            <a:avLst/>
          </a:prstGeom>
        </p:spPr>
        <p:txBody>
          <a:bodyPr anchor="t" rtlCol="false" tIns="0" lIns="0" bIns="0" rIns="0">
            <a:spAutoFit/>
          </a:bodyPr>
          <a:lstStyle/>
          <a:p>
            <a:pPr algn="ctr">
              <a:lnSpc>
                <a:spcPts val="4059"/>
              </a:lnSpc>
            </a:pPr>
            <a:r>
              <a:rPr lang="en-US" sz="2899" b="true">
                <a:solidFill>
                  <a:srgbClr val="000000"/>
                </a:solidFill>
                <a:latin typeface="Open Sans Bold"/>
                <a:ea typeface="Open Sans Bold"/>
                <a:cs typeface="Open Sans Bold"/>
                <a:sym typeface="Open Sans Bold"/>
              </a:rPr>
              <a:t> Community transport can be a social activity in itself. It reduces loneliness. You get to know the drivers, see around the local area on the journey and you make friends with other passengers.</a:t>
            </a:r>
          </a:p>
          <a:p>
            <a:pPr algn="ctr">
              <a:lnSpc>
                <a:spcPts val="4059"/>
              </a:lnSpc>
            </a:pPr>
          </a:p>
        </p:txBody>
      </p:sp>
      <p:sp>
        <p:nvSpPr>
          <p:cNvPr name="TextBox 15" id="15"/>
          <p:cNvSpPr txBox="true"/>
          <p:nvPr/>
        </p:nvSpPr>
        <p:spPr>
          <a:xfrm rot="0">
            <a:off x="9259957" y="6380452"/>
            <a:ext cx="7707062" cy="3226435"/>
          </a:xfrm>
          <a:prstGeom prst="rect">
            <a:avLst/>
          </a:prstGeom>
        </p:spPr>
        <p:txBody>
          <a:bodyPr anchor="t" rtlCol="false" tIns="0" lIns="0" bIns="0" rIns="0">
            <a:spAutoFit/>
          </a:bodyPr>
          <a:lstStyle/>
          <a:p>
            <a:pPr algn="ctr">
              <a:lnSpc>
                <a:spcPts val="4339"/>
              </a:lnSpc>
            </a:pPr>
            <a:r>
              <a:rPr lang="en-US" sz="3099" b="true">
                <a:solidFill>
                  <a:srgbClr val="000000"/>
                </a:solidFill>
                <a:latin typeface="Open Sans Bold"/>
                <a:ea typeface="Open Sans Bold"/>
                <a:cs typeface="Open Sans Bold"/>
                <a:sym typeface="Open Sans Bold"/>
              </a:rPr>
              <a:t> I am registered blind with mobility issues, and have no family support. </a:t>
            </a:r>
          </a:p>
          <a:p>
            <a:pPr algn="ctr">
              <a:lnSpc>
                <a:spcPts val="4339"/>
              </a:lnSpc>
            </a:pPr>
            <a:r>
              <a:rPr lang="en-US" sz="3099" b="true">
                <a:solidFill>
                  <a:srgbClr val="000000"/>
                </a:solidFill>
                <a:latin typeface="Open Sans Bold"/>
                <a:ea typeface="Open Sans Bold"/>
                <a:cs typeface="Open Sans Bold"/>
                <a:sym typeface="Open Sans Bold"/>
              </a:rPr>
              <a:t>I live in supported accommodation. </a:t>
            </a:r>
          </a:p>
          <a:p>
            <a:pPr algn="ctr">
              <a:lnSpc>
                <a:spcPts val="4339"/>
              </a:lnSpc>
            </a:pPr>
            <a:r>
              <a:rPr lang="en-US" sz="3099" b="true">
                <a:solidFill>
                  <a:srgbClr val="000000"/>
                </a:solidFill>
                <a:latin typeface="Open Sans Bold"/>
                <a:ea typeface="Open Sans Bold"/>
                <a:cs typeface="Open Sans Bold"/>
                <a:sym typeface="Open Sans Bold"/>
              </a:rPr>
              <a:t>I really do depend on community transport.</a:t>
            </a:r>
          </a:p>
          <a:p>
            <a:pPr algn="ctr">
              <a:lnSpc>
                <a:spcPts val="4339"/>
              </a:lnSpc>
            </a:pP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42593" y="0"/>
            <a:ext cx="18973187" cy="16294518"/>
          </a:xfrm>
          <a:custGeom>
            <a:avLst/>
            <a:gdLst/>
            <a:ahLst/>
            <a:cxnLst/>
            <a:rect r="r" b="b" t="t" l="l"/>
            <a:pathLst>
              <a:path h="16294518" w="18973187">
                <a:moveTo>
                  <a:pt x="0" y="0"/>
                </a:moveTo>
                <a:lnTo>
                  <a:pt x="18973186" y="0"/>
                </a:lnTo>
                <a:lnTo>
                  <a:pt x="18973186" y="16294518"/>
                </a:lnTo>
                <a:lnTo>
                  <a:pt x="0" y="16294518"/>
                </a:lnTo>
                <a:lnTo>
                  <a:pt x="0" y="0"/>
                </a:lnTo>
                <a:close/>
              </a:path>
            </a:pathLst>
          </a:custGeom>
          <a:blipFill>
            <a:blip r:embed="rId2"/>
            <a:stretch>
              <a:fillRect l="-14411" t="0" r="-14411" b="0"/>
            </a:stretch>
          </a:blipFill>
        </p:spPr>
      </p:sp>
      <p:grpSp>
        <p:nvGrpSpPr>
          <p:cNvPr name="Group 3" id="3"/>
          <p:cNvGrpSpPr/>
          <p:nvPr/>
        </p:nvGrpSpPr>
        <p:grpSpPr>
          <a:xfrm rot="0">
            <a:off x="11410122" y="1354001"/>
            <a:ext cx="14440942" cy="13586515"/>
            <a:chOff x="0" y="0"/>
            <a:chExt cx="19254590" cy="18115354"/>
          </a:xfrm>
        </p:grpSpPr>
        <p:grpSp>
          <p:nvGrpSpPr>
            <p:cNvPr name="Group 4" id="4"/>
            <p:cNvGrpSpPr/>
            <p:nvPr/>
          </p:nvGrpSpPr>
          <p:grpSpPr>
            <a:xfrm rot="2448500">
              <a:off x="4506115" y="413941"/>
              <a:ext cx="6198237" cy="16095682"/>
              <a:chOff x="0" y="0"/>
              <a:chExt cx="1224343" cy="3179394"/>
            </a:xfrm>
          </p:grpSpPr>
          <p:sp>
            <p:nvSpPr>
              <p:cNvPr name="Freeform 5" id="5"/>
              <p:cNvSpPr/>
              <p:nvPr/>
            </p:nvSpPr>
            <p:spPr>
              <a:xfrm flipH="false" flipV="false" rot="0">
                <a:off x="0" y="0"/>
                <a:ext cx="1224343" cy="3179394"/>
              </a:xfrm>
              <a:custGeom>
                <a:avLst/>
                <a:gdLst/>
                <a:ahLst/>
                <a:cxnLst/>
                <a:rect r="r" b="b" t="t" l="l"/>
                <a:pathLst>
                  <a:path h="3179394" w="1224343">
                    <a:moveTo>
                      <a:pt x="0" y="0"/>
                    </a:moveTo>
                    <a:lnTo>
                      <a:pt x="1224343" y="0"/>
                    </a:lnTo>
                    <a:lnTo>
                      <a:pt x="1224343" y="3179394"/>
                    </a:lnTo>
                    <a:lnTo>
                      <a:pt x="0" y="3179394"/>
                    </a:lnTo>
                    <a:close/>
                  </a:path>
                </a:pathLst>
              </a:custGeom>
              <a:solidFill>
                <a:srgbClr val="60519D"/>
              </a:solidFill>
            </p:spPr>
          </p:sp>
          <p:sp>
            <p:nvSpPr>
              <p:cNvPr name="TextBox 6" id="6"/>
              <p:cNvSpPr txBox="true"/>
              <p:nvPr/>
            </p:nvSpPr>
            <p:spPr>
              <a:xfrm>
                <a:off x="0" y="-38100"/>
                <a:ext cx="1224343" cy="3217494"/>
              </a:xfrm>
              <a:prstGeom prst="rect">
                <a:avLst/>
              </a:prstGeom>
            </p:spPr>
            <p:txBody>
              <a:bodyPr anchor="ctr" rtlCol="false" tIns="50800" lIns="50800" bIns="50800" rIns="50800"/>
              <a:lstStyle/>
              <a:p>
                <a:pPr algn="ctr">
                  <a:lnSpc>
                    <a:spcPts val="3499"/>
                  </a:lnSpc>
                </a:pPr>
              </a:p>
            </p:txBody>
          </p:sp>
        </p:grpSp>
        <p:grpSp>
          <p:nvGrpSpPr>
            <p:cNvPr name="Group 7" id="7"/>
            <p:cNvGrpSpPr/>
            <p:nvPr/>
          </p:nvGrpSpPr>
          <p:grpSpPr>
            <a:xfrm rot="2448500">
              <a:off x="5585377" y="664834"/>
              <a:ext cx="8021854" cy="16095682"/>
              <a:chOff x="0" y="0"/>
              <a:chExt cx="1584564" cy="3179394"/>
            </a:xfrm>
          </p:grpSpPr>
          <p:sp>
            <p:nvSpPr>
              <p:cNvPr name="Freeform 8" id="8"/>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A84D98"/>
              </a:solidFill>
            </p:spPr>
          </p:sp>
          <p:sp>
            <p:nvSpPr>
              <p:cNvPr name="TextBox 9" id="9"/>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0" id="10"/>
            <p:cNvGrpSpPr/>
            <p:nvPr/>
          </p:nvGrpSpPr>
          <p:grpSpPr>
            <a:xfrm rot="2448500">
              <a:off x="6266829" y="1009836"/>
              <a:ext cx="8021854" cy="16095682"/>
              <a:chOff x="0" y="0"/>
              <a:chExt cx="1584564" cy="3179394"/>
            </a:xfrm>
          </p:grpSpPr>
          <p:sp>
            <p:nvSpPr>
              <p:cNvPr name="Freeform 11" id="11"/>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30A2A1"/>
              </a:solidFill>
            </p:spPr>
          </p:sp>
          <p:sp>
            <p:nvSpPr>
              <p:cNvPr name="TextBox 12" id="12"/>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3" id="13"/>
            <p:cNvGrpSpPr/>
            <p:nvPr/>
          </p:nvGrpSpPr>
          <p:grpSpPr>
            <a:xfrm rot="2448500">
              <a:off x="6948281" y="1354838"/>
              <a:ext cx="8021854" cy="16095682"/>
              <a:chOff x="0" y="0"/>
              <a:chExt cx="1584564" cy="3179394"/>
            </a:xfrm>
          </p:grpSpPr>
          <p:sp>
            <p:nvSpPr>
              <p:cNvPr name="Freeform 14" id="14"/>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279CD8"/>
              </a:solidFill>
            </p:spPr>
          </p:sp>
          <p:sp>
            <p:nvSpPr>
              <p:cNvPr name="TextBox 15" id="15"/>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sp>
        <p:nvSpPr>
          <p:cNvPr name="Freeform 16" id="16"/>
          <p:cNvSpPr/>
          <p:nvPr/>
        </p:nvSpPr>
        <p:spPr>
          <a:xfrm flipH="false" flipV="false" rot="0">
            <a:off x="1028700" y="1028700"/>
            <a:ext cx="2271238" cy="1796651"/>
          </a:xfrm>
          <a:custGeom>
            <a:avLst/>
            <a:gdLst/>
            <a:ahLst/>
            <a:cxnLst/>
            <a:rect r="r" b="b" t="t" l="l"/>
            <a:pathLst>
              <a:path h="1796651" w="2271238">
                <a:moveTo>
                  <a:pt x="0" y="0"/>
                </a:moveTo>
                <a:lnTo>
                  <a:pt x="2271238" y="0"/>
                </a:lnTo>
                <a:lnTo>
                  <a:pt x="2271238" y="1796651"/>
                </a:lnTo>
                <a:lnTo>
                  <a:pt x="0" y="1796651"/>
                </a:lnTo>
                <a:lnTo>
                  <a:pt x="0" y="0"/>
                </a:lnTo>
                <a:close/>
              </a:path>
            </a:pathLst>
          </a:custGeom>
          <a:blipFill>
            <a:blip r:embed="rId3"/>
            <a:stretch>
              <a:fillRect l="0" t="0" r="0" b="0"/>
            </a:stretch>
          </a:blipFill>
        </p:spPr>
      </p:sp>
      <p:sp>
        <p:nvSpPr>
          <p:cNvPr name="TextBox 17" id="17"/>
          <p:cNvSpPr txBox="true"/>
          <p:nvPr/>
        </p:nvSpPr>
        <p:spPr>
          <a:xfrm rot="0">
            <a:off x="1085585" y="3338946"/>
            <a:ext cx="8058415" cy="1193800"/>
          </a:xfrm>
          <a:prstGeom prst="rect">
            <a:avLst/>
          </a:prstGeom>
        </p:spPr>
        <p:txBody>
          <a:bodyPr anchor="t" rtlCol="false" tIns="0" lIns="0" bIns="0" rIns="0">
            <a:spAutoFit/>
          </a:bodyPr>
          <a:lstStyle/>
          <a:p>
            <a:pPr algn="l">
              <a:lnSpc>
                <a:spcPts val="9799"/>
              </a:lnSpc>
            </a:pPr>
            <a:r>
              <a:rPr lang="en-US" sz="6999" spc="-384" b="true">
                <a:solidFill>
                  <a:srgbClr val="FFFFFF"/>
                </a:solidFill>
                <a:latin typeface="Open Sans Bold"/>
                <a:ea typeface="Open Sans Bold"/>
                <a:cs typeface="Open Sans Bold"/>
                <a:sym typeface="Open Sans Bold"/>
              </a:rPr>
              <a:t>Workshop One:</a:t>
            </a:r>
          </a:p>
        </p:txBody>
      </p:sp>
      <p:sp>
        <p:nvSpPr>
          <p:cNvPr name="TextBox 18" id="18"/>
          <p:cNvSpPr txBox="true"/>
          <p:nvPr/>
        </p:nvSpPr>
        <p:spPr>
          <a:xfrm rot="0">
            <a:off x="1028725" y="5954229"/>
            <a:ext cx="7809937" cy="863600"/>
          </a:xfrm>
          <a:prstGeom prst="rect">
            <a:avLst/>
          </a:prstGeom>
        </p:spPr>
        <p:txBody>
          <a:bodyPr anchor="t" rtlCol="false" tIns="0" lIns="0" bIns="0" rIns="0">
            <a:spAutoFit/>
          </a:bodyPr>
          <a:lstStyle/>
          <a:p>
            <a:pPr algn="l">
              <a:lnSpc>
                <a:spcPts val="7000"/>
              </a:lnSpc>
            </a:pPr>
            <a:r>
              <a:rPr lang="en-US" b="true" sz="5000" spc="-275">
                <a:solidFill>
                  <a:srgbClr val="FFFFFF"/>
                </a:solidFill>
                <a:latin typeface="Open Sans Bold"/>
                <a:ea typeface="Open Sans Bold"/>
                <a:cs typeface="Open Sans Bold"/>
                <a:sym typeface="Open Sans Bold"/>
              </a:rPr>
              <a:t>EMMA BINGHAM</a:t>
            </a:r>
          </a:p>
        </p:txBody>
      </p:sp>
      <p:sp>
        <p:nvSpPr>
          <p:cNvPr name="TextBox 19" id="19"/>
          <p:cNvSpPr txBox="true"/>
          <p:nvPr/>
        </p:nvSpPr>
        <p:spPr>
          <a:xfrm rot="0">
            <a:off x="1085585" y="6732104"/>
            <a:ext cx="6730457" cy="688974"/>
          </a:xfrm>
          <a:prstGeom prst="rect">
            <a:avLst/>
          </a:prstGeom>
        </p:spPr>
        <p:txBody>
          <a:bodyPr anchor="t" rtlCol="false" tIns="0" lIns="0" bIns="0" rIns="0">
            <a:spAutoFit/>
          </a:bodyPr>
          <a:lstStyle/>
          <a:p>
            <a:pPr algn="l">
              <a:lnSpc>
                <a:spcPts val="5600"/>
              </a:lnSpc>
            </a:pPr>
            <a:r>
              <a:rPr lang="en-US" b="true" sz="4000" spc="-220">
                <a:solidFill>
                  <a:srgbClr val="FFFFFF"/>
                </a:solidFill>
                <a:latin typeface="Open Sans Bold"/>
                <a:ea typeface="Open Sans Bold"/>
                <a:cs typeface="Open Sans Bold"/>
                <a:sym typeface="Open Sans Bold"/>
              </a:rPr>
              <a:t>DEVELOPMENT OFFICER, CTA</a:t>
            </a:r>
          </a:p>
        </p:txBody>
      </p:sp>
      <p:sp>
        <p:nvSpPr>
          <p:cNvPr name="TextBox 20" id="20"/>
          <p:cNvSpPr txBox="true"/>
          <p:nvPr/>
        </p:nvSpPr>
        <p:spPr>
          <a:xfrm rot="0">
            <a:off x="1028725" y="4399396"/>
            <a:ext cx="13574632" cy="1193800"/>
          </a:xfrm>
          <a:prstGeom prst="rect">
            <a:avLst/>
          </a:prstGeom>
        </p:spPr>
        <p:txBody>
          <a:bodyPr anchor="t" rtlCol="false" tIns="0" lIns="0" bIns="0" rIns="0">
            <a:spAutoFit/>
          </a:bodyPr>
          <a:lstStyle/>
          <a:p>
            <a:pPr algn="l">
              <a:lnSpc>
                <a:spcPts val="9799"/>
              </a:lnSpc>
            </a:pPr>
            <a:r>
              <a:rPr lang="en-US" sz="6999" spc="-384" b="true">
                <a:solidFill>
                  <a:srgbClr val="FFFFFF"/>
                </a:solidFill>
                <a:latin typeface="Open Sans Bold"/>
                <a:ea typeface="Open Sans Bold"/>
                <a:cs typeface="Open Sans Bold"/>
                <a:sym typeface="Open Sans Bold"/>
              </a:rPr>
              <a:t>Investing in Community Solutions</a:t>
            </a:r>
          </a:p>
        </p:txBody>
      </p:sp>
      <p:sp>
        <p:nvSpPr>
          <p:cNvPr name="TextBox 21" id="21"/>
          <p:cNvSpPr txBox="true"/>
          <p:nvPr/>
        </p:nvSpPr>
        <p:spPr>
          <a:xfrm rot="0">
            <a:off x="16095985" y="8764172"/>
            <a:ext cx="1336030" cy="596900"/>
          </a:xfrm>
          <a:prstGeom prst="rect">
            <a:avLst/>
          </a:prstGeom>
        </p:spPr>
        <p:txBody>
          <a:bodyPr anchor="t" rtlCol="false" tIns="0" lIns="0" bIns="0" rIns="0">
            <a:spAutoFit/>
          </a:bodyPr>
          <a:lstStyle/>
          <a:p>
            <a:pPr algn="ctr">
              <a:lnSpc>
                <a:spcPts val="4900"/>
              </a:lnSpc>
            </a:pPr>
            <a:r>
              <a:rPr lang="en-US" sz="3500" b="true">
                <a:solidFill>
                  <a:srgbClr val="FFFFFF"/>
                </a:solidFill>
                <a:latin typeface="Open Sans Bold"/>
                <a:ea typeface="Open Sans Bold"/>
                <a:cs typeface="Open Sans Bold"/>
                <a:sym typeface="Open Sans Bold"/>
              </a:rPr>
              <a:t>#CT24</a:t>
            </a:r>
          </a:p>
        </p:txBody>
      </p:sp>
      <p:grpSp>
        <p:nvGrpSpPr>
          <p:cNvPr name="Group 22" id="22"/>
          <p:cNvGrpSpPr/>
          <p:nvPr/>
        </p:nvGrpSpPr>
        <p:grpSpPr>
          <a:xfrm rot="5400000">
            <a:off x="4688838" y="560550"/>
            <a:ext cx="61454" cy="10592555"/>
            <a:chOff x="0" y="0"/>
            <a:chExt cx="16185" cy="2789809"/>
          </a:xfrm>
        </p:grpSpPr>
        <p:sp>
          <p:nvSpPr>
            <p:cNvPr name="Freeform 23" id="23"/>
            <p:cNvSpPr/>
            <p:nvPr/>
          </p:nvSpPr>
          <p:spPr>
            <a:xfrm flipH="false" flipV="false" rot="0">
              <a:off x="0" y="0"/>
              <a:ext cx="16185" cy="2789809"/>
            </a:xfrm>
            <a:custGeom>
              <a:avLst/>
              <a:gdLst/>
              <a:ahLst/>
              <a:cxnLst/>
              <a:rect r="r" b="b" t="t" l="l"/>
              <a:pathLst>
                <a:path h="2789809" w="16185">
                  <a:moveTo>
                    <a:pt x="0" y="0"/>
                  </a:moveTo>
                  <a:lnTo>
                    <a:pt x="16185" y="0"/>
                  </a:lnTo>
                  <a:lnTo>
                    <a:pt x="16185" y="2789809"/>
                  </a:lnTo>
                  <a:lnTo>
                    <a:pt x="0" y="2789809"/>
                  </a:lnTo>
                  <a:close/>
                </a:path>
              </a:pathLst>
            </a:custGeom>
            <a:solidFill>
              <a:srgbClr val="A84D98"/>
            </a:solidFill>
          </p:spPr>
        </p:sp>
        <p:sp>
          <p:nvSpPr>
            <p:cNvPr name="TextBox 24" id="24"/>
            <p:cNvSpPr txBox="true"/>
            <p:nvPr/>
          </p:nvSpPr>
          <p:spPr>
            <a:xfrm>
              <a:off x="0" y="-38100"/>
              <a:ext cx="16185" cy="2827909"/>
            </a:xfrm>
            <a:prstGeom prst="rect">
              <a:avLst/>
            </a:prstGeom>
          </p:spPr>
          <p:txBody>
            <a:bodyPr anchor="ctr" rtlCol="false" tIns="50800" lIns="50800" bIns="50800" rIns="50800"/>
            <a:lstStyle/>
            <a:p>
              <a:pPr algn="ctr">
                <a:lnSpc>
                  <a:spcPts val="3499"/>
                </a:lnSpc>
              </a:pPr>
            </a:p>
          </p:txBody>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42593" y="0"/>
            <a:ext cx="18973187" cy="16294518"/>
          </a:xfrm>
          <a:custGeom>
            <a:avLst/>
            <a:gdLst/>
            <a:ahLst/>
            <a:cxnLst/>
            <a:rect r="r" b="b" t="t" l="l"/>
            <a:pathLst>
              <a:path h="16294518" w="18973187">
                <a:moveTo>
                  <a:pt x="0" y="0"/>
                </a:moveTo>
                <a:lnTo>
                  <a:pt x="18973186" y="0"/>
                </a:lnTo>
                <a:lnTo>
                  <a:pt x="18973186" y="16294518"/>
                </a:lnTo>
                <a:lnTo>
                  <a:pt x="0" y="16294518"/>
                </a:lnTo>
                <a:lnTo>
                  <a:pt x="0" y="0"/>
                </a:lnTo>
                <a:close/>
              </a:path>
            </a:pathLst>
          </a:custGeom>
          <a:blipFill>
            <a:blip r:embed="rId2"/>
            <a:stretch>
              <a:fillRect l="-14411" t="0" r="-14411" b="0"/>
            </a:stretch>
          </a:blipFill>
        </p:spPr>
      </p:sp>
      <p:grpSp>
        <p:nvGrpSpPr>
          <p:cNvPr name="Group 3" id="3"/>
          <p:cNvGrpSpPr/>
          <p:nvPr/>
        </p:nvGrpSpPr>
        <p:grpSpPr>
          <a:xfrm rot="0">
            <a:off x="11410122" y="1608483"/>
            <a:ext cx="14440942" cy="13586515"/>
            <a:chOff x="0" y="0"/>
            <a:chExt cx="19254590" cy="18115354"/>
          </a:xfrm>
        </p:grpSpPr>
        <p:grpSp>
          <p:nvGrpSpPr>
            <p:cNvPr name="Group 4" id="4"/>
            <p:cNvGrpSpPr/>
            <p:nvPr/>
          </p:nvGrpSpPr>
          <p:grpSpPr>
            <a:xfrm rot="2448500">
              <a:off x="4506115" y="413941"/>
              <a:ext cx="6198237" cy="16095682"/>
              <a:chOff x="0" y="0"/>
              <a:chExt cx="1224343" cy="3179394"/>
            </a:xfrm>
          </p:grpSpPr>
          <p:sp>
            <p:nvSpPr>
              <p:cNvPr name="Freeform 5" id="5"/>
              <p:cNvSpPr/>
              <p:nvPr/>
            </p:nvSpPr>
            <p:spPr>
              <a:xfrm flipH="false" flipV="false" rot="0">
                <a:off x="0" y="0"/>
                <a:ext cx="1224343" cy="3179394"/>
              </a:xfrm>
              <a:custGeom>
                <a:avLst/>
                <a:gdLst/>
                <a:ahLst/>
                <a:cxnLst/>
                <a:rect r="r" b="b" t="t" l="l"/>
                <a:pathLst>
                  <a:path h="3179394" w="1224343">
                    <a:moveTo>
                      <a:pt x="0" y="0"/>
                    </a:moveTo>
                    <a:lnTo>
                      <a:pt x="1224343" y="0"/>
                    </a:lnTo>
                    <a:lnTo>
                      <a:pt x="1224343" y="3179394"/>
                    </a:lnTo>
                    <a:lnTo>
                      <a:pt x="0" y="3179394"/>
                    </a:lnTo>
                    <a:close/>
                  </a:path>
                </a:pathLst>
              </a:custGeom>
              <a:solidFill>
                <a:srgbClr val="60519D"/>
              </a:solidFill>
            </p:spPr>
          </p:sp>
          <p:sp>
            <p:nvSpPr>
              <p:cNvPr name="TextBox 6" id="6"/>
              <p:cNvSpPr txBox="true"/>
              <p:nvPr/>
            </p:nvSpPr>
            <p:spPr>
              <a:xfrm>
                <a:off x="0" y="-38100"/>
                <a:ext cx="1224343" cy="3217494"/>
              </a:xfrm>
              <a:prstGeom prst="rect">
                <a:avLst/>
              </a:prstGeom>
            </p:spPr>
            <p:txBody>
              <a:bodyPr anchor="ctr" rtlCol="false" tIns="50800" lIns="50800" bIns="50800" rIns="50800"/>
              <a:lstStyle/>
              <a:p>
                <a:pPr algn="ctr">
                  <a:lnSpc>
                    <a:spcPts val="3499"/>
                  </a:lnSpc>
                </a:pPr>
              </a:p>
            </p:txBody>
          </p:sp>
        </p:grpSp>
        <p:grpSp>
          <p:nvGrpSpPr>
            <p:cNvPr name="Group 7" id="7"/>
            <p:cNvGrpSpPr/>
            <p:nvPr/>
          </p:nvGrpSpPr>
          <p:grpSpPr>
            <a:xfrm rot="2448500">
              <a:off x="5585377" y="664834"/>
              <a:ext cx="8021854" cy="16095682"/>
              <a:chOff x="0" y="0"/>
              <a:chExt cx="1584564" cy="3179394"/>
            </a:xfrm>
          </p:grpSpPr>
          <p:sp>
            <p:nvSpPr>
              <p:cNvPr name="Freeform 8" id="8"/>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A84D98"/>
              </a:solidFill>
            </p:spPr>
          </p:sp>
          <p:sp>
            <p:nvSpPr>
              <p:cNvPr name="TextBox 9" id="9"/>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0" id="10"/>
            <p:cNvGrpSpPr/>
            <p:nvPr/>
          </p:nvGrpSpPr>
          <p:grpSpPr>
            <a:xfrm rot="2448500">
              <a:off x="6266829" y="1009836"/>
              <a:ext cx="8021854" cy="16095682"/>
              <a:chOff x="0" y="0"/>
              <a:chExt cx="1584564" cy="3179394"/>
            </a:xfrm>
          </p:grpSpPr>
          <p:sp>
            <p:nvSpPr>
              <p:cNvPr name="Freeform 11" id="11"/>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30A2A1"/>
              </a:solidFill>
            </p:spPr>
          </p:sp>
          <p:sp>
            <p:nvSpPr>
              <p:cNvPr name="TextBox 12" id="12"/>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3" id="13"/>
            <p:cNvGrpSpPr/>
            <p:nvPr/>
          </p:nvGrpSpPr>
          <p:grpSpPr>
            <a:xfrm rot="2448500">
              <a:off x="6948281" y="1354838"/>
              <a:ext cx="8021854" cy="16095682"/>
              <a:chOff x="0" y="0"/>
              <a:chExt cx="1584564" cy="3179394"/>
            </a:xfrm>
          </p:grpSpPr>
          <p:sp>
            <p:nvSpPr>
              <p:cNvPr name="Freeform 14" id="14"/>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279CD8"/>
              </a:solidFill>
            </p:spPr>
          </p:sp>
          <p:sp>
            <p:nvSpPr>
              <p:cNvPr name="TextBox 15" id="15"/>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sp>
        <p:nvSpPr>
          <p:cNvPr name="Freeform 16" id="16"/>
          <p:cNvSpPr/>
          <p:nvPr/>
        </p:nvSpPr>
        <p:spPr>
          <a:xfrm flipH="false" flipV="false" rot="0">
            <a:off x="9469690" y="563356"/>
            <a:ext cx="7116502" cy="2631197"/>
          </a:xfrm>
          <a:custGeom>
            <a:avLst/>
            <a:gdLst/>
            <a:ahLst/>
            <a:cxnLst/>
            <a:rect r="r" b="b" t="t" l="l"/>
            <a:pathLst>
              <a:path h="2631197" w="7116502">
                <a:moveTo>
                  <a:pt x="0" y="0"/>
                </a:moveTo>
                <a:lnTo>
                  <a:pt x="7116502" y="0"/>
                </a:lnTo>
                <a:lnTo>
                  <a:pt x="7116502" y="2631197"/>
                </a:lnTo>
                <a:lnTo>
                  <a:pt x="0" y="2631197"/>
                </a:lnTo>
                <a:lnTo>
                  <a:pt x="0" y="0"/>
                </a:lnTo>
                <a:close/>
              </a:path>
            </a:pathLst>
          </a:custGeom>
          <a:blipFill>
            <a:blip r:embed="rId3"/>
            <a:stretch>
              <a:fillRect l="0" t="0" r="0" b="0"/>
            </a:stretch>
          </a:blipFill>
        </p:spPr>
      </p:sp>
      <p:sp>
        <p:nvSpPr>
          <p:cNvPr name="Freeform 17" id="17"/>
          <p:cNvSpPr/>
          <p:nvPr/>
        </p:nvSpPr>
        <p:spPr>
          <a:xfrm flipH="false" flipV="false" rot="0">
            <a:off x="1028700" y="1093102"/>
            <a:ext cx="2271238" cy="1796651"/>
          </a:xfrm>
          <a:custGeom>
            <a:avLst/>
            <a:gdLst/>
            <a:ahLst/>
            <a:cxnLst/>
            <a:rect r="r" b="b" t="t" l="l"/>
            <a:pathLst>
              <a:path h="1796651" w="2271238">
                <a:moveTo>
                  <a:pt x="0" y="0"/>
                </a:moveTo>
                <a:lnTo>
                  <a:pt x="2271238" y="0"/>
                </a:lnTo>
                <a:lnTo>
                  <a:pt x="2271238" y="1796651"/>
                </a:lnTo>
                <a:lnTo>
                  <a:pt x="0" y="1796651"/>
                </a:lnTo>
                <a:lnTo>
                  <a:pt x="0" y="0"/>
                </a:lnTo>
                <a:close/>
              </a:path>
            </a:pathLst>
          </a:custGeom>
          <a:blipFill>
            <a:blip r:embed="rId4"/>
            <a:stretch>
              <a:fillRect l="0" t="0" r="0" b="0"/>
            </a:stretch>
          </a:blipFill>
        </p:spPr>
      </p:sp>
      <p:sp>
        <p:nvSpPr>
          <p:cNvPr name="TextBox 18" id="18"/>
          <p:cNvSpPr txBox="true"/>
          <p:nvPr/>
        </p:nvSpPr>
        <p:spPr>
          <a:xfrm rot="0">
            <a:off x="1028700" y="3061203"/>
            <a:ext cx="8058415" cy="1193800"/>
          </a:xfrm>
          <a:prstGeom prst="rect">
            <a:avLst/>
          </a:prstGeom>
        </p:spPr>
        <p:txBody>
          <a:bodyPr anchor="t" rtlCol="false" tIns="0" lIns="0" bIns="0" rIns="0">
            <a:spAutoFit/>
          </a:bodyPr>
          <a:lstStyle/>
          <a:p>
            <a:pPr algn="l">
              <a:lnSpc>
                <a:spcPts val="9799"/>
              </a:lnSpc>
            </a:pPr>
            <a:r>
              <a:rPr lang="en-US" sz="6999" spc="-384" b="true">
                <a:solidFill>
                  <a:srgbClr val="FFFFFF"/>
                </a:solidFill>
                <a:latin typeface="Open Sans Bold"/>
                <a:ea typeface="Open Sans Bold"/>
                <a:cs typeface="Open Sans Bold"/>
                <a:sym typeface="Open Sans Bold"/>
              </a:rPr>
              <a:t>Workshop One:</a:t>
            </a:r>
          </a:p>
        </p:txBody>
      </p:sp>
      <p:sp>
        <p:nvSpPr>
          <p:cNvPr name="TextBox 19" id="19"/>
          <p:cNvSpPr txBox="true"/>
          <p:nvPr/>
        </p:nvSpPr>
        <p:spPr>
          <a:xfrm rot="0">
            <a:off x="1028700" y="6517760"/>
            <a:ext cx="7809937" cy="863600"/>
          </a:xfrm>
          <a:prstGeom prst="rect">
            <a:avLst/>
          </a:prstGeom>
        </p:spPr>
        <p:txBody>
          <a:bodyPr anchor="t" rtlCol="false" tIns="0" lIns="0" bIns="0" rIns="0">
            <a:spAutoFit/>
          </a:bodyPr>
          <a:lstStyle/>
          <a:p>
            <a:pPr algn="l">
              <a:lnSpc>
                <a:spcPts val="7000"/>
              </a:lnSpc>
            </a:pPr>
            <a:r>
              <a:rPr lang="en-US" b="true" sz="5000" spc="-275">
                <a:solidFill>
                  <a:srgbClr val="FFFFFF"/>
                </a:solidFill>
                <a:latin typeface="Open Sans Bold"/>
                <a:ea typeface="Open Sans Bold"/>
                <a:cs typeface="Open Sans Bold"/>
                <a:sym typeface="Open Sans Bold"/>
              </a:rPr>
              <a:t>TOM BARBOUR</a:t>
            </a:r>
          </a:p>
        </p:txBody>
      </p:sp>
      <p:sp>
        <p:nvSpPr>
          <p:cNvPr name="TextBox 20" id="20"/>
          <p:cNvSpPr txBox="true"/>
          <p:nvPr/>
        </p:nvSpPr>
        <p:spPr>
          <a:xfrm rot="0">
            <a:off x="1028700" y="7295635"/>
            <a:ext cx="8883803" cy="688974"/>
          </a:xfrm>
          <a:prstGeom prst="rect">
            <a:avLst/>
          </a:prstGeom>
        </p:spPr>
        <p:txBody>
          <a:bodyPr anchor="t" rtlCol="false" tIns="0" lIns="0" bIns="0" rIns="0">
            <a:spAutoFit/>
          </a:bodyPr>
          <a:lstStyle/>
          <a:p>
            <a:pPr algn="l">
              <a:lnSpc>
                <a:spcPts val="5600"/>
              </a:lnSpc>
            </a:pPr>
            <a:r>
              <a:rPr lang="en-US" b="true" sz="4000" spc="-220">
                <a:solidFill>
                  <a:srgbClr val="FFFFFF"/>
                </a:solidFill>
                <a:latin typeface="Open Sans Bold"/>
                <a:ea typeface="Open Sans Bold"/>
                <a:cs typeface="Open Sans Bold"/>
                <a:sym typeface="Open Sans Bold"/>
              </a:rPr>
              <a:t>CHAIR, CLIMATE ACTION STRATHAVEN</a:t>
            </a:r>
          </a:p>
        </p:txBody>
      </p:sp>
      <p:sp>
        <p:nvSpPr>
          <p:cNvPr name="TextBox 21" id="21"/>
          <p:cNvSpPr txBox="true"/>
          <p:nvPr/>
        </p:nvSpPr>
        <p:spPr>
          <a:xfrm rot="0">
            <a:off x="1028700" y="4077550"/>
            <a:ext cx="13359285" cy="1811019"/>
          </a:xfrm>
          <a:prstGeom prst="rect">
            <a:avLst/>
          </a:prstGeom>
        </p:spPr>
        <p:txBody>
          <a:bodyPr anchor="t" rtlCol="false" tIns="0" lIns="0" bIns="0" rIns="0">
            <a:spAutoFit/>
          </a:bodyPr>
          <a:lstStyle/>
          <a:p>
            <a:pPr algn="l">
              <a:lnSpc>
                <a:spcPts val="7280"/>
              </a:lnSpc>
            </a:pPr>
            <a:r>
              <a:rPr lang="en-US" sz="5200" spc="-286" b="true">
                <a:solidFill>
                  <a:srgbClr val="FFFFFF"/>
                </a:solidFill>
                <a:latin typeface="Open Sans Bold"/>
                <a:ea typeface="Open Sans Bold"/>
                <a:cs typeface="Open Sans Bold"/>
                <a:sym typeface="Open Sans Bold"/>
              </a:rPr>
              <a:t>Delivering carbon savings through local projects that people love.</a:t>
            </a:r>
          </a:p>
        </p:txBody>
      </p:sp>
      <p:sp>
        <p:nvSpPr>
          <p:cNvPr name="TextBox 22" id="22"/>
          <p:cNvSpPr txBox="true"/>
          <p:nvPr/>
        </p:nvSpPr>
        <p:spPr>
          <a:xfrm rot="0">
            <a:off x="16029724" y="8936037"/>
            <a:ext cx="1336030" cy="587376"/>
          </a:xfrm>
          <a:prstGeom prst="rect">
            <a:avLst/>
          </a:prstGeom>
        </p:spPr>
        <p:txBody>
          <a:bodyPr anchor="t" rtlCol="false" tIns="0" lIns="0" bIns="0" rIns="0">
            <a:spAutoFit/>
          </a:bodyPr>
          <a:lstStyle/>
          <a:p>
            <a:pPr algn="ctr">
              <a:lnSpc>
                <a:spcPts val="4899"/>
              </a:lnSpc>
            </a:pPr>
            <a:r>
              <a:rPr lang="en-US" sz="3499" b="true">
                <a:solidFill>
                  <a:srgbClr val="FFFFFF"/>
                </a:solidFill>
                <a:latin typeface="Open Sans Bold"/>
                <a:ea typeface="Open Sans Bold"/>
                <a:cs typeface="Open Sans Bold"/>
                <a:sym typeface="Open Sans Bold"/>
              </a:rPr>
              <a:t>#CT24</a:t>
            </a:r>
          </a:p>
        </p:txBody>
      </p:sp>
      <p:grpSp>
        <p:nvGrpSpPr>
          <p:cNvPr name="Group 23" id="23"/>
          <p:cNvGrpSpPr/>
          <p:nvPr/>
        </p:nvGrpSpPr>
        <p:grpSpPr>
          <a:xfrm rot="5400000">
            <a:off x="4688287" y="780564"/>
            <a:ext cx="62557" cy="10592555"/>
            <a:chOff x="0" y="0"/>
            <a:chExt cx="16476" cy="2789809"/>
          </a:xfrm>
        </p:grpSpPr>
        <p:sp>
          <p:nvSpPr>
            <p:cNvPr name="Freeform 24" id="24"/>
            <p:cNvSpPr/>
            <p:nvPr/>
          </p:nvSpPr>
          <p:spPr>
            <a:xfrm flipH="false" flipV="false" rot="0">
              <a:off x="0" y="0"/>
              <a:ext cx="16476" cy="2789809"/>
            </a:xfrm>
            <a:custGeom>
              <a:avLst/>
              <a:gdLst/>
              <a:ahLst/>
              <a:cxnLst/>
              <a:rect r="r" b="b" t="t" l="l"/>
              <a:pathLst>
                <a:path h="2789809" w="16476">
                  <a:moveTo>
                    <a:pt x="0" y="0"/>
                  </a:moveTo>
                  <a:lnTo>
                    <a:pt x="16476" y="0"/>
                  </a:lnTo>
                  <a:lnTo>
                    <a:pt x="16476" y="2789809"/>
                  </a:lnTo>
                  <a:lnTo>
                    <a:pt x="0" y="2789809"/>
                  </a:lnTo>
                  <a:close/>
                </a:path>
              </a:pathLst>
            </a:custGeom>
            <a:solidFill>
              <a:srgbClr val="A84D98"/>
            </a:solidFill>
          </p:spPr>
        </p:sp>
        <p:sp>
          <p:nvSpPr>
            <p:cNvPr name="TextBox 25" id="25"/>
            <p:cNvSpPr txBox="true"/>
            <p:nvPr/>
          </p:nvSpPr>
          <p:spPr>
            <a:xfrm>
              <a:off x="0" y="-38100"/>
              <a:ext cx="16476" cy="2827909"/>
            </a:xfrm>
            <a:prstGeom prst="rect">
              <a:avLst/>
            </a:prstGeom>
          </p:spPr>
          <p:txBody>
            <a:bodyPr anchor="ctr" rtlCol="false" tIns="50800" lIns="50800" bIns="50800" rIns="50800"/>
            <a:lstStyle/>
            <a:p>
              <a:pPr algn="ctr">
                <a:lnSpc>
                  <a:spcPts val="3499"/>
                </a:lnSpc>
              </a:pPr>
            </a:p>
          </p:txBody>
        </p:sp>
      </p:gr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0068" y="-160895"/>
            <a:ext cx="18388068" cy="10551370"/>
          </a:xfrm>
          <a:custGeom>
            <a:avLst/>
            <a:gdLst/>
            <a:ahLst/>
            <a:cxnLst/>
            <a:rect r="r" b="b" t="t" l="l"/>
            <a:pathLst>
              <a:path h="10551370" w="18388068">
                <a:moveTo>
                  <a:pt x="0" y="0"/>
                </a:moveTo>
                <a:lnTo>
                  <a:pt x="18388068" y="0"/>
                </a:lnTo>
                <a:lnTo>
                  <a:pt x="18388068" y="10551370"/>
                </a:lnTo>
                <a:lnTo>
                  <a:pt x="0" y="10551370"/>
                </a:lnTo>
                <a:lnTo>
                  <a:pt x="0" y="0"/>
                </a:lnTo>
                <a:close/>
              </a:path>
            </a:pathLst>
          </a:custGeom>
          <a:blipFill>
            <a:blip r:embed="rId2"/>
            <a:stretch>
              <a:fillRect l="0" t="0" r="0" b="0"/>
            </a:stretch>
          </a:blipFill>
        </p:spPr>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179523" y="170977"/>
            <a:ext cx="9928954" cy="9945046"/>
          </a:xfrm>
          <a:custGeom>
            <a:avLst/>
            <a:gdLst/>
            <a:ahLst/>
            <a:cxnLst/>
            <a:rect r="r" b="b" t="t" l="l"/>
            <a:pathLst>
              <a:path h="9945046" w="9928954">
                <a:moveTo>
                  <a:pt x="0" y="0"/>
                </a:moveTo>
                <a:lnTo>
                  <a:pt x="9928954" y="0"/>
                </a:lnTo>
                <a:lnTo>
                  <a:pt x="9928954" y="9945046"/>
                </a:lnTo>
                <a:lnTo>
                  <a:pt x="0" y="9945046"/>
                </a:lnTo>
                <a:lnTo>
                  <a:pt x="0" y="0"/>
                </a:lnTo>
                <a:close/>
              </a:path>
            </a:pathLst>
          </a:custGeom>
          <a:blipFill>
            <a:blip r:embed="rId2"/>
            <a:stretch>
              <a:fillRect l="0" t="0" r="0" b="0"/>
            </a:stretch>
          </a:blipFill>
        </p:spPr>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9270" y="0"/>
            <a:ext cx="18695853" cy="10403474"/>
          </a:xfrm>
          <a:custGeom>
            <a:avLst/>
            <a:gdLst/>
            <a:ahLst/>
            <a:cxnLst/>
            <a:rect r="r" b="b" t="t" l="l"/>
            <a:pathLst>
              <a:path h="10403474" w="18695853">
                <a:moveTo>
                  <a:pt x="0" y="0"/>
                </a:moveTo>
                <a:lnTo>
                  <a:pt x="18695853" y="0"/>
                </a:lnTo>
                <a:lnTo>
                  <a:pt x="18695853" y="10403474"/>
                </a:lnTo>
                <a:lnTo>
                  <a:pt x="0" y="10403474"/>
                </a:lnTo>
                <a:lnTo>
                  <a:pt x="0" y="0"/>
                </a:lnTo>
                <a:close/>
              </a:path>
            </a:pathLst>
          </a:custGeom>
          <a:blipFill>
            <a:blip r:embed="rId2"/>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0" r="0" b="0"/>
          <a:stretch>
            <a:fillRect/>
          </a:stretch>
        </p:blipFill>
        <p:spPr>
          <a:xfrm flipH="false" flipV="false" rot="0">
            <a:off x="0" y="-32349"/>
            <a:ext cx="18288000" cy="10351698"/>
          </a:xfrm>
          <a:prstGeom prst="rect">
            <a:avLst/>
          </a:prstGeom>
        </p:spPr>
      </p:pic>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childTnLst>
        </p:cTn>
      </p:par>
    </p:tnLst>
  </p:timing>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84675" y="-231913"/>
            <a:ext cx="18572675" cy="11050237"/>
          </a:xfrm>
          <a:custGeom>
            <a:avLst/>
            <a:gdLst/>
            <a:ahLst/>
            <a:cxnLst/>
            <a:rect r="r" b="b" t="t" l="l"/>
            <a:pathLst>
              <a:path h="11050237" w="18572675">
                <a:moveTo>
                  <a:pt x="0" y="0"/>
                </a:moveTo>
                <a:lnTo>
                  <a:pt x="18572675" y="0"/>
                </a:lnTo>
                <a:lnTo>
                  <a:pt x="18572675" y="11050237"/>
                </a:lnTo>
                <a:lnTo>
                  <a:pt x="0" y="11050237"/>
                </a:lnTo>
                <a:lnTo>
                  <a:pt x="0" y="0"/>
                </a:lnTo>
                <a:close/>
              </a:path>
            </a:pathLst>
          </a:custGeom>
          <a:blipFill>
            <a:blip r:embed="rId2"/>
            <a:stretch>
              <a:fillRect l="0" t="-10258" r="0" b="-16104"/>
            </a:stretch>
          </a:blipFill>
        </p:spPr>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3516225"/>
          </a:xfrm>
          <a:custGeom>
            <a:avLst/>
            <a:gdLst/>
            <a:ahLst/>
            <a:cxnLst/>
            <a:rect r="r" b="b" t="t" l="l"/>
            <a:pathLst>
              <a:path h="13516225" w="18288000">
                <a:moveTo>
                  <a:pt x="0" y="0"/>
                </a:moveTo>
                <a:lnTo>
                  <a:pt x="18288000" y="0"/>
                </a:lnTo>
                <a:lnTo>
                  <a:pt x="18288000" y="13516225"/>
                </a:lnTo>
                <a:lnTo>
                  <a:pt x="0" y="13516225"/>
                </a:lnTo>
                <a:lnTo>
                  <a:pt x="0" y="0"/>
                </a:lnTo>
                <a:close/>
              </a:path>
            </a:pathLst>
          </a:custGeom>
          <a:blipFill>
            <a:blip r:embed="rId2"/>
            <a:stretch>
              <a:fillRect l="0" t="0" r="0" b="0"/>
            </a:stretch>
          </a:blipFill>
        </p:spPr>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2953" y="0"/>
            <a:ext cx="18353906" cy="10287000"/>
          </a:xfrm>
          <a:custGeom>
            <a:avLst/>
            <a:gdLst/>
            <a:ahLst/>
            <a:cxnLst/>
            <a:rect r="r" b="b" t="t" l="l"/>
            <a:pathLst>
              <a:path h="10287000" w="18353906">
                <a:moveTo>
                  <a:pt x="0" y="0"/>
                </a:moveTo>
                <a:lnTo>
                  <a:pt x="18353906" y="0"/>
                </a:lnTo>
                <a:lnTo>
                  <a:pt x="18353906" y="10287000"/>
                </a:lnTo>
                <a:lnTo>
                  <a:pt x="0" y="10287000"/>
                </a:lnTo>
                <a:lnTo>
                  <a:pt x="0" y="0"/>
                </a:lnTo>
                <a:close/>
              </a:path>
            </a:pathLst>
          </a:custGeom>
          <a:blipFill>
            <a:blip r:embed="rId2"/>
            <a:stretch>
              <a:fillRect l="0" t="0" r="0" b="0"/>
            </a:stretch>
          </a:blipFill>
        </p:spPr>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474644" cy="12061606"/>
          </a:xfrm>
          <a:custGeom>
            <a:avLst/>
            <a:gdLst/>
            <a:ahLst/>
            <a:cxnLst/>
            <a:rect r="r" b="b" t="t" l="l"/>
            <a:pathLst>
              <a:path h="12061606" w="18474644">
                <a:moveTo>
                  <a:pt x="0" y="0"/>
                </a:moveTo>
                <a:lnTo>
                  <a:pt x="18474644" y="0"/>
                </a:lnTo>
                <a:lnTo>
                  <a:pt x="18474644" y="12061606"/>
                </a:lnTo>
                <a:lnTo>
                  <a:pt x="0" y="12061606"/>
                </a:lnTo>
                <a:lnTo>
                  <a:pt x="0" y="0"/>
                </a:lnTo>
                <a:close/>
              </a:path>
            </a:pathLst>
          </a:custGeom>
          <a:blipFill>
            <a:blip r:embed="rId2"/>
            <a:stretch>
              <a:fillRect l="0" t="0" r="0" b="0"/>
            </a:stretch>
          </a:blipFill>
        </p:spPr>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20126903" cy="10492514"/>
          </a:xfrm>
          <a:custGeom>
            <a:avLst/>
            <a:gdLst/>
            <a:ahLst/>
            <a:cxnLst/>
            <a:rect r="r" b="b" t="t" l="l"/>
            <a:pathLst>
              <a:path h="10492514" w="20126903">
                <a:moveTo>
                  <a:pt x="0" y="0"/>
                </a:moveTo>
                <a:lnTo>
                  <a:pt x="20126903" y="0"/>
                </a:lnTo>
                <a:lnTo>
                  <a:pt x="20126903" y="10492514"/>
                </a:lnTo>
                <a:lnTo>
                  <a:pt x="0" y="10492514"/>
                </a:lnTo>
                <a:lnTo>
                  <a:pt x="0" y="0"/>
                </a:lnTo>
                <a:close/>
              </a:path>
            </a:pathLst>
          </a:custGeom>
          <a:blipFill>
            <a:blip r:embed="rId2"/>
            <a:stretch>
              <a:fillRect l="0" t="0" r="0" b="0"/>
            </a:stretch>
          </a:blipFill>
        </p:spPr>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14431" y="0"/>
            <a:ext cx="19026116" cy="10663760"/>
          </a:xfrm>
          <a:custGeom>
            <a:avLst/>
            <a:gdLst/>
            <a:ahLst/>
            <a:cxnLst/>
            <a:rect r="r" b="b" t="t" l="l"/>
            <a:pathLst>
              <a:path h="10663760" w="19026116">
                <a:moveTo>
                  <a:pt x="0" y="0"/>
                </a:moveTo>
                <a:lnTo>
                  <a:pt x="19026116" y="0"/>
                </a:lnTo>
                <a:lnTo>
                  <a:pt x="19026116" y="10663760"/>
                </a:lnTo>
                <a:lnTo>
                  <a:pt x="0" y="10663760"/>
                </a:lnTo>
                <a:lnTo>
                  <a:pt x="0" y="0"/>
                </a:lnTo>
                <a:close/>
              </a:path>
            </a:pathLst>
          </a:custGeom>
          <a:blipFill>
            <a:blip r:embed="rId2"/>
            <a:stretch>
              <a:fillRect l="0" t="0" r="0" b="0"/>
            </a:stretch>
          </a:blipFill>
        </p:spPr>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17569"/>
            <a:ext cx="18319340" cy="10269431"/>
          </a:xfrm>
          <a:custGeom>
            <a:avLst/>
            <a:gdLst/>
            <a:ahLst/>
            <a:cxnLst/>
            <a:rect r="r" b="b" t="t" l="l"/>
            <a:pathLst>
              <a:path h="10269431" w="18319340">
                <a:moveTo>
                  <a:pt x="0" y="0"/>
                </a:moveTo>
                <a:lnTo>
                  <a:pt x="18319340" y="0"/>
                </a:lnTo>
                <a:lnTo>
                  <a:pt x="18319340" y="10269431"/>
                </a:lnTo>
                <a:lnTo>
                  <a:pt x="0" y="10269431"/>
                </a:lnTo>
                <a:lnTo>
                  <a:pt x="0" y="0"/>
                </a:lnTo>
                <a:close/>
              </a:path>
            </a:pathLst>
          </a:custGeom>
          <a:blipFill>
            <a:blip r:embed="rId2"/>
            <a:stretch>
              <a:fillRect l="0" t="0" r="0" b="0"/>
            </a:stretch>
          </a:blipFill>
        </p:spPr>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166966" y="199794"/>
            <a:ext cx="10074843" cy="10007377"/>
          </a:xfrm>
          <a:custGeom>
            <a:avLst/>
            <a:gdLst/>
            <a:ahLst/>
            <a:cxnLst/>
            <a:rect r="r" b="b" t="t" l="l"/>
            <a:pathLst>
              <a:path h="10007377" w="10074843">
                <a:moveTo>
                  <a:pt x="0" y="0"/>
                </a:moveTo>
                <a:lnTo>
                  <a:pt x="10074842" y="0"/>
                </a:lnTo>
                <a:lnTo>
                  <a:pt x="10074842" y="10007377"/>
                </a:lnTo>
                <a:lnTo>
                  <a:pt x="0" y="10007377"/>
                </a:lnTo>
                <a:lnTo>
                  <a:pt x="0" y="0"/>
                </a:lnTo>
                <a:close/>
              </a:path>
            </a:pathLst>
          </a:custGeom>
          <a:blipFill>
            <a:blip r:embed="rId2"/>
            <a:stretch>
              <a:fillRect l="0" t="0" r="0" b="0"/>
            </a:stretch>
          </a:blipFill>
        </p:spPr>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527832" cy="10356756"/>
          </a:xfrm>
          <a:custGeom>
            <a:avLst/>
            <a:gdLst/>
            <a:ahLst/>
            <a:cxnLst/>
            <a:rect r="r" b="b" t="t" l="l"/>
            <a:pathLst>
              <a:path h="10356756" w="18527832">
                <a:moveTo>
                  <a:pt x="0" y="0"/>
                </a:moveTo>
                <a:lnTo>
                  <a:pt x="18527832" y="0"/>
                </a:lnTo>
                <a:lnTo>
                  <a:pt x="18527832" y="10356756"/>
                </a:lnTo>
                <a:lnTo>
                  <a:pt x="0" y="10356756"/>
                </a:lnTo>
                <a:lnTo>
                  <a:pt x="0" y="0"/>
                </a:lnTo>
                <a:close/>
              </a:path>
            </a:pathLst>
          </a:custGeom>
          <a:blipFill>
            <a:blip r:embed="rId2"/>
            <a:stretch>
              <a:fillRect l="0" t="0" r="0" b="0"/>
            </a:stretch>
          </a:blipFill>
        </p:spPr>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42504" y="0"/>
            <a:ext cx="17345496" cy="10539680"/>
          </a:xfrm>
          <a:custGeom>
            <a:avLst/>
            <a:gdLst/>
            <a:ahLst/>
            <a:cxnLst/>
            <a:rect r="r" b="b" t="t" l="l"/>
            <a:pathLst>
              <a:path h="10539680" w="17345496">
                <a:moveTo>
                  <a:pt x="0" y="0"/>
                </a:moveTo>
                <a:lnTo>
                  <a:pt x="17345496" y="0"/>
                </a:lnTo>
                <a:lnTo>
                  <a:pt x="17345496" y="10539680"/>
                </a:lnTo>
                <a:lnTo>
                  <a:pt x="0" y="10539680"/>
                </a:lnTo>
                <a:lnTo>
                  <a:pt x="0" y="0"/>
                </a:lnTo>
                <a:close/>
              </a:path>
            </a:pathLst>
          </a:custGeom>
          <a:blipFill>
            <a:blip r:embed="rId2"/>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382485"/>
            <a:ext cx="18396502" cy="15271617"/>
          </a:xfrm>
          <a:custGeom>
            <a:avLst/>
            <a:gdLst/>
            <a:ahLst/>
            <a:cxnLst/>
            <a:rect r="r" b="b" t="t" l="l"/>
            <a:pathLst>
              <a:path h="15271617" w="18396502">
                <a:moveTo>
                  <a:pt x="0" y="0"/>
                </a:moveTo>
                <a:lnTo>
                  <a:pt x="18396502" y="0"/>
                </a:lnTo>
                <a:lnTo>
                  <a:pt x="18396502" y="15271618"/>
                </a:lnTo>
                <a:lnTo>
                  <a:pt x="0" y="15271618"/>
                </a:lnTo>
                <a:lnTo>
                  <a:pt x="0" y="0"/>
                </a:lnTo>
                <a:close/>
              </a:path>
            </a:pathLst>
          </a:custGeom>
          <a:blipFill>
            <a:blip r:embed="rId2"/>
            <a:stretch>
              <a:fillRect l="-12260" t="0" r="-12260" b="0"/>
            </a:stretch>
          </a:blipFill>
        </p:spPr>
      </p:sp>
      <p:grpSp>
        <p:nvGrpSpPr>
          <p:cNvPr name="Group 3" id="3"/>
          <p:cNvGrpSpPr/>
          <p:nvPr/>
        </p:nvGrpSpPr>
        <p:grpSpPr>
          <a:xfrm rot="0">
            <a:off x="11176031" y="1546203"/>
            <a:ext cx="14440942" cy="13586515"/>
            <a:chOff x="0" y="0"/>
            <a:chExt cx="19254590" cy="18115354"/>
          </a:xfrm>
        </p:grpSpPr>
        <p:grpSp>
          <p:nvGrpSpPr>
            <p:cNvPr name="Group 4" id="4"/>
            <p:cNvGrpSpPr/>
            <p:nvPr/>
          </p:nvGrpSpPr>
          <p:grpSpPr>
            <a:xfrm rot="2448500">
              <a:off x="4506115" y="413941"/>
              <a:ext cx="6198237" cy="16095682"/>
              <a:chOff x="0" y="0"/>
              <a:chExt cx="1224343" cy="3179394"/>
            </a:xfrm>
          </p:grpSpPr>
          <p:sp>
            <p:nvSpPr>
              <p:cNvPr name="Freeform 5" id="5"/>
              <p:cNvSpPr/>
              <p:nvPr/>
            </p:nvSpPr>
            <p:spPr>
              <a:xfrm flipH="false" flipV="false" rot="0">
                <a:off x="0" y="0"/>
                <a:ext cx="1224343" cy="3179394"/>
              </a:xfrm>
              <a:custGeom>
                <a:avLst/>
                <a:gdLst/>
                <a:ahLst/>
                <a:cxnLst/>
                <a:rect r="r" b="b" t="t" l="l"/>
                <a:pathLst>
                  <a:path h="3179394" w="1224343">
                    <a:moveTo>
                      <a:pt x="0" y="0"/>
                    </a:moveTo>
                    <a:lnTo>
                      <a:pt x="1224343" y="0"/>
                    </a:lnTo>
                    <a:lnTo>
                      <a:pt x="1224343" y="3179394"/>
                    </a:lnTo>
                    <a:lnTo>
                      <a:pt x="0" y="3179394"/>
                    </a:lnTo>
                    <a:close/>
                  </a:path>
                </a:pathLst>
              </a:custGeom>
              <a:solidFill>
                <a:srgbClr val="60519D"/>
              </a:solidFill>
            </p:spPr>
          </p:sp>
          <p:sp>
            <p:nvSpPr>
              <p:cNvPr name="TextBox 6" id="6"/>
              <p:cNvSpPr txBox="true"/>
              <p:nvPr/>
            </p:nvSpPr>
            <p:spPr>
              <a:xfrm>
                <a:off x="0" y="-38100"/>
                <a:ext cx="1224343" cy="3217494"/>
              </a:xfrm>
              <a:prstGeom prst="rect">
                <a:avLst/>
              </a:prstGeom>
            </p:spPr>
            <p:txBody>
              <a:bodyPr anchor="ctr" rtlCol="false" tIns="50800" lIns="50800" bIns="50800" rIns="50800"/>
              <a:lstStyle/>
              <a:p>
                <a:pPr algn="ctr">
                  <a:lnSpc>
                    <a:spcPts val="3499"/>
                  </a:lnSpc>
                </a:pPr>
              </a:p>
            </p:txBody>
          </p:sp>
        </p:grpSp>
        <p:grpSp>
          <p:nvGrpSpPr>
            <p:cNvPr name="Group 7" id="7"/>
            <p:cNvGrpSpPr/>
            <p:nvPr/>
          </p:nvGrpSpPr>
          <p:grpSpPr>
            <a:xfrm rot="2448500">
              <a:off x="5585377" y="664834"/>
              <a:ext cx="8021854" cy="16095682"/>
              <a:chOff x="0" y="0"/>
              <a:chExt cx="1584564" cy="3179394"/>
            </a:xfrm>
          </p:grpSpPr>
          <p:sp>
            <p:nvSpPr>
              <p:cNvPr name="Freeform 8" id="8"/>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A84D98"/>
              </a:solidFill>
            </p:spPr>
          </p:sp>
          <p:sp>
            <p:nvSpPr>
              <p:cNvPr name="TextBox 9" id="9"/>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0" id="10"/>
            <p:cNvGrpSpPr/>
            <p:nvPr/>
          </p:nvGrpSpPr>
          <p:grpSpPr>
            <a:xfrm rot="2448500">
              <a:off x="6266829" y="1009836"/>
              <a:ext cx="8021854" cy="16095682"/>
              <a:chOff x="0" y="0"/>
              <a:chExt cx="1584564" cy="3179394"/>
            </a:xfrm>
          </p:grpSpPr>
          <p:sp>
            <p:nvSpPr>
              <p:cNvPr name="Freeform 11" id="11"/>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30A2A1"/>
              </a:solidFill>
            </p:spPr>
          </p:sp>
          <p:sp>
            <p:nvSpPr>
              <p:cNvPr name="TextBox 12" id="12"/>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3" id="13"/>
            <p:cNvGrpSpPr/>
            <p:nvPr/>
          </p:nvGrpSpPr>
          <p:grpSpPr>
            <a:xfrm rot="2448500">
              <a:off x="6948281" y="1354838"/>
              <a:ext cx="8021854" cy="16095682"/>
              <a:chOff x="0" y="0"/>
              <a:chExt cx="1584564" cy="3179394"/>
            </a:xfrm>
          </p:grpSpPr>
          <p:sp>
            <p:nvSpPr>
              <p:cNvPr name="Freeform 14" id="14"/>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279CD8"/>
              </a:solidFill>
            </p:spPr>
          </p:sp>
          <p:sp>
            <p:nvSpPr>
              <p:cNvPr name="TextBox 15" id="15"/>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sp>
        <p:nvSpPr>
          <p:cNvPr name="Freeform 16" id="16"/>
          <p:cNvSpPr/>
          <p:nvPr/>
        </p:nvSpPr>
        <p:spPr>
          <a:xfrm flipH="false" flipV="false" rot="0">
            <a:off x="885337" y="1116302"/>
            <a:ext cx="2271238" cy="1796651"/>
          </a:xfrm>
          <a:custGeom>
            <a:avLst/>
            <a:gdLst/>
            <a:ahLst/>
            <a:cxnLst/>
            <a:rect r="r" b="b" t="t" l="l"/>
            <a:pathLst>
              <a:path h="1796651" w="2271238">
                <a:moveTo>
                  <a:pt x="0" y="0"/>
                </a:moveTo>
                <a:lnTo>
                  <a:pt x="2271239" y="0"/>
                </a:lnTo>
                <a:lnTo>
                  <a:pt x="2271239" y="1796652"/>
                </a:lnTo>
                <a:lnTo>
                  <a:pt x="0" y="1796652"/>
                </a:lnTo>
                <a:lnTo>
                  <a:pt x="0" y="0"/>
                </a:lnTo>
                <a:close/>
              </a:path>
            </a:pathLst>
          </a:custGeom>
          <a:blipFill>
            <a:blip r:embed="rId3"/>
            <a:stretch>
              <a:fillRect l="0" t="0" r="0" b="0"/>
            </a:stretch>
          </a:blipFill>
        </p:spPr>
      </p:sp>
      <p:sp>
        <p:nvSpPr>
          <p:cNvPr name="TextBox 17" id="17"/>
          <p:cNvSpPr txBox="true"/>
          <p:nvPr/>
        </p:nvSpPr>
        <p:spPr>
          <a:xfrm rot="0">
            <a:off x="885337" y="3648065"/>
            <a:ext cx="12597285" cy="1193800"/>
          </a:xfrm>
          <a:prstGeom prst="rect">
            <a:avLst/>
          </a:prstGeom>
        </p:spPr>
        <p:txBody>
          <a:bodyPr anchor="t" rtlCol="false" tIns="0" lIns="0" bIns="0" rIns="0">
            <a:spAutoFit/>
          </a:bodyPr>
          <a:lstStyle/>
          <a:p>
            <a:pPr algn="l">
              <a:lnSpc>
                <a:spcPts val="9799"/>
              </a:lnSpc>
            </a:pPr>
            <a:r>
              <a:rPr lang="en-US" sz="6999" spc="-384" b="true">
                <a:solidFill>
                  <a:srgbClr val="FFFFFF"/>
                </a:solidFill>
                <a:latin typeface="Open Sans Bold"/>
                <a:ea typeface="Open Sans Bold"/>
                <a:cs typeface="Open Sans Bold"/>
                <a:sym typeface="Open Sans Bold"/>
              </a:rPr>
              <a:t>Growing and supporting </a:t>
            </a:r>
          </a:p>
        </p:txBody>
      </p:sp>
      <p:sp>
        <p:nvSpPr>
          <p:cNvPr name="TextBox 18" id="18"/>
          <p:cNvSpPr txBox="true"/>
          <p:nvPr/>
        </p:nvSpPr>
        <p:spPr>
          <a:xfrm rot="0">
            <a:off x="885337" y="4479925"/>
            <a:ext cx="5407980" cy="1193800"/>
          </a:xfrm>
          <a:prstGeom prst="rect">
            <a:avLst/>
          </a:prstGeom>
        </p:spPr>
        <p:txBody>
          <a:bodyPr anchor="t" rtlCol="false" tIns="0" lIns="0" bIns="0" rIns="0">
            <a:spAutoFit/>
          </a:bodyPr>
          <a:lstStyle/>
          <a:p>
            <a:pPr algn="l">
              <a:lnSpc>
                <a:spcPts val="9799"/>
              </a:lnSpc>
            </a:pPr>
            <a:r>
              <a:rPr lang="en-US" sz="6999" spc="-384" b="true">
                <a:solidFill>
                  <a:srgbClr val="FFFFFF"/>
                </a:solidFill>
                <a:latin typeface="Open Sans Bold"/>
                <a:ea typeface="Open Sans Bold"/>
                <a:cs typeface="Open Sans Bold"/>
                <a:sym typeface="Open Sans Bold"/>
              </a:rPr>
              <a:t>the sector</a:t>
            </a:r>
          </a:p>
        </p:txBody>
      </p:sp>
      <p:sp>
        <p:nvSpPr>
          <p:cNvPr name="TextBox 19" id="19"/>
          <p:cNvSpPr txBox="true"/>
          <p:nvPr/>
        </p:nvSpPr>
        <p:spPr>
          <a:xfrm rot="0">
            <a:off x="15930333" y="8834915"/>
            <a:ext cx="1336030" cy="587376"/>
          </a:xfrm>
          <a:prstGeom prst="rect">
            <a:avLst/>
          </a:prstGeom>
        </p:spPr>
        <p:txBody>
          <a:bodyPr anchor="t" rtlCol="false" tIns="0" lIns="0" bIns="0" rIns="0">
            <a:spAutoFit/>
          </a:bodyPr>
          <a:lstStyle/>
          <a:p>
            <a:pPr algn="ctr">
              <a:lnSpc>
                <a:spcPts val="4899"/>
              </a:lnSpc>
            </a:pPr>
            <a:r>
              <a:rPr lang="en-US" sz="3499" b="true">
                <a:solidFill>
                  <a:srgbClr val="FFFFFF"/>
                </a:solidFill>
                <a:latin typeface="Open Sans Bold"/>
                <a:ea typeface="Open Sans Bold"/>
                <a:cs typeface="Open Sans Bold"/>
                <a:sym typeface="Open Sans Bold"/>
              </a:rPr>
              <a:t>#CT24</a:t>
            </a:r>
          </a:p>
        </p:txBody>
      </p:sp>
      <p:grpSp>
        <p:nvGrpSpPr>
          <p:cNvPr name="Group 20" id="20"/>
          <p:cNvGrpSpPr/>
          <p:nvPr/>
        </p:nvGrpSpPr>
        <p:grpSpPr>
          <a:xfrm rot="5400000">
            <a:off x="4695753" y="601975"/>
            <a:ext cx="47625" cy="10592555"/>
            <a:chOff x="0" y="0"/>
            <a:chExt cx="12543" cy="2789809"/>
          </a:xfrm>
        </p:grpSpPr>
        <p:sp>
          <p:nvSpPr>
            <p:cNvPr name="Freeform 21" id="21"/>
            <p:cNvSpPr/>
            <p:nvPr/>
          </p:nvSpPr>
          <p:spPr>
            <a:xfrm flipH="false" flipV="false" rot="0">
              <a:off x="0" y="0"/>
              <a:ext cx="12543" cy="2789809"/>
            </a:xfrm>
            <a:custGeom>
              <a:avLst/>
              <a:gdLst/>
              <a:ahLst/>
              <a:cxnLst/>
              <a:rect r="r" b="b" t="t" l="l"/>
              <a:pathLst>
                <a:path h="2789809" w="12543">
                  <a:moveTo>
                    <a:pt x="0" y="0"/>
                  </a:moveTo>
                  <a:lnTo>
                    <a:pt x="12543" y="0"/>
                  </a:lnTo>
                  <a:lnTo>
                    <a:pt x="12543" y="2789809"/>
                  </a:lnTo>
                  <a:lnTo>
                    <a:pt x="0" y="2789809"/>
                  </a:lnTo>
                  <a:close/>
                </a:path>
              </a:pathLst>
            </a:custGeom>
            <a:solidFill>
              <a:srgbClr val="A84D98"/>
            </a:solidFill>
          </p:spPr>
        </p:sp>
        <p:sp>
          <p:nvSpPr>
            <p:cNvPr name="TextBox 22" id="22"/>
            <p:cNvSpPr txBox="true"/>
            <p:nvPr/>
          </p:nvSpPr>
          <p:spPr>
            <a:xfrm>
              <a:off x="0" y="-38100"/>
              <a:ext cx="12543" cy="2827909"/>
            </a:xfrm>
            <a:prstGeom prst="rect">
              <a:avLst/>
            </a:prstGeom>
          </p:spPr>
          <p:txBody>
            <a:bodyPr anchor="ctr" rtlCol="false" tIns="50800" lIns="50800" bIns="50800" rIns="50800"/>
            <a:lstStyle/>
            <a:p>
              <a:pPr algn="ctr">
                <a:lnSpc>
                  <a:spcPts val="3499"/>
                </a:lnSpc>
              </a:pPr>
            </a:p>
          </p:txBody>
        </p:sp>
      </p:grpSp>
      <p:sp>
        <p:nvSpPr>
          <p:cNvPr name="TextBox 23" id="23"/>
          <p:cNvSpPr txBox="true"/>
          <p:nvPr/>
        </p:nvSpPr>
        <p:spPr>
          <a:xfrm rot="0">
            <a:off x="885337" y="6172200"/>
            <a:ext cx="7809937" cy="863600"/>
          </a:xfrm>
          <a:prstGeom prst="rect">
            <a:avLst/>
          </a:prstGeom>
        </p:spPr>
        <p:txBody>
          <a:bodyPr anchor="t" rtlCol="false" tIns="0" lIns="0" bIns="0" rIns="0">
            <a:spAutoFit/>
          </a:bodyPr>
          <a:lstStyle/>
          <a:p>
            <a:pPr algn="l">
              <a:lnSpc>
                <a:spcPts val="7000"/>
              </a:lnSpc>
            </a:pPr>
            <a:r>
              <a:rPr lang="en-US" b="true" sz="5000" spc="-275">
                <a:solidFill>
                  <a:srgbClr val="FFFFFF"/>
                </a:solidFill>
                <a:latin typeface="Open Sans Bold"/>
                <a:ea typeface="Open Sans Bold"/>
                <a:cs typeface="Open Sans Bold"/>
                <a:sym typeface="Open Sans Bold"/>
              </a:rPr>
              <a:t>VICTORIA ARMSTRONG</a:t>
            </a:r>
          </a:p>
        </p:txBody>
      </p:sp>
      <p:sp>
        <p:nvSpPr>
          <p:cNvPr name="TextBox 24" id="24"/>
          <p:cNvSpPr txBox="true"/>
          <p:nvPr/>
        </p:nvSpPr>
        <p:spPr>
          <a:xfrm rot="0">
            <a:off x="885337" y="6950075"/>
            <a:ext cx="7809937" cy="688974"/>
          </a:xfrm>
          <a:prstGeom prst="rect">
            <a:avLst/>
          </a:prstGeom>
        </p:spPr>
        <p:txBody>
          <a:bodyPr anchor="t" rtlCol="false" tIns="0" lIns="0" bIns="0" rIns="0">
            <a:spAutoFit/>
          </a:bodyPr>
          <a:lstStyle/>
          <a:p>
            <a:pPr algn="l">
              <a:lnSpc>
                <a:spcPts val="5600"/>
              </a:lnSpc>
            </a:pPr>
            <a:r>
              <a:rPr lang="en-US" b="true" sz="4000" spc="-220">
                <a:solidFill>
                  <a:srgbClr val="FFFFFF"/>
                </a:solidFill>
                <a:latin typeface="Open Sans Bold"/>
                <a:ea typeface="Open Sans Bold"/>
                <a:cs typeface="Open Sans Bold"/>
                <a:sym typeface="Open Sans Bold"/>
              </a:rPr>
              <a:t>CTA CHIEF EXECUTIVE</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52335"/>
            <a:ext cx="18288000" cy="10182330"/>
          </a:xfrm>
          <a:custGeom>
            <a:avLst/>
            <a:gdLst/>
            <a:ahLst/>
            <a:cxnLst/>
            <a:rect r="r" b="b" t="t" l="l"/>
            <a:pathLst>
              <a:path h="10182330" w="18288000">
                <a:moveTo>
                  <a:pt x="0" y="0"/>
                </a:moveTo>
                <a:lnTo>
                  <a:pt x="18288000" y="0"/>
                </a:lnTo>
                <a:lnTo>
                  <a:pt x="18288000" y="10182330"/>
                </a:lnTo>
                <a:lnTo>
                  <a:pt x="0" y="10182330"/>
                </a:lnTo>
                <a:lnTo>
                  <a:pt x="0" y="0"/>
                </a:lnTo>
                <a:close/>
              </a:path>
            </a:pathLst>
          </a:custGeom>
          <a:blipFill>
            <a:blip r:embed="rId2"/>
            <a:stretch>
              <a:fillRect l="0" t="0" r="0" b="0"/>
            </a:stretch>
          </a:blipFill>
        </p:spPr>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403421" cy="10369781"/>
          </a:xfrm>
          <a:custGeom>
            <a:avLst/>
            <a:gdLst/>
            <a:ahLst/>
            <a:cxnLst/>
            <a:rect r="r" b="b" t="t" l="l"/>
            <a:pathLst>
              <a:path h="10369781" w="18403421">
                <a:moveTo>
                  <a:pt x="0" y="0"/>
                </a:moveTo>
                <a:lnTo>
                  <a:pt x="18403421" y="0"/>
                </a:lnTo>
                <a:lnTo>
                  <a:pt x="18403421" y="10369781"/>
                </a:lnTo>
                <a:lnTo>
                  <a:pt x="0" y="10369781"/>
                </a:lnTo>
                <a:lnTo>
                  <a:pt x="0" y="0"/>
                </a:lnTo>
                <a:close/>
              </a:path>
            </a:pathLst>
          </a:custGeom>
          <a:blipFill>
            <a:blip r:embed="rId2"/>
            <a:stretch>
              <a:fillRect l="0" t="0" r="0" b="0"/>
            </a:stretch>
          </a:blipFill>
        </p:spPr>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603778" cy="10287000"/>
          </a:xfrm>
          <a:custGeom>
            <a:avLst/>
            <a:gdLst/>
            <a:ahLst/>
            <a:cxnLst/>
            <a:rect r="r" b="b" t="t" l="l"/>
            <a:pathLst>
              <a:path h="10287000" w="18603778">
                <a:moveTo>
                  <a:pt x="0" y="0"/>
                </a:moveTo>
                <a:lnTo>
                  <a:pt x="18603778" y="0"/>
                </a:lnTo>
                <a:lnTo>
                  <a:pt x="18603778" y="10287000"/>
                </a:lnTo>
                <a:lnTo>
                  <a:pt x="0" y="10287000"/>
                </a:lnTo>
                <a:lnTo>
                  <a:pt x="0" y="0"/>
                </a:lnTo>
                <a:close/>
              </a:path>
            </a:pathLst>
          </a:custGeom>
          <a:blipFill>
            <a:blip r:embed="rId2"/>
            <a:stretch>
              <a:fillRect l="0" t="0" r="0" b="0"/>
            </a:stretch>
          </a:blipFill>
        </p:spPr>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127990"/>
            <a:ext cx="18635798" cy="13881078"/>
          </a:xfrm>
          <a:custGeom>
            <a:avLst/>
            <a:gdLst/>
            <a:ahLst/>
            <a:cxnLst/>
            <a:rect r="r" b="b" t="t" l="l"/>
            <a:pathLst>
              <a:path h="13881078" w="18635798">
                <a:moveTo>
                  <a:pt x="0" y="0"/>
                </a:moveTo>
                <a:lnTo>
                  <a:pt x="18635798" y="0"/>
                </a:lnTo>
                <a:lnTo>
                  <a:pt x="18635798" y="13881078"/>
                </a:lnTo>
                <a:lnTo>
                  <a:pt x="0" y="13881078"/>
                </a:lnTo>
                <a:lnTo>
                  <a:pt x="0" y="0"/>
                </a:lnTo>
                <a:close/>
              </a:path>
            </a:pathLst>
          </a:custGeom>
          <a:blipFill>
            <a:blip r:embed="rId2"/>
            <a:stretch>
              <a:fillRect l="0" t="0" r="0" b="0"/>
            </a:stretch>
          </a:blipFill>
        </p:spPr>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669970"/>
            <a:ext cx="18414267" cy="11707217"/>
          </a:xfrm>
          <a:custGeom>
            <a:avLst/>
            <a:gdLst/>
            <a:ahLst/>
            <a:cxnLst/>
            <a:rect r="r" b="b" t="t" l="l"/>
            <a:pathLst>
              <a:path h="11707217" w="18414267">
                <a:moveTo>
                  <a:pt x="0" y="0"/>
                </a:moveTo>
                <a:lnTo>
                  <a:pt x="18414267" y="0"/>
                </a:lnTo>
                <a:lnTo>
                  <a:pt x="18414267" y="11707217"/>
                </a:lnTo>
                <a:lnTo>
                  <a:pt x="0" y="11707217"/>
                </a:lnTo>
                <a:lnTo>
                  <a:pt x="0" y="0"/>
                </a:lnTo>
                <a:close/>
              </a:path>
            </a:pathLst>
          </a:custGeom>
          <a:blipFill>
            <a:blip r:embed="rId2"/>
            <a:stretch>
              <a:fillRect l="0" t="0" r="0" b="0"/>
            </a:stretch>
          </a:blipFill>
        </p:spPr>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9270" y="0"/>
            <a:ext cx="18695853" cy="10403474"/>
          </a:xfrm>
          <a:custGeom>
            <a:avLst/>
            <a:gdLst/>
            <a:ahLst/>
            <a:cxnLst/>
            <a:rect r="r" b="b" t="t" l="l"/>
            <a:pathLst>
              <a:path h="10403474" w="18695853">
                <a:moveTo>
                  <a:pt x="0" y="0"/>
                </a:moveTo>
                <a:lnTo>
                  <a:pt x="18695853" y="0"/>
                </a:lnTo>
                <a:lnTo>
                  <a:pt x="18695853" y="10403474"/>
                </a:lnTo>
                <a:lnTo>
                  <a:pt x="0" y="10403474"/>
                </a:lnTo>
                <a:lnTo>
                  <a:pt x="0" y="0"/>
                </a:lnTo>
                <a:close/>
              </a:path>
            </a:pathLst>
          </a:custGeom>
          <a:blipFill>
            <a:blip r:embed="rId2"/>
            <a:stretch>
              <a:fillRect l="0" t="0" r="0" b="0"/>
            </a:stretch>
          </a:blipFill>
        </p:spPr>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42593" y="0"/>
            <a:ext cx="18973187" cy="16294518"/>
          </a:xfrm>
          <a:custGeom>
            <a:avLst/>
            <a:gdLst/>
            <a:ahLst/>
            <a:cxnLst/>
            <a:rect r="r" b="b" t="t" l="l"/>
            <a:pathLst>
              <a:path h="16294518" w="18973187">
                <a:moveTo>
                  <a:pt x="0" y="0"/>
                </a:moveTo>
                <a:lnTo>
                  <a:pt x="18973186" y="0"/>
                </a:lnTo>
                <a:lnTo>
                  <a:pt x="18973186" y="16294518"/>
                </a:lnTo>
                <a:lnTo>
                  <a:pt x="0" y="16294518"/>
                </a:lnTo>
                <a:lnTo>
                  <a:pt x="0" y="0"/>
                </a:lnTo>
                <a:close/>
              </a:path>
            </a:pathLst>
          </a:custGeom>
          <a:blipFill>
            <a:blip r:embed="rId2"/>
            <a:stretch>
              <a:fillRect l="-14411" t="0" r="-14411" b="0"/>
            </a:stretch>
          </a:blipFill>
        </p:spPr>
      </p:sp>
      <p:grpSp>
        <p:nvGrpSpPr>
          <p:cNvPr name="Group 3" id="3"/>
          <p:cNvGrpSpPr/>
          <p:nvPr/>
        </p:nvGrpSpPr>
        <p:grpSpPr>
          <a:xfrm rot="0">
            <a:off x="11758563" y="1546203"/>
            <a:ext cx="14440942" cy="13586515"/>
            <a:chOff x="0" y="0"/>
            <a:chExt cx="19254590" cy="18115354"/>
          </a:xfrm>
        </p:grpSpPr>
        <p:grpSp>
          <p:nvGrpSpPr>
            <p:cNvPr name="Group 4" id="4"/>
            <p:cNvGrpSpPr/>
            <p:nvPr/>
          </p:nvGrpSpPr>
          <p:grpSpPr>
            <a:xfrm rot="2448500">
              <a:off x="4506115" y="413941"/>
              <a:ext cx="6198237" cy="16095682"/>
              <a:chOff x="0" y="0"/>
              <a:chExt cx="1224343" cy="3179394"/>
            </a:xfrm>
          </p:grpSpPr>
          <p:sp>
            <p:nvSpPr>
              <p:cNvPr name="Freeform 5" id="5"/>
              <p:cNvSpPr/>
              <p:nvPr/>
            </p:nvSpPr>
            <p:spPr>
              <a:xfrm flipH="false" flipV="false" rot="0">
                <a:off x="0" y="0"/>
                <a:ext cx="1224343" cy="3179394"/>
              </a:xfrm>
              <a:custGeom>
                <a:avLst/>
                <a:gdLst/>
                <a:ahLst/>
                <a:cxnLst/>
                <a:rect r="r" b="b" t="t" l="l"/>
                <a:pathLst>
                  <a:path h="3179394" w="1224343">
                    <a:moveTo>
                      <a:pt x="0" y="0"/>
                    </a:moveTo>
                    <a:lnTo>
                      <a:pt x="1224343" y="0"/>
                    </a:lnTo>
                    <a:lnTo>
                      <a:pt x="1224343" y="3179394"/>
                    </a:lnTo>
                    <a:lnTo>
                      <a:pt x="0" y="3179394"/>
                    </a:lnTo>
                    <a:close/>
                  </a:path>
                </a:pathLst>
              </a:custGeom>
              <a:solidFill>
                <a:srgbClr val="60519D"/>
              </a:solidFill>
            </p:spPr>
          </p:sp>
          <p:sp>
            <p:nvSpPr>
              <p:cNvPr name="TextBox 6" id="6"/>
              <p:cNvSpPr txBox="true"/>
              <p:nvPr/>
            </p:nvSpPr>
            <p:spPr>
              <a:xfrm>
                <a:off x="0" y="-38100"/>
                <a:ext cx="1224343" cy="3217494"/>
              </a:xfrm>
              <a:prstGeom prst="rect">
                <a:avLst/>
              </a:prstGeom>
            </p:spPr>
            <p:txBody>
              <a:bodyPr anchor="ctr" rtlCol="false" tIns="50800" lIns="50800" bIns="50800" rIns="50800"/>
              <a:lstStyle/>
              <a:p>
                <a:pPr algn="ctr">
                  <a:lnSpc>
                    <a:spcPts val="3499"/>
                  </a:lnSpc>
                </a:pPr>
              </a:p>
            </p:txBody>
          </p:sp>
        </p:grpSp>
        <p:grpSp>
          <p:nvGrpSpPr>
            <p:cNvPr name="Group 7" id="7"/>
            <p:cNvGrpSpPr/>
            <p:nvPr/>
          </p:nvGrpSpPr>
          <p:grpSpPr>
            <a:xfrm rot="2448500">
              <a:off x="5585377" y="664834"/>
              <a:ext cx="8021854" cy="16095682"/>
              <a:chOff x="0" y="0"/>
              <a:chExt cx="1584564" cy="3179394"/>
            </a:xfrm>
          </p:grpSpPr>
          <p:sp>
            <p:nvSpPr>
              <p:cNvPr name="Freeform 8" id="8"/>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A84D98"/>
              </a:solidFill>
            </p:spPr>
          </p:sp>
          <p:sp>
            <p:nvSpPr>
              <p:cNvPr name="TextBox 9" id="9"/>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0" id="10"/>
            <p:cNvGrpSpPr/>
            <p:nvPr/>
          </p:nvGrpSpPr>
          <p:grpSpPr>
            <a:xfrm rot="2448500">
              <a:off x="6266829" y="1009836"/>
              <a:ext cx="8021854" cy="16095682"/>
              <a:chOff x="0" y="0"/>
              <a:chExt cx="1584564" cy="3179394"/>
            </a:xfrm>
          </p:grpSpPr>
          <p:sp>
            <p:nvSpPr>
              <p:cNvPr name="Freeform 11" id="11"/>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30A2A1"/>
              </a:solidFill>
            </p:spPr>
          </p:sp>
          <p:sp>
            <p:nvSpPr>
              <p:cNvPr name="TextBox 12" id="12"/>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3" id="13"/>
            <p:cNvGrpSpPr/>
            <p:nvPr/>
          </p:nvGrpSpPr>
          <p:grpSpPr>
            <a:xfrm rot="2448500">
              <a:off x="6948281" y="1354838"/>
              <a:ext cx="8021854" cy="16095682"/>
              <a:chOff x="0" y="0"/>
              <a:chExt cx="1584564" cy="3179394"/>
            </a:xfrm>
          </p:grpSpPr>
          <p:sp>
            <p:nvSpPr>
              <p:cNvPr name="Freeform 14" id="14"/>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279CD8"/>
              </a:solidFill>
            </p:spPr>
          </p:sp>
          <p:sp>
            <p:nvSpPr>
              <p:cNvPr name="TextBox 15" id="15"/>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sp>
        <p:nvSpPr>
          <p:cNvPr name="Freeform 16" id="16"/>
          <p:cNvSpPr/>
          <p:nvPr/>
        </p:nvSpPr>
        <p:spPr>
          <a:xfrm flipH="false" flipV="false" rot="0">
            <a:off x="12578013" y="304074"/>
            <a:ext cx="5081789" cy="3707593"/>
          </a:xfrm>
          <a:custGeom>
            <a:avLst/>
            <a:gdLst/>
            <a:ahLst/>
            <a:cxnLst/>
            <a:rect r="r" b="b" t="t" l="l"/>
            <a:pathLst>
              <a:path h="3707593" w="5081789">
                <a:moveTo>
                  <a:pt x="0" y="0"/>
                </a:moveTo>
                <a:lnTo>
                  <a:pt x="5081789" y="0"/>
                </a:lnTo>
                <a:lnTo>
                  <a:pt x="5081789" y="3707592"/>
                </a:lnTo>
                <a:lnTo>
                  <a:pt x="0" y="3707592"/>
                </a:lnTo>
                <a:lnTo>
                  <a:pt x="0" y="0"/>
                </a:lnTo>
                <a:close/>
              </a:path>
            </a:pathLst>
          </a:custGeom>
          <a:blipFill>
            <a:blip r:embed="rId3"/>
            <a:stretch>
              <a:fillRect l="0" t="-12664" r="0" b="-12664"/>
            </a:stretch>
          </a:blipFill>
        </p:spPr>
      </p:sp>
      <p:sp>
        <p:nvSpPr>
          <p:cNvPr name="Freeform 17" id="17"/>
          <p:cNvSpPr/>
          <p:nvPr/>
        </p:nvSpPr>
        <p:spPr>
          <a:xfrm flipH="false" flipV="false" rot="0">
            <a:off x="1028700" y="1028700"/>
            <a:ext cx="2271238" cy="1796651"/>
          </a:xfrm>
          <a:custGeom>
            <a:avLst/>
            <a:gdLst/>
            <a:ahLst/>
            <a:cxnLst/>
            <a:rect r="r" b="b" t="t" l="l"/>
            <a:pathLst>
              <a:path h="1796651" w="2271238">
                <a:moveTo>
                  <a:pt x="0" y="0"/>
                </a:moveTo>
                <a:lnTo>
                  <a:pt x="2271238" y="0"/>
                </a:lnTo>
                <a:lnTo>
                  <a:pt x="2271238" y="1796651"/>
                </a:lnTo>
                <a:lnTo>
                  <a:pt x="0" y="1796651"/>
                </a:lnTo>
                <a:lnTo>
                  <a:pt x="0" y="0"/>
                </a:lnTo>
                <a:close/>
              </a:path>
            </a:pathLst>
          </a:custGeom>
          <a:blipFill>
            <a:blip r:embed="rId4"/>
            <a:stretch>
              <a:fillRect l="0" t="0" r="0" b="0"/>
            </a:stretch>
          </a:blipFill>
        </p:spPr>
      </p:sp>
      <p:sp>
        <p:nvSpPr>
          <p:cNvPr name="TextBox 18" id="18"/>
          <p:cNvSpPr txBox="true"/>
          <p:nvPr/>
        </p:nvSpPr>
        <p:spPr>
          <a:xfrm rot="0">
            <a:off x="1028700" y="3003543"/>
            <a:ext cx="8058415" cy="1193800"/>
          </a:xfrm>
          <a:prstGeom prst="rect">
            <a:avLst/>
          </a:prstGeom>
        </p:spPr>
        <p:txBody>
          <a:bodyPr anchor="t" rtlCol="false" tIns="0" lIns="0" bIns="0" rIns="0">
            <a:spAutoFit/>
          </a:bodyPr>
          <a:lstStyle/>
          <a:p>
            <a:pPr algn="l">
              <a:lnSpc>
                <a:spcPts val="9799"/>
              </a:lnSpc>
            </a:pPr>
            <a:r>
              <a:rPr lang="en-US" sz="6999" spc="-384" b="true">
                <a:solidFill>
                  <a:srgbClr val="FFFFFF"/>
                </a:solidFill>
                <a:latin typeface="Open Sans Bold"/>
                <a:ea typeface="Open Sans Bold"/>
                <a:cs typeface="Open Sans Bold"/>
                <a:sym typeface="Open Sans Bold"/>
              </a:rPr>
              <a:t>Workshop One:</a:t>
            </a:r>
          </a:p>
        </p:txBody>
      </p:sp>
      <p:sp>
        <p:nvSpPr>
          <p:cNvPr name="TextBox 19" id="19"/>
          <p:cNvSpPr txBox="true"/>
          <p:nvPr/>
        </p:nvSpPr>
        <p:spPr>
          <a:xfrm rot="0">
            <a:off x="1028700" y="6525736"/>
            <a:ext cx="7809937" cy="863600"/>
          </a:xfrm>
          <a:prstGeom prst="rect">
            <a:avLst/>
          </a:prstGeom>
        </p:spPr>
        <p:txBody>
          <a:bodyPr anchor="t" rtlCol="false" tIns="0" lIns="0" bIns="0" rIns="0">
            <a:spAutoFit/>
          </a:bodyPr>
          <a:lstStyle/>
          <a:p>
            <a:pPr algn="l">
              <a:lnSpc>
                <a:spcPts val="7000"/>
              </a:lnSpc>
            </a:pPr>
            <a:r>
              <a:rPr lang="en-US" b="true" sz="5000" spc="-275">
                <a:solidFill>
                  <a:srgbClr val="FFFFFF"/>
                </a:solidFill>
                <a:latin typeface="Open Sans Bold"/>
                <a:ea typeface="Open Sans Bold"/>
                <a:cs typeface="Open Sans Bold"/>
                <a:sym typeface="Open Sans Bold"/>
              </a:rPr>
              <a:t>SACHA PETRIE</a:t>
            </a:r>
          </a:p>
        </p:txBody>
      </p:sp>
      <p:sp>
        <p:nvSpPr>
          <p:cNvPr name="TextBox 20" id="20"/>
          <p:cNvSpPr txBox="true"/>
          <p:nvPr/>
        </p:nvSpPr>
        <p:spPr>
          <a:xfrm rot="0">
            <a:off x="1028700" y="7303610"/>
            <a:ext cx="8883803" cy="1393824"/>
          </a:xfrm>
          <a:prstGeom prst="rect">
            <a:avLst/>
          </a:prstGeom>
        </p:spPr>
        <p:txBody>
          <a:bodyPr anchor="t" rtlCol="false" tIns="0" lIns="0" bIns="0" rIns="0">
            <a:spAutoFit/>
          </a:bodyPr>
          <a:lstStyle/>
          <a:p>
            <a:pPr algn="l">
              <a:lnSpc>
                <a:spcPts val="5600"/>
              </a:lnSpc>
            </a:pPr>
            <a:r>
              <a:rPr lang="en-US" b="true" sz="4000" spc="-220">
                <a:solidFill>
                  <a:srgbClr val="FFFFFF"/>
                </a:solidFill>
                <a:latin typeface="Open Sans Bold"/>
                <a:ea typeface="Open Sans Bold"/>
                <a:cs typeface="Open Sans Bold"/>
                <a:sym typeface="Open Sans Bold"/>
              </a:rPr>
              <a:t>COMMUNITY DEVELOPMENT OFFICER, AWEL AMAN TAWE</a:t>
            </a:r>
          </a:p>
        </p:txBody>
      </p:sp>
      <p:sp>
        <p:nvSpPr>
          <p:cNvPr name="TextBox 21" id="21"/>
          <p:cNvSpPr txBox="true"/>
          <p:nvPr/>
        </p:nvSpPr>
        <p:spPr>
          <a:xfrm rot="0">
            <a:off x="1028700" y="4092569"/>
            <a:ext cx="10327850" cy="1784984"/>
          </a:xfrm>
          <a:prstGeom prst="rect">
            <a:avLst/>
          </a:prstGeom>
        </p:spPr>
        <p:txBody>
          <a:bodyPr anchor="t" rtlCol="false" tIns="0" lIns="0" bIns="0" rIns="0">
            <a:spAutoFit/>
          </a:bodyPr>
          <a:lstStyle/>
          <a:p>
            <a:pPr algn="l">
              <a:lnSpc>
                <a:spcPts val="7140"/>
              </a:lnSpc>
            </a:pPr>
            <a:r>
              <a:rPr lang="en-US" sz="5100" spc="-280" b="true">
                <a:solidFill>
                  <a:srgbClr val="FFFFFF"/>
                </a:solidFill>
                <a:latin typeface="Open Sans Bold"/>
                <a:ea typeface="Open Sans Bold"/>
                <a:cs typeface="Open Sans Bold"/>
                <a:sym typeface="Open Sans Bold"/>
              </a:rPr>
              <a:t>Learn about successful community engagement strategies</a:t>
            </a:r>
          </a:p>
        </p:txBody>
      </p:sp>
      <p:sp>
        <p:nvSpPr>
          <p:cNvPr name="TextBox 22" id="22"/>
          <p:cNvSpPr txBox="true"/>
          <p:nvPr/>
        </p:nvSpPr>
        <p:spPr>
          <a:xfrm rot="0">
            <a:off x="16108966" y="9073746"/>
            <a:ext cx="1336030" cy="587375"/>
          </a:xfrm>
          <a:prstGeom prst="rect">
            <a:avLst/>
          </a:prstGeom>
        </p:spPr>
        <p:txBody>
          <a:bodyPr anchor="t" rtlCol="false" tIns="0" lIns="0" bIns="0" rIns="0">
            <a:spAutoFit/>
          </a:bodyPr>
          <a:lstStyle/>
          <a:p>
            <a:pPr algn="ctr">
              <a:lnSpc>
                <a:spcPts val="4899"/>
              </a:lnSpc>
            </a:pPr>
            <a:r>
              <a:rPr lang="en-US" sz="3499" b="true">
                <a:solidFill>
                  <a:srgbClr val="FFFFFF"/>
                </a:solidFill>
                <a:latin typeface="Open Sans Bold"/>
                <a:ea typeface="Open Sans Bold"/>
                <a:cs typeface="Open Sans Bold"/>
                <a:sym typeface="Open Sans Bold"/>
              </a:rPr>
              <a:t>#CT24</a:t>
            </a:r>
          </a:p>
        </p:txBody>
      </p:sp>
      <p:grpSp>
        <p:nvGrpSpPr>
          <p:cNvPr name="Group 23" id="23"/>
          <p:cNvGrpSpPr/>
          <p:nvPr/>
        </p:nvGrpSpPr>
        <p:grpSpPr>
          <a:xfrm rot="5400000">
            <a:off x="4685860" y="1178695"/>
            <a:ext cx="67410" cy="10592555"/>
            <a:chOff x="0" y="0"/>
            <a:chExt cx="17754" cy="2789809"/>
          </a:xfrm>
        </p:grpSpPr>
        <p:sp>
          <p:nvSpPr>
            <p:cNvPr name="Freeform 24" id="24"/>
            <p:cNvSpPr/>
            <p:nvPr/>
          </p:nvSpPr>
          <p:spPr>
            <a:xfrm flipH="false" flipV="false" rot="0">
              <a:off x="0" y="0"/>
              <a:ext cx="17754" cy="2789809"/>
            </a:xfrm>
            <a:custGeom>
              <a:avLst/>
              <a:gdLst/>
              <a:ahLst/>
              <a:cxnLst/>
              <a:rect r="r" b="b" t="t" l="l"/>
              <a:pathLst>
                <a:path h="2789809" w="17754">
                  <a:moveTo>
                    <a:pt x="0" y="0"/>
                  </a:moveTo>
                  <a:lnTo>
                    <a:pt x="17754" y="0"/>
                  </a:lnTo>
                  <a:lnTo>
                    <a:pt x="17754" y="2789809"/>
                  </a:lnTo>
                  <a:lnTo>
                    <a:pt x="0" y="2789809"/>
                  </a:lnTo>
                  <a:close/>
                </a:path>
              </a:pathLst>
            </a:custGeom>
            <a:solidFill>
              <a:srgbClr val="A84D98"/>
            </a:solidFill>
          </p:spPr>
        </p:sp>
        <p:sp>
          <p:nvSpPr>
            <p:cNvPr name="TextBox 25" id="25"/>
            <p:cNvSpPr txBox="true"/>
            <p:nvPr/>
          </p:nvSpPr>
          <p:spPr>
            <a:xfrm>
              <a:off x="0" y="-38100"/>
              <a:ext cx="17754" cy="2827909"/>
            </a:xfrm>
            <a:prstGeom prst="rect">
              <a:avLst/>
            </a:prstGeom>
          </p:spPr>
          <p:txBody>
            <a:bodyPr anchor="ctr" rtlCol="false" tIns="50800" lIns="50800" bIns="50800" rIns="50800"/>
            <a:lstStyle/>
            <a:p>
              <a:pPr algn="ctr">
                <a:lnSpc>
                  <a:spcPts val="3499"/>
                </a:lnSpc>
              </a:pPr>
            </a:p>
          </p:txBody>
        </p:sp>
      </p:gr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42593" y="0"/>
            <a:ext cx="18973187" cy="16294518"/>
          </a:xfrm>
          <a:custGeom>
            <a:avLst/>
            <a:gdLst/>
            <a:ahLst/>
            <a:cxnLst/>
            <a:rect r="r" b="b" t="t" l="l"/>
            <a:pathLst>
              <a:path h="16294518" w="18973187">
                <a:moveTo>
                  <a:pt x="0" y="0"/>
                </a:moveTo>
                <a:lnTo>
                  <a:pt x="18973186" y="0"/>
                </a:lnTo>
                <a:lnTo>
                  <a:pt x="18973186" y="16294518"/>
                </a:lnTo>
                <a:lnTo>
                  <a:pt x="0" y="16294518"/>
                </a:lnTo>
                <a:lnTo>
                  <a:pt x="0" y="0"/>
                </a:lnTo>
                <a:close/>
              </a:path>
            </a:pathLst>
          </a:custGeom>
          <a:blipFill>
            <a:blip r:embed="rId2"/>
            <a:stretch>
              <a:fillRect l="-14411" t="0" r="-14411" b="0"/>
            </a:stretch>
          </a:blipFill>
        </p:spPr>
      </p:sp>
      <p:grpSp>
        <p:nvGrpSpPr>
          <p:cNvPr name="Group 3" id="3"/>
          <p:cNvGrpSpPr/>
          <p:nvPr/>
        </p:nvGrpSpPr>
        <p:grpSpPr>
          <a:xfrm rot="0">
            <a:off x="11758563" y="1546203"/>
            <a:ext cx="14440942" cy="13586515"/>
            <a:chOff x="0" y="0"/>
            <a:chExt cx="19254590" cy="18115354"/>
          </a:xfrm>
        </p:grpSpPr>
        <p:grpSp>
          <p:nvGrpSpPr>
            <p:cNvPr name="Group 4" id="4"/>
            <p:cNvGrpSpPr/>
            <p:nvPr/>
          </p:nvGrpSpPr>
          <p:grpSpPr>
            <a:xfrm rot="2448500">
              <a:off x="4506115" y="413941"/>
              <a:ext cx="6198237" cy="16095682"/>
              <a:chOff x="0" y="0"/>
              <a:chExt cx="1224343" cy="3179394"/>
            </a:xfrm>
          </p:grpSpPr>
          <p:sp>
            <p:nvSpPr>
              <p:cNvPr name="Freeform 5" id="5"/>
              <p:cNvSpPr/>
              <p:nvPr/>
            </p:nvSpPr>
            <p:spPr>
              <a:xfrm flipH="false" flipV="false" rot="0">
                <a:off x="0" y="0"/>
                <a:ext cx="1224343" cy="3179394"/>
              </a:xfrm>
              <a:custGeom>
                <a:avLst/>
                <a:gdLst/>
                <a:ahLst/>
                <a:cxnLst/>
                <a:rect r="r" b="b" t="t" l="l"/>
                <a:pathLst>
                  <a:path h="3179394" w="1224343">
                    <a:moveTo>
                      <a:pt x="0" y="0"/>
                    </a:moveTo>
                    <a:lnTo>
                      <a:pt x="1224343" y="0"/>
                    </a:lnTo>
                    <a:lnTo>
                      <a:pt x="1224343" y="3179394"/>
                    </a:lnTo>
                    <a:lnTo>
                      <a:pt x="0" y="3179394"/>
                    </a:lnTo>
                    <a:close/>
                  </a:path>
                </a:pathLst>
              </a:custGeom>
              <a:solidFill>
                <a:srgbClr val="60519D"/>
              </a:solidFill>
            </p:spPr>
          </p:sp>
          <p:sp>
            <p:nvSpPr>
              <p:cNvPr name="TextBox 6" id="6"/>
              <p:cNvSpPr txBox="true"/>
              <p:nvPr/>
            </p:nvSpPr>
            <p:spPr>
              <a:xfrm>
                <a:off x="0" y="-38100"/>
                <a:ext cx="1224343" cy="3217494"/>
              </a:xfrm>
              <a:prstGeom prst="rect">
                <a:avLst/>
              </a:prstGeom>
            </p:spPr>
            <p:txBody>
              <a:bodyPr anchor="ctr" rtlCol="false" tIns="50800" lIns="50800" bIns="50800" rIns="50800"/>
              <a:lstStyle/>
              <a:p>
                <a:pPr algn="ctr">
                  <a:lnSpc>
                    <a:spcPts val="3499"/>
                  </a:lnSpc>
                </a:pPr>
              </a:p>
            </p:txBody>
          </p:sp>
        </p:grpSp>
        <p:grpSp>
          <p:nvGrpSpPr>
            <p:cNvPr name="Group 7" id="7"/>
            <p:cNvGrpSpPr/>
            <p:nvPr/>
          </p:nvGrpSpPr>
          <p:grpSpPr>
            <a:xfrm rot="2448500">
              <a:off x="5585377" y="664834"/>
              <a:ext cx="8021854" cy="16095682"/>
              <a:chOff x="0" y="0"/>
              <a:chExt cx="1584564" cy="3179394"/>
            </a:xfrm>
          </p:grpSpPr>
          <p:sp>
            <p:nvSpPr>
              <p:cNvPr name="Freeform 8" id="8"/>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A84D98"/>
              </a:solidFill>
            </p:spPr>
          </p:sp>
          <p:sp>
            <p:nvSpPr>
              <p:cNvPr name="TextBox 9" id="9"/>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0" id="10"/>
            <p:cNvGrpSpPr/>
            <p:nvPr/>
          </p:nvGrpSpPr>
          <p:grpSpPr>
            <a:xfrm rot="2448500">
              <a:off x="6266829" y="1009836"/>
              <a:ext cx="8021854" cy="16095682"/>
              <a:chOff x="0" y="0"/>
              <a:chExt cx="1584564" cy="3179394"/>
            </a:xfrm>
          </p:grpSpPr>
          <p:sp>
            <p:nvSpPr>
              <p:cNvPr name="Freeform 11" id="11"/>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30A2A1"/>
              </a:solidFill>
            </p:spPr>
          </p:sp>
          <p:sp>
            <p:nvSpPr>
              <p:cNvPr name="TextBox 12" id="12"/>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3" id="13"/>
            <p:cNvGrpSpPr/>
            <p:nvPr/>
          </p:nvGrpSpPr>
          <p:grpSpPr>
            <a:xfrm rot="2448500">
              <a:off x="6948281" y="1354838"/>
              <a:ext cx="8021854" cy="16095682"/>
              <a:chOff x="0" y="0"/>
              <a:chExt cx="1584564" cy="3179394"/>
            </a:xfrm>
          </p:grpSpPr>
          <p:sp>
            <p:nvSpPr>
              <p:cNvPr name="Freeform 14" id="14"/>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279CD8"/>
              </a:solidFill>
            </p:spPr>
          </p:sp>
          <p:sp>
            <p:nvSpPr>
              <p:cNvPr name="TextBox 15" id="15"/>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sp>
        <p:nvSpPr>
          <p:cNvPr name="Freeform 16" id="16"/>
          <p:cNvSpPr/>
          <p:nvPr/>
        </p:nvSpPr>
        <p:spPr>
          <a:xfrm flipH="false" flipV="false" rot="0">
            <a:off x="13225311" y="486029"/>
            <a:ext cx="3229136" cy="3229136"/>
          </a:xfrm>
          <a:custGeom>
            <a:avLst/>
            <a:gdLst/>
            <a:ahLst/>
            <a:cxnLst/>
            <a:rect r="r" b="b" t="t" l="l"/>
            <a:pathLst>
              <a:path h="3229136" w="3229136">
                <a:moveTo>
                  <a:pt x="0" y="0"/>
                </a:moveTo>
                <a:lnTo>
                  <a:pt x="3229136" y="0"/>
                </a:lnTo>
                <a:lnTo>
                  <a:pt x="3229136" y="3229136"/>
                </a:lnTo>
                <a:lnTo>
                  <a:pt x="0" y="3229136"/>
                </a:lnTo>
                <a:lnTo>
                  <a:pt x="0" y="0"/>
                </a:lnTo>
                <a:close/>
              </a:path>
            </a:pathLst>
          </a:custGeom>
          <a:blipFill>
            <a:blip r:embed="rId3"/>
            <a:stretch>
              <a:fillRect l="0" t="0" r="0" b="0"/>
            </a:stretch>
          </a:blipFill>
        </p:spPr>
      </p:sp>
      <p:sp>
        <p:nvSpPr>
          <p:cNvPr name="Freeform 17" id="17"/>
          <p:cNvSpPr/>
          <p:nvPr/>
        </p:nvSpPr>
        <p:spPr>
          <a:xfrm flipH="false" flipV="false" rot="0">
            <a:off x="1028700" y="1028700"/>
            <a:ext cx="2271238" cy="1796651"/>
          </a:xfrm>
          <a:custGeom>
            <a:avLst/>
            <a:gdLst/>
            <a:ahLst/>
            <a:cxnLst/>
            <a:rect r="r" b="b" t="t" l="l"/>
            <a:pathLst>
              <a:path h="1796651" w="2271238">
                <a:moveTo>
                  <a:pt x="0" y="0"/>
                </a:moveTo>
                <a:lnTo>
                  <a:pt x="2271238" y="0"/>
                </a:lnTo>
                <a:lnTo>
                  <a:pt x="2271238" y="1796651"/>
                </a:lnTo>
                <a:lnTo>
                  <a:pt x="0" y="1796651"/>
                </a:lnTo>
                <a:lnTo>
                  <a:pt x="0" y="0"/>
                </a:lnTo>
                <a:close/>
              </a:path>
            </a:pathLst>
          </a:custGeom>
          <a:blipFill>
            <a:blip r:embed="rId4"/>
            <a:stretch>
              <a:fillRect l="0" t="0" r="0" b="0"/>
            </a:stretch>
          </a:blipFill>
        </p:spPr>
      </p:sp>
      <p:sp>
        <p:nvSpPr>
          <p:cNvPr name="TextBox 18" id="18"/>
          <p:cNvSpPr txBox="true"/>
          <p:nvPr/>
        </p:nvSpPr>
        <p:spPr>
          <a:xfrm rot="0">
            <a:off x="1028700" y="3174938"/>
            <a:ext cx="8058415" cy="1193800"/>
          </a:xfrm>
          <a:prstGeom prst="rect">
            <a:avLst/>
          </a:prstGeom>
        </p:spPr>
        <p:txBody>
          <a:bodyPr anchor="t" rtlCol="false" tIns="0" lIns="0" bIns="0" rIns="0">
            <a:spAutoFit/>
          </a:bodyPr>
          <a:lstStyle/>
          <a:p>
            <a:pPr algn="l">
              <a:lnSpc>
                <a:spcPts val="9799"/>
              </a:lnSpc>
            </a:pPr>
            <a:r>
              <a:rPr lang="en-US" sz="6999" spc="-384" b="true">
                <a:solidFill>
                  <a:srgbClr val="FFFFFF"/>
                </a:solidFill>
                <a:latin typeface="Open Sans Bold"/>
                <a:ea typeface="Open Sans Bold"/>
                <a:cs typeface="Open Sans Bold"/>
                <a:sym typeface="Open Sans Bold"/>
              </a:rPr>
              <a:t>Workshop One:</a:t>
            </a:r>
          </a:p>
        </p:txBody>
      </p:sp>
      <p:sp>
        <p:nvSpPr>
          <p:cNvPr name="TextBox 19" id="19"/>
          <p:cNvSpPr txBox="true"/>
          <p:nvPr/>
        </p:nvSpPr>
        <p:spPr>
          <a:xfrm rot="0">
            <a:off x="1028700" y="6406015"/>
            <a:ext cx="14485719" cy="2098674"/>
          </a:xfrm>
          <a:prstGeom prst="rect">
            <a:avLst/>
          </a:prstGeom>
        </p:spPr>
        <p:txBody>
          <a:bodyPr anchor="t" rtlCol="false" tIns="0" lIns="0" bIns="0" rIns="0">
            <a:spAutoFit/>
          </a:bodyPr>
          <a:lstStyle/>
          <a:p>
            <a:pPr algn="l">
              <a:lnSpc>
                <a:spcPts val="5600"/>
              </a:lnSpc>
            </a:pPr>
            <a:r>
              <a:rPr lang="en-US" b="true" sz="4000" spc="-220">
                <a:solidFill>
                  <a:srgbClr val="FFFFFF"/>
                </a:solidFill>
                <a:latin typeface="Open Sans Bold"/>
                <a:ea typeface="Open Sans Bold"/>
                <a:cs typeface="Open Sans Bold"/>
                <a:sym typeface="Open Sans Bold"/>
              </a:rPr>
              <a:t>DR BATUL DUNGARWALLA </a:t>
            </a:r>
          </a:p>
          <a:p>
            <a:pPr algn="l">
              <a:lnSpc>
                <a:spcPts val="5600"/>
              </a:lnSpc>
            </a:pPr>
            <a:r>
              <a:rPr lang="en-US" b="true" sz="4000" spc="-220">
                <a:solidFill>
                  <a:srgbClr val="FFFFFF"/>
                </a:solidFill>
                <a:latin typeface="Open Sans Bold"/>
                <a:ea typeface="Open Sans Bold"/>
                <a:cs typeface="Open Sans Bold"/>
                <a:sym typeface="Open Sans Bold"/>
              </a:rPr>
              <a:t>RACHEL GMAJNER </a:t>
            </a:r>
          </a:p>
          <a:p>
            <a:pPr algn="l">
              <a:lnSpc>
                <a:spcPts val="5600"/>
              </a:lnSpc>
            </a:pPr>
            <a:r>
              <a:rPr lang="en-US" b="true" sz="4000" spc="-220">
                <a:solidFill>
                  <a:srgbClr val="FFFFFF"/>
                </a:solidFill>
                <a:latin typeface="Open Sans Bold"/>
                <a:ea typeface="Open Sans Bold"/>
                <a:cs typeface="Open Sans Bold"/>
                <a:sym typeface="Open Sans Bold"/>
              </a:rPr>
              <a:t>LINCOLNSHIRE CVS</a:t>
            </a:r>
          </a:p>
        </p:txBody>
      </p:sp>
      <p:sp>
        <p:nvSpPr>
          <p:cNvPr name="TextBox 20" id="20"/>
          <p:cNvSpPr txBox="true"/>
          <p:nvPr/>
        </p:nvSpPr>
        <p:spPr>
          <a:xfrm rot="0">
            <a:off x="1028700" y="4300423"/>
            <a:ext cx="11637877" cy="2635249"/>
          </a:xfrm>
          <a:prstGeom prst="rect">
            <a:avLst/>
          </a:prstGeom>
        </p:spPr>
        <p:txBody>
          <a:bodyPr anchor="t" rtlCol="false" tIns="0" lIns="0" bIns="0" rIns="0">
            <a:spAutoFit/>
          </a:bodyPr>
          <a:lstStyle/>
          <a:p>
            <a:pPr algn="l">
              <a:lnSpc>
                <a:spcPts val="7000"/>
              </a:lnSpc>
            </a:pPr>
            <a:r>
              <a:rPr lang="en-US" sz="5000" spc="-275" b="true">
                <a:solidFill>
                  <a:srgbClr val="FFFFFF"/>
                </a:solidFill>
                <a:latin typeface="Open Sans Bold"/>
                <a:ea typeface="Open Sans Bold"/>
                <a:cs typeface="Open Sans Bold"/>
                <a:sym typeface="Open Sans Bold"/>
              </a:rPr>
              <a:t>Using UKSPF funds to hire a community transport officer &amp; its impact</a:t>
            </a:r>
          </a:p>
          <a:p>
            <a:pPr algn="l">
              <a:lnSpc>
                <a:spcPts val="7000"/>
              </a:lnSpc>
            </a:pPr>
          </a:p>
        </p:txBody>
      </p:sp>
      <p:sp>
        <p:nvSpPr>
          <p:cNvPr name="TextBox 21" id="21"/>
          <p:cNvSpPr txBox="true"/>
          <p:nvPr/>
        </p:nvSpPr>
        <p:spPr>
          <a:xfrm rot="0">
            <a:off x="16041622" y="9010621"/>
            <a:ext cx="1336030" cy="596900"/>
          </a:xfrm>
          <a:prstGeom prst="rect">
            <a:avLst/>
          </a:prstGeom>
        </p:spPr>
        <p:txBody>
          <a:bodyPr anchor="t" rtlCol="false" tIns="0" lIns="0" bIns="0" rIns="0">
            <a:spAutoFit/>
          </a:bodyPr>
          <a:lstStyle/>
          <a:p>
            <a:pPr algn="ctr">
              <a:lnSpc>
                <a:spcPts val="4900"/>
              </a:lnSpc>
            </a:pPr>
            <a:r>
              <a:rPr lang="en-US" sz="3500" b="true">
                <a:solidFill>
                  <a:srgbClr val="FFFFFF"/>
                </a:solidFill>
                <a:latin typeface="Open Sans Bold"/>
                <a:ea typeface="Open Sans Bold"/>
                <a:cs typeface="Open Sans Bold"/>
                <a:sym typeface="Open Sans Bold"/>
              </a:rPr>
              <a:t>#CT24</a:t>
            </a:r>
          </a:p>
        </p:txBody>
      </p:sp>
      <p:grpSp>
        <p:nvGrpSpPr>
          <p:cNvPr name="Group 22" id="22"/>
          <p:cNvGrpSpPr/>
          <p:nvPr/>
        </p:nvGrpSpPr>
        <p:grpSpPr>
          <a:xfrm rot="5400000">
            <a:off x="4695753" y="1033154"/>
            <a:ext cx="47625" cy="10592555"/>
            <a:chOff x="0" y="0"/>
            <a:chExt cx="12543" cy="2789809"/>
          </a:xfrm>
        </p:grpSpPr>
        <p:sp>
          <p:nvSpPr>
            <p:cNvPr name="Freeform 23" id="23"/>
            <p:cNvSpPr/>
            <p:nvPr/>
          </p:nvSpPr>
          <p:spPr>
            <a:xfrm flipH="false" flipV="false" rot="0">
              <a:off x="0" y="0"/>
              <a:ext cx="12543" cy="2789809"/>
            </a:xfrm>
            <a:custGeom>
              <a:avLst/>
              <a:gdLst/>
              <a:ahLst/>
              <a:cxnLst/>
              <a:rect r="r" b="b" t="t" l="l"/>
              <a:pathLst>
                <a:path h="2789809" w="12543">
                  <a:moveTo>
                    <a:pt x="0" y="0"/>
                  </a:moveTo>
                  <a:lnTo>
                    <a:pt x="12543" y="0"/>
                  </a:lnTo>
                  <a:lnTo>
                    <a:pt x="12543" y="2789809"/>
                  </a:lnTo>
                  <a:lnTo>
                    <a:pt x="0" y="2789809"/>
                  </a:lnTo>
                  <a:close/>
                </a:path>
              </a:pathLst>
            </a:custGeom>
            <a:solidFill>
              <a:srgbClr val="A84D98"/>
            </a:solidFill>
          </p:spPr>
        </p:sp>
        <p:sp>
          <p:nvSpPr>
            <p:cNvPr name="TextBox 24" id="24"/>
            <p:cNvSpPr txBox="true"/>
            <p:nvPr/>
          </p:nvSpPr>
          <p:spPr>
            <a:xfrm>
              <a:off x="0" y="-38100"/>
              <a:ext cx="12543" cy="2827909"/>
            </a:xfrm>
            <a:prstGeom prst="rect">
              <a:avLst/>
            </a:prstGeom>
          </p:spPr>
          <p:txBody>
            <a:bodyPr anchor="ctr" rtlCol="false" tIns="50800" lIns="50800" bIns="50800" rIns="50800"/>
            <a:lstStyle/>
            <a:p>
              <a:pPr algn="ctr">
                <a:lnSpc>
                  <a:spcPts val="3499"/>
                </a:lnSpc>
              </a:pPr>
            </a:p>
          </p:txBody>
        </p:sp>
      </p:gr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A blue sign with white text  Description automatically generated"/>
          <p:cNvSpPr/>
          <p:nvPr/>
        </p:nvSpPr>
        <p:spPr>
          <a:xfrm flipH="false" flipV="false" rot="0">
            <a:off x="5398125" y="8799064"/>
            <a:ext cx="6577455" cy="1398530"/>
          </a:xfrm>
          <a:custGeom>
            <a:avLst/>
            <a:gdLst/>
            <a:ahLst/>
            <a:cxnLst/>
            <a:rect r="r" b="b" t="t" l="l"/>
            <a:pathLst>
              <a:path h="1398530" w="6577455">
                <a:moveTo>
                  <a:pt x="0" y="0"/>
                </a:moveTo>
                <a:lnTo>
                  <a:pt x="6577455" y="0"/>
                </a:lnTo>
                <a:lnTo>
                  <a:pt x="6577455" y="1398530"/>
                </a:lnTo>
                <a:lnTo>
                  <a:pt x="0" y="1398530"/>
                </a:lnTo>
                <a:lnTo>
                  <a:pt x="0" y="0"/>
                </a:lnTo>
                <a:close/>
              </a:path>
            </a:pathLst>
          </a:custGeom>
          <a:blipFill>
            <a:blip r:embed="rId2"/>
            <a:stretch>
              <a:fillRect l="0" t="0" r="0" b="0"/>
            </a:stretch>
          </a:blipFill>
        </p:spPr>
      </p:sp>
      <p:sp>
        <p:nvSpPr>
          <p:cNvPr name="Freeform 3" id="3" descr="A group of blue and orange hexagons  Description automatically generated"/>
          <p:cNvSpPr/>
          <p:nvPr/>
        </p:nvSpPr>
        <p:spPr>
          <a:xfrm flipH="false" flipV="false" rot="-5400000">
            <a:off x="13452558" y="-286826"/>
            <a:ext cx="4548622" cy="5122269"/>
          </a:xfrm>
          <a:custGeom>
            <a:avLst/>
            <a:gdLst/>
            <a:ahLst/>
            <a:cxnLst/>
            <a:rect r="r" b="b" t="t" l="l"/>
            <a:pathLst>
              <a:path h="5122269" w="4548622">
                <a:moveTo>
                  <a:pt x="0" y="0"/>
                </a:moveTo>
                <a:lnTo>
                  <a:pt x="4548623" y="0"/>
                </a:lnTo>
                <a:lnTo>
                  <a:pt x="4548623" y="5122269"/>
                </a:lnTo>
                <a:lnTo>
                  <a:pt x="0" y="5122269"/>
                </a:lnTo>
                <a:lnTo>
                  <a:pt x="0" y="0"/>
                </a:lnTo>
                <a:close/>
              </a:path>
            </a:pathLst>
          </a:custGeom>
          <a:blipFill>
            <a:blip r:embed="rId3"/>
            <a:stretch>
              <a:fillRect l="-2" t="4" r="-126160" b="-100838"/>
            </a:stretch>
          </a:blipFill>
        </p:spPr>
      </p:sp>
      <p:sp>
        <p:nvSpPr>
          <p:cNvPr name="AutoShape 4" id="4"/>
          <p:cNvSpPr/>
          <p:nvPr/>
        </p:nvSpPr>
        <p:spPr>
          <a:xfrm rot="162280">
            <a:off x="1350680" y="2873556"/>
            <a:ext cx="3356539" cy="0"/>
          </a:xfrm>
          <a:prstGeom prst="line">
            <a:avLst/>
          </a:prstGeom>
          <a:ln cap="rnd" w="76200">
            <a:solidFill>
              <a:srgbClr val="1C1C40"/>
            </a:solidFill>
            <a:prstDash val="solid"/>
            <a:headEnd type="none" len="sm" w="sm"/>
            <a:tailEnd type="none" len="sm" w="sm"/>
          </a:ln>
        </p:spPr>
      </p:sp>
      <p:sp>
        <p:nvSpPr>
          <p:cNvPr name="TextBox 5" id="5"/>
          <p:cNvSpPr txBox="true"/>
          <p:nvPr/>
        </p:nvSpPr>
        <p:spPr>
          <a:xfrm rot="0">
            <a:off x="1520190" y="4050126"/>
            <a:ext cx="7075170" cy="750987"/>
          </a:xfrm>
          <a:prstGeom prst="rect">
            <a:avLst/>
          </a:prstGeom>
        </p:spPr>
        <p:txBody>
          <a:bodyPr anchor="t" rtlCol="false" tIns="0" lIns="0" bIns="0" rIns="0">
            <a:spAutoFit/>
          </a:bodyPr>
          <a:lstStyle/>
          <a:p>
            <a:pPr algn="l">
              <a:lnSpc>
                <a:spcPts val="2592"/>
              </a:lnSpc>
            </a:pPr>
            <a:r>
              <a:rPr lang="en-US" sz="2400">
                <a:solidFill>
                  <a:srgbClr val="000000"/>
                </a:solidFill>
                <a:latin typeface="Arimo"/>
                <a:ea typeface="Arimo"/>
                <a:cs typeface="Arimo"/>
                <a:sym typeface="Arimo"/>
              </a:rPr>
              <a:t>An overview by Dr Batul Dungarwalla and Rachel Gmajner</a:t>
            </a:r>
          </a:p>
        </p:txBody>
      </p:sp>
      <p:sp>
        <p:nvSpPr>
          <p:cNvPr name="TextBox 6" id="6"/>
          <p:cNvSpPr txBox="true"/>
          <p:nvPr/>
        </p:nvSpPr>
        <p:spPr>
          <a:xfrm rot="0">
            <a:off x="1446034" y="1347170"/>
            <a:ext cx="10972107" cy="1366533"/>
          </a:xfrm>
          <a:prstGeom prst="rect">
            <a:avLst/>
          </a:prstGeom>
        </p:spPr>
        <p:txBody>
          <a:bodyPr anchor="t" rtlCol="false" tIns="0" lIns="0" bIns="0" rIns="0">
            <a:spAutoFit/>
          </a:bodyPr>
          <a:lstStyle/>
          <a:p>
            <a:pPr algn="l">
              <a:lnSpc>
                <a:spcPts val="6415"/>
              </a:lnSpc>
            </a:pPr>
            <a:r>
              <a:rPr lang="en-US" b="true" sz="5940" spc="150">
                <a:solidFill>
                  <a:srgbClr val="000000"/>
                </a:solidFill>
                <a:latin typeface="Arimo Bold"/>
                <a:ea typeface="Arimo Bold"/>
                <a:cs typeface="Arimo Bold"/>
                <a:sym typeface="Arimo Bold"/>
              </a:rPr>
              <a:t>South and East Lincolnshire Community Transport Programme</a:t>
            </a:r>
          </a:p>
        </p:txBody>
      </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A blue sign with white text  Description automatically generated"/>
          <p:cNvSpPr/>
          <p:nvPr/>
        </p:nvSpPr>
        <p:spPr>
          <a:xfrm flipH="false" flipV="false" rot="0">
            <a:off x="5398125" y="8799064"/>
            <a:ext cx="6577455" cy="1398530"/>
          </a:xfrm>
          <a:custGeom>
            <a:avLst/>
            <a:gdLst/>
            <a:ahLst/>
            <a:cxnLst/>
            <a:rect r="r" b="b" t="t" l="l"/>
            <a:pathLst>
              <a:path h="1398530" w="6577455">
                <a:moveTo>
                  <a:pt x="0" y="0"/>
                </a:moveTo>
                <a:lnTo>
                  <a:pt x="6577455" y="0"/>
                </a:lnTo>
                <a:lnTo>
                  <a:pt x="6577455" y="1398530"/>
                </a:lnTo>
                <a:lnTo>
                  <a:pt x="0" y="1398530"/>
                </a:lnTo>
                <a:lnTo>
                  <a:pt x="0" y="0"/>
                </a:lnTo>
                <a:close/>
              </a:path>
            </a:pathLst>
          </a:custGeom>
          <a:blipFill>
            <a:blip r:embed="rId2"/>
            <a:stretch>
              <a:fillRect l="0" t="0" r="0" b="0"/>
            </a:stretch>
          </a:blipFill>
        </p:spPr>
      </p:sp>
      <p:sp>
        <p:nvSpPr>
          <p:cNvPr name="AutoShape 3" id="3"/>
          <p:cNvSpPr/>
          <p:nvPr/>
        </p:nvSpPr>
        <p:spPr>
          <a:xfrm rot="162280">
            <a:off x="1350680" y="2873556"/>
            <a:ext cx="3356539" cy="0"/>
          </a:xfrm>
          <a:prstGeom prst="line">
            <a:avLst/>
          </a:prstGeom>
          <a:ln cap="rnd" w="76200">
            <a:solidFill>
              <a:srgbClr val="1C1C40"/>
            </a:solidFill>
            <a:prstDash val="solid"/>
            <a:headEnd type="none" len="sm" w="sm"/>
            <a:tailEnd type="none" len="sm" w="sm"/>
          </a:ln>
        </p:spPr>
      </p:sp>
      <p:sp>
        <p:nvSpPr>
          <p:cNvPr name="AutoShape 4" id="4"/>
          <p:cNvSpPr/>
          <p:nvPr/>
        </p:nvSpPr>
        <p:spPr>
          <a:xfrm rot="162280">
            <a:off x="9465980" y="2873556"/>
            <a:ext cx="3356539" cy="0"/>
          </a:xfrm>
          <a:prstGeom prst="line">
            <a:avLst/>
          </a:prstGeom>
          <a:ln cap="rnd" w="76200">
            <a:solidFill>
              <a:srgbClr val="1C1C40"/>
            </a:solidFill>
            <a:prstDash val="solid"/>
            <a:headEnd type="none" len="sm" w="sm"/>
            <a:tailEnd type="none" len="sm" w="sm"/>
          </a:ln>
        </p:spPr>
      </p:sp>
      <p:sp>
        <p:nvSpPr>
          <p:cNvPr name="Freeform 5" id="5" descr="A group of blue and orange hexagons  Description automatically generated"/>
          <p:cNvSpPr/>
          <p:nvPr/>
        </p:nvSpPr>
        <p:spPr>
          <a:xfrm flipH="false" flipV="false" rot="-5400000">
            <a:off x="-307398" y="5350452"/>
            <a:ext cx="5243946" cy="4629150"/>
          </a:xfrm>
          <a:custGeom>
            <a:avLst/>
            <a:gdLst/>
            <a:ahLst/>
            <a:cxnLst/>
            <a:rect r="r" b="b" t="t" l="l"/>
            <a:pathLst>
              <a:path h="4629150" w="5243946">
                <a:moveTo>
                  <a:pt x="0" y="0"/>
                </a:moveTo>
                <a:lnTo>
                  <a:pt x="5243946" y="0"/>
                </a:lnTo>
                <a:lnTo>
                  <a:pt x="5243946" y="4629150"/>
                </a:lnTo>
                <a:lnTo>
                  <a:pt x="0" y="4629150"/>
                </a:lnTo>
                <a:lnTo>
                  <a:pt x="0" y="0"/>
                </a:lnTo>
                <a:close/>
              </a:path>
            </a:pathLst>
          </a:custGeom>
          <a:blipFill>
            <a:blip r:embed="rId3"/>
            <a:stretch>
              <a:fillRect l="-32300" t="-113494" r="-63874" b="-8734"/>
            </a:stretch>
          </a:blipFill>
        </p:spPr>
      </p:sp>
      <p:sp>
        <p:nvSpPr>
          <p:cNvPr name="TextBox 6" id="6"/>
          <p:cNvSpPr txBox="true"/>
          <p:nvPr/>
        </p:nvSpPr>
        <p:spPr>
          <a:xfrm rot="0">
            <a:off x="1446034" y="1347170"/>
            <a:ext cx="10500159" cy="887719"/>
          </a:xfrm>
          <a:prstGeom prst="rect">
            <a:avLst/>
          </a:prstGeom>
        </p:spPr>
        <p:txBody>
          <a:bodyPr anchor="t" rtlCol="false" tIns="0" lIns="0" bIns="0" rIns="0">
            <a:spAutoFit/>
          </a:bodyPr>
          <a:lstStyle/>
          <a:p>
            <a:pPr algn="l">
              <a:lnSpc>
                <a:spcPts val="6415"/>
              </a:lnSpc>
            </a:pPr>
            <a:r>
              <a:rPr lang="en-US" b="true" sz="5940" spc="150">
                <a:solidFill>
                  <a:srgbClr val="000000"/>
                </a:solidFill>
                <a:latin typeface="Arimo Bold"/>
                <a:ea typeface="Arimo Bold"/>
                <a:cs typeface="Arimo Bold"/>
                <a:sym typeface="Arimo Bold"/>
              </a:rPr>
              <a:t>Geographical perspective</a:t>
            </a:r>
          </a:p>
        </p:txBody>
      </p:sp>
      <p:sp>
        <p:nvSpPr>
          <p:cNvPr name="TextBox 7" id="7"/>
          <p:cNvSpPr txBox="true"/>
          <p:nvPr/>
        </p:nvSpPr>
        <p:spPr>
          <a:xfrm rot="0">
            <a:off x="1446034" y="3480051"/>
            <a:ext cx="7240767" cy="577749"/>
          </a:xfrm>
          <a:prstGeom prst="rect">
            <a:avLst/>
          </a:prstGeom>
        </p:spPr>
        <p:txBody>
          <a:bodyPr anchor="t" rtlCol="false" tIns="0" lIns="0" bIns="0" rIns="0">
            <a:spAutoFit/>
          </a:bodyPr>
          <a:lstStyle/>
          <a:p>
            <a:pPr algn="l">
              <a:lnSpc>
                <a:spcPts val="3240"/>
              </a:lnSpc>
            </a:pPr>
            <a:r>
              <a:rPr lang="en-US" sz="3000" spc="28">
                <a:solidFill>
                  <a:srgbClr val="1C1C40"/>
                </a:solidFill>
                <a:latin typeface="TT Rounds Condensed"/>
                <a:ea typeface="TT Rounds Condensed"/>
                <a:cs typeface="TT Rounds Condensed"/>
                <a:sym typeface="TT Rounds Condensed"/>
              </a:rPr>
              <a:t>Tyne &amp; Wear</a:t>
            </a:r>
          </a:p>
        </p:txBody>
      </p:sp>
      <p:sp>
        <p:nvSpPr>
          <p:cNvPr name="TextBox 8" id="8"/>
          <p:cNvSpPr txBox="true"/>
          <p:nvPr/>
        </p:nvSpPr>
        <p:spPr>
          <a:xfrm rot="0">
            <a:off x="9544050" y="3461001"/>
            <a:ext cx="7147244" cy="596799"/>
          </a:xfrm>
          <a:prstGeom prst="rect">
            <a:avLst/>
          </a:prstGeom>
        </p:spPr>
        <p:txBody>
          <a:bodyPr anchor="t" rtlCol="false" tIns="0" lIns="0" bIns="0" rIns="0">
            <a:spAutoFit/>
          </a:bodyPr>
          <a:lstStyle/>
          <a:p>
            <a:pPr algn="l">
              <a:lnSpc>
                <a:spcPts val="2916"/>
              </a:lnSpc>
            </a:pPr>
            <a:r>
              <a:rPr lang="en-US" sz="2700">
                <a:solidFill>
                  <a:srgbClr val="1C1C40"/>
                </a:solidFill>
                <a:latin typeface="Arimo"/>
                <a:ea typeface="Arimo"/>
                <a:cs typeface="Arimo"/>
                <a:sym typeface="Arimo"/>
              </a:rPr>
              <a:t>Lincolnshire	</a:t>
            </a:r>
          </a:p>
        </p:txBody>
      </p:sp>
      <p:sp>
        <p:nvSpPr>
          <p:cNvPr name="TextBox 9" id="9"/>
          <p:cNvSpPr txBox="true"/>
          <p:nvPr/>
        </p:nvSpPr>
        <p:spPr>
          <a:xfrm rot="0">
            <a:off x="1446034" y="4189194"/>
            <a:ext cx="7240767" cy="2922732"/>
          </a:xfrm>
          <a:prstGeom prst="rect">
            <a:avLst/>
          </a:prstGeom>
        </p:spPr>
        <p:txBody>
          <a:bodyPr anchor="t" rtlCol="false" tIns="0" lIns="0" bIns="0" rIns="0">
            <a:spAutoFit/>
          </a:bodyPr>
          <a:lstStyle/>
          <a:p>
            <a:pPr algn="l" marL="434340" indent="-217170" lvl="1">
              <a:lnSpc>
                <a:spcPts val="2879"/>
              </a:lnSpc>
              <a:buFont typeface="Arial"/>
              <a:buChar char="•"/>
            </a:pPr>
            <a:r>
              <a:rPr lang="en-US" sz="2400">
                <a:solidFill>
                  <a:srgbClr val="000000"/>
                </a:solidFill>
                <a:latin typeface="Arimo"/>
                <a:ea typeface="Arimo"/>
                <a:cs typeface="Arimo"/>
                <a:sym typeface="Arimo"/>
              </a:rPr>
              <a:t>Population 1.14 million </a:t>
            </a:r>
          </a:p>
          <a:p>
            <a:pPr algn="l" marL="434340" indent="-217170" lvl="1">
              <a:lnSpc>
                <a:spcPts val="2879"/>
              </a:lnSpc>
              <a:buFont typeface="Arial"/>
              <a:buChar char="•"/>
            </a:pPr>
            <a:r>
              <a:rPr lang="en-US" sz="2400">
                <a:solidFill>
                  <a:srgbClr val="000000"/>
                </a:solidFill>
                <a:latin typeface="Arimo"/>
                <a:ea typeface="Arimo"/>
                <a:cs typeface="Arimo"/>
                <a:sym typeface="Arimo"/>
              </a:rPr>
              <a:t>Land mass of 210 Sq Mi</a:t>
            </a:r>
          </a:p>
          <a:p>
            <a:pPr algn="l" marL="434340" indent="-217170" lvl="1">
              <a:lnSpc>
                <a:spcPts val="2879"/>
              </a:lnSpc>
              <a:buFont typeface="Arial"/>
              <a:buChar char="•"/>
            </a:pPr>
            <a:r>
              <a:rPr lang="en-US" sz="2400">
                <a:solidFill>
                  <a:srgbClr val="000000"/>
                </a:solidFill>
                <a:latin typeface="Arimo"/>
                <a:ea typeface="Arimo"/>
                <a:cs typeface="Arimo"/>
                <a:sym typeface="Arimo"/>
              </a:rPr>
              <a:t>Predominantly Urban</a:t>
            </a:r>
          </a:p>
          <a:p>
            <a:pPr algn="l" marL="434340" indent="-217170" lvl="1">
              <a:lnSpc>
                <a:spcPts val="2879"/>
              </a:lnSpc>
              <a:buFont typeface="Arial"/>
              <a:buChar char="•"/>
            </a:pPr>
            <a:r>
              <a:rPr lang="en-US" sz="2400">
                <a:solidFill>
                  <a:srgbClr val="000000"/>
                </a:solidFill>
                <a:latin typeface="Arimo"/>
                <a:ea typeface="Arimo"/>
                <a:cs typeface="Arimo"/>
                <a:sym typeface="Arimo"/>
              </a:rPr>
              <a:t>44ᵗʰ of out 48 counties based on land mass or 5ᵗʰ smallest.</a:t>
            </a:r>
          </a:p>
        </p:txBody>
      </p:sp>
      <p:sp>
        <p:nvSpPr>
          <p:cNvPr name="TextBox 10" id="10"/>
          <p:cNvSpPr txBox="true"/>
          <p:nvPr/>
        </p:nvSpPr>
        <p:spPr>
          <a:xfrm rot="0">
            <a:off x="9381819" y="4043703"/>
            <a:ext cx="7134362" cy="2922732"/>
          </a:xfrm>
          <a:prstGeom prst="rect">
            <a:avLst/>
          </a:prstGeom>
        </p:spPr>
        <p:txBody>
          <a:bodyPr anchor="t" rtlCol="false" tIns="0" lIns="0" bIns="0" rIns="0">
            <a:spAutoFit/>
          </a:bodyPr>
          <a:lstStyle/>
          <a:p>
            <a:pPr algn="l" marL="434340" indent="-217170" lvl="1">
              <a:lnSpc>
                <a:spcPts val="2879"/>
              </a:lnSpc>
              <a:buFont typeface="Arial"/>
              <a:buChar char="•"/>
            </a:pPr>
            <a:r>
              <a:rPr lang="en-US" sz="2400">
                <a:solidFill>
                  <a:srgbClr val="000000"/>
                </a:solidFill>
                <a:latin typeface="Arimo"/>
                <a:ea typeface="Arimo"/>
                <a:cs typeface="Arimo"/>
                <a:sym typeface="Arimo"/>
              </a:rPr>
              <a:t>Population 775, 520 	</a:t>
            </a:r>
          </a:p>
          <a:p>
            <a:pPr algn="l" marL="434340" indent="-217170" lvl="1">
              <a:lnSpc>
                <a:spcPts val="2879"/>
              </a:lnSpc>
              <a:buFont typeface="Arial"/>
              <a:buChar char="•"/>
            </a:pPr>
            <a:r>
              <a:rPr lang="en-US" sz="2400">
                <a:solidFill>
                  <a:srgbClr val="000000"/>
                </a:solidFill>
                <a:latin typeface="Arimo"/>
                <a:ea typeface="Arimo"/>
                <a:cs typeface="Arimo"/>
                <a:sym typeface="Arimo"/>
              </a:rPr>
              <a:t>Land mass of 2693 Sq Mi</a:t>
            </a:r>
          </a:p>
          <a:p>
            <a:pPr algn="l" marL="434340" indent="-217170" lvl="1">
              <a:lnSpc>
                <a:spcPts val="2879"/>
              </a:lnSpc>
              <a:buFont typeface="Arial"/>
              <a:buChar char="•"/>
            </a:pPr>
            <a:r>
              <a:rPr lang="en-US" sz="2400">
                <a:solidFill>
                  <a:srgbClr val="000000"/>
                </a:solidFill>
                <a:latin typeface="Arimo"/>
                <a:ea typeface="Arimo"/>
                <a:cs typeface="Arimo"/>
                <a:sym typeface="Arimo"/>
              </a:rPr>
              <a:t>Predominantly Rural </a:t>
            </a:r>
          </a:p>
          <a:p>
            <a:pPr algn="l" marL="434340" indent="-217170" lvl="1">
              <a:lnSpc>
                <a:spcPts val="2879"/>
              </a:lnSpc>
              <a:buFont typeface="Arial"/>
              <a:buChar char="•"/>
            </a:pPr>
            <a:r>
              <a:rPr lang="en-US" sz="2400">
                <a:solidFill>
                  <a:srgbClr val="000000"/>
                </a:solidFill>
                <a:latin typeface="Arimo"/>
                <a:ea typeface="Arimo"/>
                <a:cs typeface="Arimo"/>
                <a:sym typeface="Arimo"/>
              </a:rPr>
              <a:t>2ⁿᵈ Largest county based on land mass</a:t>
            </a:r>
          </a:p>
        </p:txBody>
      </p:sp>
      <p:sp>
        <p:nvSpPr>
          <p:cNvPr name="Freeform 11" id="11" descr="Locator flag on a city map"/>
          <p:cNvSpPr/>
          <p:nvPr/>
        </p:nvSpPr>
        <p:spPr>
          <a:xfrm flipH="false" flipV="false" rot="0">
            <a:off x="12394692" y="6501208"/>
            <a:ext cx="4914899" cy="3276598"/>
          </a:xfrm>
          <a:custGeom>
            <a:avLst/>
            <a:gdLst/>
            <a:ahLst/>
            <a:cxnLst/>
            <a:rect r="r" b="b" t="t" l="l"/>
            <a:pathLst>
              <a:path h="3276598" w="4914899">
                <a:moveTo>
                  <a:pt x="0" y="0"/>
                </a:moveTo>
                <a:lnTo>
                  <a:pt x="4914898" y="0"/>
                </a:lnTo>
                <a:lnTo>
                  <a:pt x="4914898" y="3276599"/>
                </a:lnTo>
                <a:lnTo>
                  <a:pt x="0" y="3276599"/>
                </a:lnTo>
                <a:lnTo>
                  <a:pt x="0" y="0"/>
                </a:lnTo>
                <a:close/>
              </a:path>
            </a:pathLst>
          </a:custGeom>
          <a:blipFill>
            <a:blip r:embed="rId4"/>
            <a:stretch>
              <a:fillRect l="-13" t="0" r="-13" b="0"/>
            </a:stretch>
          </a:blipFill>
        </p:spPr>
      </p:sp>
      <p:sp>
        <p:nvSpPr>
          <p:cNvPr name="TextBox 12" id="12"/>
          <p:cNvSpPr txBox="true"/>
          <p:nvPr/>
        </p:nvSpPr>
        <p:spPr>
          <a:xfrm rot="1819253">
            <a:off x="13516417" y="7045654"/>
            <a:ext cx="4912532" cy="1922294"/>
          </a:xfrm>
          <a:prstGeom prst="rect">
            <a:avLst/>
          </a:prstGeom>
        </p:spPr>
        <p:txBody>
          <a:bodyPr anchor="t" rtlCol="false" tIns="0" lIns="0" bIns="0" rIns="0">
            <a:spAutoFit/>
          </a:bodyPr>
          <a:lstStyle/>
          <a:p>
            <a:pPr algn="ctr">
              <a:lnSpc>
                <a:spcPts val="7200"/>
              </a:lnSpc>
            </a:pPr>
            <a:r>
              <a:rPr lang="en-US" sz="6000" b="true">
                <a:solidFill>
                  <a:srgbClr val="FFC000"/>
                </a:solidFill>
                <a:latin typeface="Arimo Bold"/>
                <a:ea typeface="Arimo Bold"/>
                <a:cs typeface="Arimo Bold"/>
                <a:sym typeface="Arimo Bold"/>
              </a:rPr>
              <a:t>13X</a:t>
            </a:r>
          </a:p>
          <a:p>
            <a:pPr algn="ctr">
              <a:lnSpc>
                <a:spcPts val="7200"/>
              </a:lnSpc>
            </a:pPr>
            <a:r>
              <a:rPr lang="en-US" sz="6000" b="true">
                <a:solidFill>
                  <a:srgbClr val="FFC000"/>
                </a:solidFill>
                <a:latin typeface="Arimo Bold"/>
                <a:ea typeface="Arimo Bold"/>
                <a:cs typeface="Arimo Bold"/>
                <a:sym typeface="Arimo Bold"/>
              </a:rPr>
              <a:t>BIGGER</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42593" y="0"/>
            <a:ext cx="18973187" cy="16294518"/>
          </a:xfrm>
          <a:custGeom>
            <a:avLst/>
            <a:gdLst/>
            <a:ahLst/>
            <a:cxnLst/>
            <a:rect r="r" b="b" t="t" l="l"/>
            <a:pathLst>
              <a:path h="16294518" w="18973187">
                <a:moveTo>
                  <a:pt x="0" y="0"/>
                </a:moveTo>
                <a:lnTo>
                  <a:pt x="18973186" y="0"/>
                </a:lnTo>
                <a:lnTo>
                  <a:pt x="18973186" y="16294518"/>
                </a:lnTo>
                <a:lnTo>
                  <a:pt x="0" y="16294518"/>
                </a:lnTo>
                <a:lnTo>
                  <a:pt x="0" y="0"/>
                </a:lnTo>
                <a:close/>
              </a:path>
            </a:pathLst>
          </a:custGeom>
          <a:blipFill>
            <a:blip r:embed="rId2"/>
            <a:stretch>
              <a:fillRect l="-14411" t="0" r="-14411" b="0"/>
            </a:stretch>
          </a:blipFill>
        </p:spPr>
      </p:sp>
      <p:grpSp>
        <p:nvGrpSpPr>
          <p:cNvPr name="Group 3" id="3"/>
          <p:cNvGrpSpPr/>
          <p:nvPr/>
        </p:nvGrpSpPr>
        <p:grpSpPr>
          <a:xfrm rot="0">
            <a:off x="11374814" y="1258309"/>
            <a:ext cx="14440942" cy="13586515"/>
            <a:chOff x="0" y="0"/>
            <a:chExt cx="19254590" cy="18115354"/>
          </a:xfrm>
        </p:grpSpPr>
        <p:grpSp>
          <p:nvGrpSpPr>
            <p:cNvPr name="Group 4" id="4"/>
            <p:cNvGrpSpPr/>
            <p:nvPr/>
          </p:nvGrpSpPr>
          <p:grpSpPr>
            <a:xfrm rot="2448500">
              <a:off x="4506115" y="413941"/>
              <a:ext cx="6198237" cy="16095682"/>
              <a:chOff x="0" y="0"/>
              <a:chExt cx="1224343" cy="3179394"/>
            </a:xfrm>
          </p:grpSpPr>
          <p:sp>
            <p:nvSpPr>
              <p:cNvPr name="Freeform 5" id="5"/>
              <p:cNvSpPr/>
              <p:nvPr/>
            </p:nvSpPr>
            <p:spPr>
              <a:xfrm flipH="false" flipV="false" rot="0">
                <a:off x="0" y="0"/>
                <a:ext cx="1224343" cy="3179394"/>
              </a:xfrm>
              <a:custGeom>
                <a:avLst/>
                <a:gdLst/>
                <a:ahLst/>
                <a:cxnLst/>
                <a:rect r="r" b="b" t="t" l="l"/>
                <a:pathLst>
                  <a:path h="3179394" w="1224343">
                    <a:moveTo>
                      <a:pt x="0" y="0"/>
                    </a:moveTo>
                    <a:lnTo>
                      <a:pt x="1224343" y="0"/>
                    </a:lnTo>
                    <a:lnTo>
                      <a:pt x="1224343" y="3179394"/>
                    </a:lnTo>
                    <a:lnTo>
                      <a:pt x="0" y="3179394"/>
                    </a:lnTo>
                    <a:close/>
                  </a:path>
                </a:pathLst>
              </a:custGeom>
              <a:solidFill>
                <a:srgbClr val="60519D"/>
              </a:solidFill>
            </p:spPr>
          </p:sp>
          <p:sp>
            <p:nvSpPr>
              <p:cNvPr name="TextBox 6" id="6"/>
              <p:cNvSpPr txBox="true"/>
              <p:nvPr/>
            </p:nvSpPr>
            <p:spPr>
              <a:xfrm>
                <a:off x="0" y="-38100"/>
                <a:ext cx="1224343" cy="3217494"/>
              </a:xfrm>
              <a:prstGeom prst="rect">
                <a:avLst/>
              </a:prstGeom>
            </p:spPr>
            <p:txBody>
              <a:bodyPr anchor="ctr" rtlCol="false" tIns="50800" lIns="50800" bIns="50800" rIns="50800"/>
              <a:lstStyle/>
              <a:p>
                <a:pPr algn="ctr">
                  <a:lnSpc>
                    <a:spcPts val="3499"/>
                  </a:lnSpc>
                </a:pPr>
              </a:p>
            </p:txBody>
          </p:sp>
        </p:grpSp>
        <p:grpSp>
          <p:nvGrpSpPr>
            <p:cNvPr name="Group 7" id="7"/>
            <p:cNvGrpSpPr/>
            <p:nvPr/>
          </p:nvGrpSpPr>
          <p:grpSpPr>
            <a:xfrm rot="2448500">
              <a:off x="5585377" y="664834"/>
              <a:ext cx="8021854" cy="16095682"/>
              <a:chOff x="0" y="0"/>
              <a:chExt cx="1584564" cy="3179394"/>
            </a:xfrm>
          </p:grpSpPr>
          <p:sp>
            <p:nvSpPr>
              <p:cNvPr name="Freeform 8" id="8"/>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A84D98"/>
              </a:solidFill>
            </p:spPr>
          </p:sp>
          <p:sp>
            <p:nvSpPr>
              <p:cNvPr name="TextBox 9" id="9"/>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0" id="10"/>
            <p:cNvGrpSpPr/>
            <p:nvPr/>
          </p:nvGrpSpPr>
          <p:grpSpPr>
            <a:xfrm rot="2448500">
              <a:off x="6266829" y="1009836"/>
              <a:ext cx="8021854" cy="16095682"/>
              <a:chOff x="0" y="0"/>
              <a:chExt cx="1584564" cy="3179394"/>
            </a:xfrm>
          </p:grpSpPr>
          <p:sp>
            <p:nvSpPr>
              <p:cNvPr name="Freeform 11" id="11"/>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30A2A1"/>
              </a:solidFill>
            </p:spPr>
          </p:sp>
          <p:sp>
            <p:nvSpPr>
              <p:cNvPr name="TextBox 12" id="12"/>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3" id="13"/>
            <p:cNvGrpSpPr/>
            <p:nvPr/>
          </p:nvGrpSpPr>
          <p:grpSpPr>
            <a:xfrm rot="2448500">
              <a:off x="6948281" y="1354838"/>
              <a:ext cx="8021854" cy="16095682"/>
              <a:chOff x="0" y="0"/>
              <a:chExt cx="1584564" cy="3179394"/>
            </a:xfrm>
          </p:grpSpPr>
          <p:sp>
            <p:nvSpPr>
              <p:cNvPr name="Freeform 14" id="14"/>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279CD8"/>
              </a:solidFill>
            </p:spPr>
          </p:sp>
          <p:sp>
            <p:nvSpPr>
              <p:cNvPr name="TextBox 15" id="15"/>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grpSp>
        <p:nvGrpSpPr>
          <p:cNvPr name="Group 16" id="16"/>
          <p:cNvGrpSpPr/>
          <p:nvPr/>
        </p:nvGrpSpPr>
        <p:grpSpPr>
          <a:xfrm rot="0">
            <a:off x="10748341" y="391765"/>
            <a:ext cx="6236413" cy="2995416"/>
            <a:chOff x="0" y="0"/>
            <a:chExt cx="1642512" cy="788916"/>
          </a:xfrm>
        </p:grpSpPr>
        <p:sp>
          <p:nvSpPr>
            <p:cNvPr name="Freeform 17" id="17"/>
            <p:cNvSpPr/>
            <p:nvPr/>
          </p:nvSpPr>
          <p:spPr>
            <a:xfrm flipH="false" flipV="false" rot="0">
              <a:off x="0" y="0"/>
              <a:ext cx="1642512" cy="788916"/>
            </a:xfrm>
            <a:custGeom>
              <a:avLst/>
              <a:gdLst/>
              <a:ahLst/>
              <a:cxnLst/>
              <a:rect r="r" b="b" t="t" l="l"/>
              <a:pathLst>
                <a:path h="788916" w="1642512">
                  <a:moveTo>
                    <a:pt x="0" y="0"/>
                  </a:moveTo>
                  <a:lnTo>
                    <a:pt x="1642512" y="0"/>
                  </a:lnTo>
                  <a:lnTo>
                    <a:pt x="1642512" y="788916"/>
                  </a:lnTo>
                  <a:lnTo>
                    <a:pt x="0" y="788916"/>
                  </a:lnTo>
                  <a:close/>
                </a:path>
              </a:pathLst>
            </a:custGeom>
            <a:solidFill>
              <a:srgbClr val="FFFFFF"/>
            </a:solidFill>
          </p:spPr>
        </p:sp>
        <p:sp>
          <p:nvSpPr>
            <p:cNvPr name="TextBox 18" id="18"/>
            <p:cNvSpPr txBox="true"/>
            <p:nvPr/>
          </p:nvSpPr>
          <p:spPr>
            <a:xfrm>
              <a:off x="0" y="-38100"/>
              <a:ext cx="1642512" cy="827016"/>
            </a:xfrm>
            <a:prstGeom prst="rect">
              <a:avLst/>
            </a:prstGeom>
          </p:spPr>
          <p:txBody>
            <a:bodyPr anchor="ctr" rtlCol="false" tIns="50800" lIns="50800" bIns="50800" rIns="50800"/>
            <a:lstStyle/>
            <a:p>
              <a:pPr algn="ctr">
                <a:lnSpc>
                  <a:spcPts val="3499"/>
                </a:lnSpc>
              </a:pPr>
            </a:p>
          </p:txBody>
        </p:sp>
      </p:grpSp>
      <p:sp>
        <p:nvSpPr>
          <p:cNvPr name="Freeform 19" id="19"/>
          <p:cNvSpPr/>
          <p:nvPr/>
        </p:nvSpPr>
        <p:spPr>
          <a:xfrm flipH="false" flipV="false" rot="0">
            <a:off x="10495158" y="483299"/>
            <a:ext cx="6514085" cy="2634111"/>
          </a:xfrm>
          <a:custGeom>
            <a:avLst/>
            <a:gdLst/>
            <a:ahLst/>
            <a:cxnLst/>
            <a:rect r="r" b="b" t="t" l="l"/>
            <a:pathLst>
              <a:path h="2634111" w="6514085">
                <a:moveTo>
                  <a:pt x="0" y="0"/>
                </a:moveTo>
                <a:lnTo>
                  <a:pt x="6514085" y="0"/>
                </a:lnTo>
                <a:lnTo>
                  <a:pt x="6514085" y="2634111"/>
                </a:lnTo>
                <a:lnTo>
                  <a:pt x="0" y="2634111"/>
                </a:lnTo>
                <a:lnTo>
                  <a:pt x="0" y="0"/>
                </a:lnTo>
                <a:close/>
              </a:path>
            </a:pathLst>
          </a:custGeom>
          <a:blipFill>
            <a:blip r:embed="rId3"/>
            <a:stretch>
              <a:fillRect l="0" t="0" r="0" b="0"/>
            </a:stretch>
          </a:blipFill>
        </p:spPr>
      </p:sp>
      <p:sp>
        <p:nvSpPr>
          <p:cNvPr name="Freeform 20" id="20"/>
          <p:cNvSpPr/>
          <p:nvPr/>
        </p:nvSpPr>
        <p:spPr>
          <a:xfrm flipH="false" flipV="false" rot="0">
            <a:off x="1028700" y="1028700"/>
            <a:ext cx="2271238" cy="1796651"/>
          </a:xfrm>
          <a:custGeom>
            <a:avLst/>
            <a:gdLst/>
            <a:ahLst/>
            <a:cxnLst/>
            <a:rect r="r" b="b" t="t" l="l"/>
            <a:pathLst>
              <a:path h="1796651" w="2271238">
                <a:moveTo>
                  <a:pt x="0" y="0"/>
                </a:moveTo>
                <a:lnTo>
                  <a:pt x="2271238" y="0"/>
                </a:lnTo>
                <a:lnTo>
                  <a:pt x="2271238" y="1796651"/>
                </a:lnTo>
                <a:lnTo>
                  <a:pt x="0" y="1796651"/>
                </a:lnTo>
                <a:lnTo>
                  <a:pt x="0" y="0"/>
                </a:lnTo>
                <a:close/>
              </a:path>
            </a:pathLst>
          </a:custGeom>
          <a:blipFill>
            <a:blip r:embed="rId4"/>
            <a:stretch>
              <a:fillRect l="0" t="0" r="0" b="0"/>
            </a:stretch>
          </a:blipFill>
        </p:spPr>
      </p:sp>
      <p:grpSp>
        <p:nvGrpSpPr>
          <p:cNvPr name="Group 21" id="21"/>
          <p:cNvGrpSpPr/>
          <p:nvPr/>
        </p:nvGrpSpPr>
        <p:grpSpPr>
          <a:xfrm rot="5400000">
            <a:off x="4695753" y="-176590"/>
            <a:ext cx="47625" cy="10592555"/>
            <a:chOff x="0" y="0"/>
            <a:chExt cx="12543" cy="2789809"/>
          </a:xfrm>
        </p:grpSpPr>
        <p:sp>
          <p:nvSpPr>
            <p:cNvPr name="Freeform 22" id="22"/>
            <p:cNvSpPr/>
            <p:nvPr/>
          </p:nvSpPr>
          <p:spPr>
            <a:xfrm flipH="false" flipV="false" rot="0">
              <a:off x="0" y="0"/>
              <a:ext cx="12543" cy="2789809"/>
            </a:xfrm>
            <a:custGeom>
              <a:avLst/>
              <a:gdLst/>
              <a:ahLst/>
              <a:cxnLst/>
              <a:rect r="r" b="b" t="t" l="l"/>
              <a:pathLst>
                <a:path h="2789809" w="12543">
                  <a:moveTo>
                    <a:pt x="0" y="0"/>
                  </a:moveTo>
                  <a:lnTo>
                    <a:pt x="12543" y="0"/>
                  </a:lnTo>
                  <a:lnTo>
                    <a:pt x="12543" y="2789809"/>
                  </a:lnTo>
                  <a:lnTo>
                    <a:pt x="0" y="2789809"/>
                  </a:lnTo>
                  <a:close/>
                </a:path>
              </a:pathLst>
            </a:custGeom>
            <a:solidFill>
              <a:srgbClr val="A84D98"/>
            </a:solidFill>
          </p:spPr>
        </p:sp>
        <p:sp>
          <p:nvSpPr>
            <p:cNvPr name="TextBox 23" id="23"/>
            <p:cNvSpPr txBox="true"/>
            <p:nvPr/>
          </p:nvSpPr>
          <p:spPr>
            <a:xfrm>
              <a:off x="0" y="-38100"/>
              <a:ext cx="12543" cy="2827909"/>
            </a:xfrm>
            <a:prstGeom prst="rect">
              <a:avLst/>
            </a:prstGeom>
          </p:spPr>
          <p:txBody>
            <a:bodyPr anchor="ctr" rtlCol="false" tIns="50800" lIns="50800" bIns="50800" rIns="50800"/>
            <a:lstStyle/>
            <a:p>
              <a:pPr algn="ctr">
                <a:lnSpc>
                  <a:spcPts val="3499"/>
                </a:lnSpc>
              </a:pPr>
            </a:p>
          </p:txBody>
        </p:sp>
      </p:grpSp>
      <p:sp>
        <p:nvSpPr>
          <p:cNvPr name="TextBox 24" id="24"/>
          <p:cNvSpPr txBox="true"/>
          <p:nvPr/>
        </p:nvSpPr>
        <p:spPr>
          <a:xfrm rot="0">
            <a:off x="1028700" y="2984060"/>
            <a:ext cx="9466458" cy="1193800"/>
          </a:xfrm>
          <a:prstGeom prst="rect">
            <a:avLst/>
          </a:prstGeom>
        </p:spPr>
        <p:txBody>
          <a:bodyPr anchor="t" rtlCol="false" tIns="0" lIns="0" bIns="0" rIns="0">
            <a:spAutoFit/>
          </a:bodyPr>
          <a:lstStyle/>
          <a:p>
            <a:pPr algn="l">
              <a:lnSpc>
                <a:spcPts val="9799"/>
              </a:lnSpc>
            </a:pPr>
            <a:r>
              <a:rPr lang="en-US" sz="6999" spc="-384" b="true">
                <a:solidFill>
                  <a:srgbClr val="FFFFFF"/>
                </a:solidFill>
                <a:latin typeface="Open Sans Bold"/>
                <a:ea typeface="Open Sans Bold"/>
                <a:cs typeface="Open Sans Bold"/>
                <a:sym typeface="Open Sans Bold"/>
              </a:rPr>
              <a:t>Unlock your CTO’s</a:t>
            </a:r>
          </a:p>
        </p:txBody>
      </p:sp>
      <p:sp>
        <p:nvSpPr>
          <p:cNvPr name="TextBox 25" id="25"/>
          <p:cNvSpPr txBox="true"/>
          <p:nvPr/>
        </p:nvSpPr>
        <p:spPr>
          <a:xfrm rot="0">
            <a:off x="1028700" y="5330948"/>
            <a:ext cx="5838676" cy="863600"/>
          </a:xfrm>
          <a:prstGeom prst="rect">
            <a:avLst/>
          </a:prstGeom>
        </p:spPr>
        <p:txBody>
          <a:bodyPr anchor="t" rtlCol="false" tIns="0" lIns="0" bIns="0" rIns="0">
            <a:spAutoFit/>
          </a:bodyPr>
          <a:lstStyle/>
          <a:p>
            <a:pPr algn="l">
              <a:lnSpc>
                <a:spcPts val="7000"/>
              </a:lnSpc>
            </a:pPr>
            <a:r>
              <a:rPr lang="en-US" b="true" sz="5000" spc="-275">
                <a:solidFill>
                  <a:srgbClr val="FFFFFF"/>
                </a:solidFill>
                <a:latin typeface="Open Sans Bold"/>
                <a:ea typeface="Open Sans Bold"/>
                <a:cs typeface="Open Sans Bold"/>
                <a:sym typeface="Open Sans Bold"/>
              </a:rPr>
              <a:t>JOHN CHESTERS</a:t>
            </a:r>
          </a:p>
        </p:txBody>
      </p:sp>
      <p:sp>
        <p:nvSpPr>
          <p:cNvPr name="TextBox 26" id="26"/>
          <p:cNvSpPr txBox="true"/>
          <p:nvPr/>
        </p:nvSpPr>
        <p:spPr>
          <a:xfrm rot="0">
            <a:off x="941312" y="6280272"/>
            <a:ext cx="5838676" cy="1108710"/>
          </a:xfrm>
          <a:prstGeom prst="rect">
            <a:avLst/>
          </a:prstGeom>
        </p:spPr>
        <p:txBody>
          <a:bodyPr anchor="t" rtlCol="false" tIns="0" lIns="0" bIns="0" rIns="0">
            <a:spAutoFit/>
          </a:bodyPr>
          <a:lstStyle/>
          <a:p>
            <a:pPr algn="l">
              <a:lnSpc>
                <a:spcPts val="4320"/>
              </a:lnSpc>
            </a:pPr>
            <a:r>
              <a:rPr lang="en-US" sz="4000" spc="-220" b="true">
                <a:solidFill>
                  <a:srgbClr val="FFFFFF"/>
                </a:solidFill>
                <a:latin typeface="Open Sans Bold"/>
                <a:ea typeface="Open Sans Bold"/>
                <a:cs typeface="Open Sans Bold"/>
                <a:sym typeface="Open Sans Bold"/>
              </a:rPr>
              <a:t>EALING COMMUNITY</a:t>
            </a:r>
          </a:p>
          <a:p>
            <a:pPr algn="l">
              <a:lnSpc>
                <a:spcPts val="4320"/>
              </a:lnSpc>
            </a:pPr>
            <a:r>
              <a:rPr lang="en-US" sz="4000" spc="-220" b="true">
                <a:solidFill>
                  <a:srgbClr val="FFFFFF"/>
                </a:solidFill>
                <a:latin typeface="Open Sans Bold"/>
                <a:ea typeface="Open Sans Bold"/>
                <a:cs typeface="Open Sans Bold"/>
                <a:sym typeface="Open Sans Bold"/>
              </a:rPr>
              <a:t>TRANSPORT </a:t>
            </a:r>
          </a:p>
        </p:txBody>
      </p:sp>
      <p:sp>
        <p:nvSpPr>
          <p:cNvPr name="TextBox 27" id="27"/>
          <p:cNvSpPr txBox="true"/>
          <p:nvPr/>
        </p:nvSpPr>
        <p:spPr>
          <a:xfrm rot="0">
            <a:off x="1028700" y="3851753"/>
            <a:ext cx="6165729" cy="1193800"/>
          </a:xfrm>
          <a:prstGeom prst="rect">
            <a:avLst/>
          </a:prstGeom>
        </p:spPr>
        <p:txBody>
          <a:bodyPr anchor="t" rtlCol="false" tIns="0" lIns="0" bIns="0" rIns="0">
            <a:spAutoFit/>
          </a:bodyPr>
          <a:lstStyle/>
          <a:p>
            <a:pPr algn="l">
              <a:lnSpc>
                <a:spcPts val="9799"/>
              </a:lnSpc>
            </a:pPr>
            <a:r>
              <a:rPr lang="en-US" sz="6999" spc="-384" b="true">
                <a:solidFill>
                  <a:srgbClr val="FFFFFF"/>
                </a:solidFill>
                <a:latin typeface="Open Sans Bold"/>
                <a:ea typeface="Open Sans Bold"/>
                <a:cs typeface="Open Sans Bold"/>
                <a:sym typeface="Open Sans Bold"/>
              </a:rPr>
              <a:t>Social Value</a:t>
            </a:r>
          </a:p>
        </p:txBody>
      </p:sp>
      <p:sp>
        <p:nvSpPr>
          <p:cNvPr name="TextBox 28" id="28"/>
          <p:cNvSpPr txBox="true"/>
          <p:nvPr/>
        </p:nvSpPr>
        <p:spPr>
          <a:xfrm rot="0">
            <a:off x="15648724" y="8707436"/>
            <a:ext cx="1336030" cy="587376"/>
          </a:xfrm>
          <a:prstGeom prst="rect">
            <a:avLst/>
          </a:prstGeom>
        </p:spPr>
        <p:txBody>
          <a:bodyPr anchor="t" rtlCol="false" tIns="0" lIns="0" bIns="0" rIns="0">
            <a:spAutoFit/>
          </a:bodyPr>
          <a:lstStyle/>
          <a:p>
            <a:pPr algn="ctr">
              <a:lnSpc>
                <a:spcPts val="4899"/>
              </a:lnSpc>
            </a:pPr>
            <a:r>
              <a:rPr lang="en-US" sz="3499" b="true">
                <a:solidFill>
                  <a:srgbClr val="FFFFFF"/>
                </a:solidFill>
                <a:latin typeface="Open Sans Bold"/>
                <a:ea typeface="Open Sans Bold"/>
                <a:cs typeface="Open Sans Bold"/>
                <a:sym typeface="Open Sans Bold"/>
              </a:rPr>
              <a:t>#CT24</a:t>
            </a:r>
          </a:p>
        </p:txBody>
      </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A blue sign with white text  Description automatically generated"/>
          <p:cNvSpPr/>
          <p:nvPr/>
        </p:nvSpPr>
        <p:spPr>
          <a:xfrm flipH="false" flipV="false" rot="0">
            <a:off x="5398125" y="8799064"/>
            <a:ext cx="6577455" cy="1398530"/>
          </a:xfrm>
          <a:custGeom>
            <a:avLst/>
            <a:gdLst/>
            <a:ahLst/>
            <a:cxnLst/>
            <a:rect r="r" b="b" t="t" l="l"/>
            <a:pathLst>
              <a:path h="1398530" w="6577455">
                <a:moveTo>
                  <a:pt x="0" y="0"/>
                </a:moveTo>
                <a:lnTo>
                  <a:pt x="6577455" y="0"/>
                </a:lnTo>
                <a:lnTo>
                  <a:pt x="6577455" y="1398530"/>
                </a:lnTo>
                <a:lnTo>
                  <a:pt x="0" y="1398530"/>
                </a:lnTo>
                <a:lnTo>
                  <a:pt x="0" y="0"/>
                </a:lnTo>
                <a:close/>
              </a:path>
            </a:pathLst>
          </a:custGeom>
          <a:blipFill>
            <a:blip r:embed="rId2"/>
            <a:stretch>
              <a:fillRect l="0" t="0" r="0" b="0"/>
            </a:stretch>
          </a:blipFill>
        </p:spPr>
      </p:sp>
      <p:sp>
        <p:nvSpPr>
          <p:cNvPr name="TextBox 3" id="3"/>
          <p:cNvSpPr txBox="true"/>
          <p:nvPr/>
        </p:nvSpPr>
        <p:spPr>
          <a:xfrm rot="0">
            <a:off x="1034554" y="687093"/>
            <a:ext cx="11252326" cy="849619"/>
          </a:xfrm>
          <a:prstGeom prst="rect">
            <a:avLst/>
          </a:prstGeom>
        </p:spPr>
        <p:txBody>
          <a:bodyPr anchor="t" rtlCol="false" tIns="0" lIns="0" bIns="0" rIns="0">
            <a:spAutoFit/>
          </a:bodyPr>
          <a:lstStyle/>
          <a:p>
            <a:pPr algn="l">
              <a:lnSpc>
                <a:spcPts val="7128"/>
              </a:lnSpc>
            </a:pPr>
            <a:r>
              <a:rPr lang="en-US" b="true" sz="6600" spc="211">
                <a:solidFill>
                  <a:srgbClr val="000000"/>
                </a:solidFill>
                <a:latin typeface="TT Rounds Condensed Bold"/>
                <a:ea typeface="TT Rounds Condensed Bold"/>
                <a:cs typeface="TT Rounds Condensed Bold"/>
                <a:sym typeface="TT Rounds Condensed Bold"/>
              </a:rPr>
              <a:t>How did we get here?</a:t>
            </a:r>
          </a:p>
        </p:txBody>
      </p:sp>
      <p:sp>
        <p:nvSpPr>
          <p:cNvPr name="AutoShape 4" id="4"/>
          <p:cNvSpPr/>
          <p:nvPr/>
        </p:nvSpPr>
        <p:spPr>
          <a:xfrm>
            <a:off x="2564320" y="5461396"/>
            <a:ext cx="12211841" cy="9525"/>
          </a:xfrm>
          <a:prstGeom prst="line">
            <a:avLst/>
          </a:prstGeom>
          <a:ln cap="rnd" w="9525">
            <a:solidFill>
              <a:srgbClr val="1C1C40"/>
            </a:solidFill>
            <a:prstDash val="solid"/>
            <a:headEnd type="none" len="sm" w="sm"/>
            <a:tailEnd type="none" len="sm" w="sm"/>
          </a:ln>
        </p:spPr>
      </p:sp>
      <p:grpSp>
        <p:nvGrpSpPr>
          <p:cNvPr name="Group 5" id="5"/>
          <p:cNvGrpSpPr/>
          <p:nvPr/>
        </p:nvGrpSpPr>
        <p:grpSpPr>
          <a:xfrm rot="0">
            <a:off x="2305472" y="5223788"/>
            <a:ext cx="561836" cy="499110"/>
            <a:chOff x="0" y="0"/>
            <a:chExt cx="749114" cy="665480"/>
          </a:xfrm>
        </p:grpSpPr>
        <p:sp>
          <p:nvSpPr>
            <p:cNvPr name="Freeform 6" id="6"/>
            <p:cNvSpPr/>
            <p:nvPr/>
          </p:nvSpPr>
          <p:spPr>
            <a:xfrm flipH="false" flipV="false" rot="0">
              <a:off x="12700" y="12700"/>
              <a:ext cx="723773" cy="640080"/>
            </a:xfrm>
            <a:custGeom>
              <a:avLst/>
              <a:gdLst/>
              <a:ahLst/>
              <a:cxnLst/>
              <a:rect r="r" b="b" t="t" l="l"/>
              <a:pathLst>
                <a:path h="640080" w="723773">
                  <a:moveTo>
                    <a:pt x="0" y="320040"/>
                  </a:moveTo>
                  <a:cubicBezTo>
                    <a:pt x="0" y="143256"/>
                    <a:pt x="162052" y="0"/>
                    <a:pt x="361823" y="0"/>
                  </a:cubicBezTo>
                  <a:cubicBezTo>
                    <a:pt x="561594" y="0"/>
                    <a:pt x="723773" y="143256"/>
                    <a:pt x="723773" y="320040"/>
                  </a:cubicBezTo>
                  <a:cubicBezTo>
                    <a:pt x="723773" y="496824"/>
                    <a:pt x="561721" y="640080"/>
                    <a:pt x="361823" y="640080"/>
                  </a:cubicBezTo>
                  <a:cubicBezTo>
                    <a:pt x="161925" y="640080"/>
                    <a:pt x="0" y="496824"/>
                    <a:pt x="0" y="320040"/>
                  </a:cubicBezTo>
                  <a:close/>
                </a:path>
              </a:pathLst>
            </a:custGeom>
            <a:solidFill>
              <a:srgbClr val="4593A1"/>
            </a:solidFill>
          </p:spPr>
        </p:sp>
        <p:sp>
          <p:nvSpPr>
            <p:cNvPr name="Freeform 7" id="7"/>
            <p:cNvSpPr/>
            <p:nvPr/>
          </p:nvSpPr>
          <p:spPr>
            <a:xfrm flipH="false" flipV="false" rot="0">
              <a:off x="0" y="0"/>
              <a:ext cx="749173" cy="665480"/>
            </a:xfrm>
            <a:custGeom>
              <a:avLst/>
              <a:gdLst/>
              <a:ahLst/>
              <a:cxnLst/>
              <a:rect r="r" b="b" t="t" l="l"/>
              <a:pathLst>
                <a:path h="665480" w="749173">
                  <a:moveTo>
                    <a:pt x="0" y="332740"/>
                  </a:moveTo>
                  <a:cubicBezTo>
                    <a:pt x="0" y="147574"/>
                    <a:pt x="169164" y="0"/>
                    <a:pt x="374523" y="0"/>
                  </a:cubicBezTo>
                  <a:cubicBezTo>
                    <a:pt x="579882" y="0"/>
                    <a:pt x="749173" y="147574"/>
                    <a:pt x="749173" y="332740"/>
                  </a:cubicBezTo>
                  <a:lnTo>
                    <a:pt x="736473" y="332740"/>
                  </a:lnTo>
                  <a:lnTo>
                    <a:pt x="749173" y="332740"/>
                  </a:lnTo>
                  <a:cubicBezTo>
                    <a:pt x="749173" y="517906"/>
                    <a:pt x="580009" y="665480"/>
                    <a:pt x="374650" y="665480"/>
                  </a:cubicBezTo>
                  <a:lnTo>
                    <a:pt x="374650" y="652780"/>
                  </a:lnTo>
                  <a:lnTo>
                    <a:pt x="374650" y="665480"/>
                  </a:lnTo>
                  <a:cubicBezTo>
                    <a:pt x="169164" y="665480"/>
                    <a:pt x="0" y="517906"/>
                    <a:pt x="0" y="332740"/>
                  </a:cubicBezTo>
                  <a:lnTo>
                    <a:pt x="12700" y="332740"/>
                  </a:lnTo>
                  <a:lnTo>
                    <a:pt x="25400" y="332740"/>
                  </a:lnTo>
                  <a:lnTo>
                    <a:pt x="12700" y="332740"/>
                  </a:lnTo>
                  <a:lnTo>
                    <a:pt x="0" y="332740"/>
                  </a:lnTo>
                  <a:moveTo>
                    <a:pt x="25400" y="332740"/>
                  </a:moveTo>
                  <a:cubicBezTo>
                    <a:pt x="25400" y="339725"/>
                    <a:pt x="19685" y="345440"/>
                    <a:pt x="12700" y="345440"/>
                  </a:cubicBezTo>
                  <a:cubicBezTo>
                    <a:pt x="5715" y="345440"/>
                    <a:pt x="0" y="339725"/>
                    <a:pt x="0" y="332740"/>
                  </a:cubicBezTo>
                  <a:cubicBezTo>
                    <a:pt x="0" y="325755"/>
                    <a:pt x="5715" y="320040"/>
                    <a:pt x="12700" y="320040"/>
                  </a:cubicBezTo>
                  <a:cubicBezTo>
                    <a:pt x="19685" y="320040"/>
                    <a:pt x="25400" y="325755"/>
                    <a:pt x="25400" y="332740"/>
                  </a:cubicBezTo>
                  <a:cubicBezTo>
                    <a:pt x="25400" y="501015"/>
                    <a:pt x="180213" y="640080"/>
                    <a:pt x="374523" y="640080"/>
                  </a:cubicBezTo>
                  <a:cubicBezTo>
                    <a:pt x="568833" y="640080"/>
                    <a:pt x="723773" y="501015"/>
                    <a:pt x="723773" y="332740"/>
                  </a:cubicBezTo>
                  <a:cubicBezTo>
                    <a:pt x="723773" y="164465"/>
                    <a:pt x="568960" y="25400"/>
                    <a:pt x="374523" y="25400"/>
                  </a:cubicBezTo>
                  <a:lnTo>
                    <a:pt x="374523" y="12700"/>
                  </a:lnTo>
                  <a:lnTo>
                    <a:pt x="374523" y="25400"/>
                  </a:lnTo>
                  <a:cubicBezTo>
                    <a:pt x="180213" y="25400"/>
                    <a:pt x="25400" y="164465"/>
                    <a:pt x="25400" y="332740"/>
                  </a:cubicBezTo>
                  <a:close/>
                </a:path>
              </a:pathLst>
            </a:custGeom>
            <a:solidFill>
              <a:srgbClr val="060615"/>
            </a:solidFill>
          </p:spPr>
        </p:sp>
      </p:grpSp>
      <p:grpSp>
        <p:nvGrpSpPr>
          <p:cNvPr name="Group 8" id="8"/>
          <p:cNvGrpSpPr/>
          <p:nvPr/>
        </p:nvGrpSpPr>
        <p:grpSpPr>
          <a:xfrm rot="0">
            <a:off x="2422558" y="5346753"/>
            <a:ext cx="327660" cy="272351"/>
            <a:chOff x="0" y="0"/>
            <a:chExt cx="436880" cy="363134"/>
          </a:xfrm>
        </p:grpSpPr>
        <p:sp>
          <p:nvSpPr>
            <p:cNvPr name="Freeform 9" id="9"/>
            <p:cNvSpPr/>
            <p:nvPr/>
          </p:nvSpPr>
          <p:spPr>
            <a:xfrm flipH="false" flipV="false" rot="0">
              <a:off x="12700" y="12700"/>
              <a:ext cx="411480" cy="337820"/>
            </a:xfrm>
            <a:custGeom>
              <a:avLst/>
              <a:gdLst/>
              <a:ahLst/>
              <a:cxnLst/>
              <a:rect r="r" b="b" t="t" l="l"/>
              <a:pathLst>
                <a:path h="337820" w="411480">
                  <a:moveTo>
                    <a:pt x="0" y="168910"/>
                  </a:moveTo>
                  <a:cubicBezTo>
                    <a:pt x="0" y="75565"/>
                    <a:pt x="92075" y="0"/>
                    <a:pt x="205740" y="0"/>
                  </a:cubicBezTo>
                  <a:cubicBezTo>
                    <a:pt x="319405" y="0"/>
                    <a:pt x="411480" y="75565"/>
                    <a:pt x="411480" y="168910"/>
                  </a:cubicBezTo>
                  <a:cubicBezTo>
                    <a:pt x="411480" y="262255"/>
                    <a:pt x="319405" y="337820"/>
                    <a:pt x="205740" y="337820"/>
                  </a:cubicBezTo>
                  <a:cubicBezTo>
                    <a:pt x="92075" y="337820"/>
                    <a:pt x="0" y="262128"/>
                    <a:pt x="0" y="168910"/>
                  </a:cubicBezTo>
                  <a:close/>
                </a:path>
              </a:pathLst>
            </a:custGeom>
            <a:solidFill>
              <a:srgbClr val="FF9900"/>
            </a:solidFill>
          </p:spPr>
        </p:sp>
        <p:sp>
          <p:nvSpPr>
            <p:cNvPr name="Freeform 10" id="10"/>
            <p:cNvSpPr/>
            <p:nvPr/>
          </p:nvSpPr>
          <p:spPr>
            <a:xfrm flipH="false" flipV="false" rot="0">
              <a:off x="0" y="0"/>
              <a:ext cx="436880" cy="363220"/>
            </a:xfrm>
            <a:custGeom>
              <a:avLst/>
              <a:gdLst/>
              <a:ahLst/>
              <a:cxnLst/>
              <a:rect r="r" b="b" t="t" l="l"/>
              <a:pathLst>
                <a:path h="363220" w="436880">
                  <a:moveTo>
                    <a:pt x="0" y="181610"/>
                  </a:moveTo>
                  <a:cubicBezTo>
                    <a:pt x="0" y="79121"/>
                    <a:pt x="100203" y="0"/>
                    <a:pt x="218440" y="0"/>
                  </a:cubicBezTo>
                  <a:cubicBezTo>
                    <a:pt x="336677" y="0"/>
                    <a:pt x="436880" y="79121"/>
                    <a:pt x="436880" y="181610"/>
                  </a:cubicBezTo>
                  <a:lnTo>
                    <a:pt x="424180" y="181610"/>
                  </a:lnTo>
                  <a:lnTo>
                    <a:pt x="436880" y="181610"/>
                  </a:lnTo>
                  <a:cubicBezTo>
                    <a:pt x="436880" y="284099"/>
                    <a:pt x="336677" y="363220"/>
                    <a:pt x="218440" y="363220"/>
                  </a:cubicBezTo>
                  <a:lnTo>
                    <a:pt x="218440" y="350520"/>
                  </a:lnTo>
                  <a:lnTo>
                    <a:pt x="218440" y="363220"/>
                  </a:lnTo>
                  <a:cubicBezTo>
                    <a:pt x="100203" y="363093"/>
                    <a:pt x="0" y="284099"/>
                    <a:pt x="0" y="181610"/>
                  </a:cubicBezTo>
                  <a:lnTo>
                    <a:pt x="12700" y="181610"/>
                  </a:lnTo>
                  <a:lnTo>
                    <a:pt x="25400" y="181610"/>
                  </a:lnTo>
                  <a:lnTo>
                    <a:pt x="12700" y="181610"/>
                  </a:lnTo>
                  <a:lnTo>
                    <a:pt x="0" y="181610"/>
                  </a:lnTo>
                  <a:moveTo>
                    <a:pt x="25400" y="181610"/>
                  </a:moveTo>
                  <a:cubicBezTo>
                    <a:pt x="25400" y="188595"/>
                    <a:pt x="19685" y="194310"/>
                    <a:pt x="12700" y="194310"/>
                  </a:cubicBezTo>
                  <a:cubicBezTo>
                    <a:pt x="5715" y="194310"/>
                    <a:pt x="0" y="188595"/>
                    <a:pt x="0" y="181610"/>
                  </a:cubicBezTo>
                  <a:cubicBezTo>
                    <a:pt x="0" y="174625"/>
                    <a:pt x="5715" y="168910"/>
                    <a:pt x="12700" y="168910"/>
                  </a:cubicBezTo>
                  <a:cubicBezTo>
                    <a:pt x="19685" y="168910"/>
                    <a:pt x="25400" y="174625"/>
                    <a:pt x="25400" y="181610"/>
                  </a:cubicBezTo>
                  <a:cubicBezTo>
                    <a:pt x="25400" y="265684"/>
                    <a:pt x="109347" y="337820"/>
                    <a:pt x="218440" y="337820"/>
                  </a:cubicBezTo>
                  <a:cubicBezTo>
                    <a:pt x="327533" y="337820"/>
                    <a:pt x="411480" y="265684"/>
                    <a:pt x="411480" y="181610"/>
                  </a:cubicBezTo>
                  <a:cubicBezTo>
                    <a:pt x="411480" y="97536"/>
                    <a:pt x="327533" y="25400"/>
                    <a:pt x="218440" y="25400"/>
                  </a:cubicBezTo>
                  <a:lnTo>
                    <a:pt x="218440" y="12700"/>
                  </a:lnTo>
                  <a:lnTo>
                    <a:pt x="218440" y="25400"/>
                  </a:lnTo>
                  <a:cubicBezTo>
                    <a:pt x="109347" y="25400"/>
                    <a:pt x="25400" y="97536"/>
                    <a:pt x="25400" y="181610"/>
                  </a:cubicBezTo>
                  <a:close/>
                </a:path>
              </a:pathLst>
            </a:custGeom>
            <a:solidFill>
              <a:srgbClr val="060615"/>
            </a:solidFill>
          </p:spPr>
        </p:sp>
      </p:grpSp>
      <p:sp>
        <p:nvSpPr>
          <p:cNvPr name="AutoShape 11" id="11"/>
          <p:cNvSpPr/>
          <p:nvPr/>
        </p:nvSpPr>
        <p:spPr>
          <a:xfrm>
            <a:off x="2051032" y="4702739"/>
            <a:ext cx="1070714" cy="9525"/>
          </a:xfrm>
          <a:prstGeom prst="line">
            <a:avLst/>
          </a:prstGeom>
          <a:ln cap="rnd" w="9525">
            <a:solidFill>
              <a:srgbClr val="1C1C40"/>
            </a:solidFill>
            <a:prstDash val="solid"/>
            <a:headEnd type="none" len="sm" w="sm"/>
            <a:tailEnd type="none" len="sm" w="sm"/>
          </a:ln>
        </p:spPr>
      </p:sp>
      <p:sp>
        <p:nvSpPr>
          <p:cNvPr name="TextBox 12" id="12"/>
          <p:cNvSpPr txBox="true"/>
          <p:nvPr/>
        </p:nvSpPr>
        <p:spPr>
          <a:xfrm rot="0">
            <a:off x="1843438" y="2139987"/>
            <a:ext cx="1485900" cy="702915"/>
          </a:xfrm>
          <a:prstGeom prst="rect">
            <a:avLst/>
          </a:prstGeom>
        </p:spPr>
        <p:txBody>
          <a:bodyPr anchor="t" rtlCol="false" tIns="0" lIns="0" bIns="0" rIns="0">
            <a:spAutoFit/>
          </a:bodyPr>
          <a:lstStyle/>
          <a:p>
            <a:pPr algn="ctr">
              <a:lnSpc>
                <a:spcPts val="2520"/>
              </a:lnSpc>
            </a:pPr>
            <a:r>
              <a:rPr lang="en-US" b="true" sz="2100" spc="19">
                <a:solidFill>
                  <a:srgbClr val="000000"/>
                </a:solidFill>
                <a:latin typeface="TT Rounds Condensed Bold"/>
                <a:ea typeface="TT Rounds Condensed Bold"/>
                <a:cs typeface="TT Rounds Condensed Bold"/>
                <a:sym typeface="TT Rounds Condensed Bold"/>
              </a:rPr>
              <a:t>Late Spring 2022</a:t>
            </a:r>
          </a:p>
        </p:txBody>
      </p:sp>
      <p:sp>
        <p:nvSpPr>
          <p:cNvPr name="TextBox 13" id="13"/>
          <p:cNvSpPr txBox="true"/>
          <p:nvPr/>
        </p:nvSpPr>
        <p:spPr>
          <a:xfrm rot="0">
            <a:off x="1417602" y="2841995"/>
            <a:ext cx="2650876" cy="1026081"/>
          </a:xfrm>
          <a:prstGeom prst="rect">
            <a:avLst/>
          </a:prstGeom>
        </p:spPr>
        <p:txBody>
          <a:bodyPr anchor="t" rtlCol="false" tIns="0" lIns="0" bIns="0" rIns="0">
            <a:spAutoFit/>
          </a:bodyPr>
          <a:lstStyle/>
          <a:p>
            <a:pPr algn="l">
              <a:lnSpc>
                <a:spcPts val="2520"/>
              </a:lnSpc>
            </a:pPr>
            <a:r>
              <a:rPr lang="en-US" sz="2100" spc="19">
                <a:solidFill>
                  <a:srgbClr val="000000"/>
                </a:solidFill>
                <a:latin typeface="TT Rounds Condensed"/>
                <a:ea typeface="TT Rounds Condensed"/>
                <a:cs typeface="TT Rounds Condensed"/>
                <a:sym typeface="TT Rounds Condensed"/>
              </a:rPr>
              <a:t>SELCP joint scrutiny report commissioned  on Public Transport</a:t>
            </a:r>
          </a:p>
        </p:txBody>
      </p:sp>
      <p:grpSp>
        <p:nvGrpSpPr>
          <p:cNvPr name="Group 14" id="14"/>
          <p:cNvGrpSpPr/>
          <p:nvPr/>
        </p:nvGrpSpPr>
        <p:grpSpPr>
          <a:xfrm rot="0">
            <a:off x="4729143" y="5239308"/>
            <a:ext cx="561835" cy="484439"/>
            <a:chOff x="0" y="0"/>
            <a:chExt cx="749114" cy="645918"/>
          </a:xfrm>
        </p:grpSpPr>
        <p:sp>
          <p:nvSpPr>
            <p:cNvPr name="Freeform 15" id="15"/>
            <p:cNvSpPr/>
            <p:nvPr/>
          </p:nvSpPr>
          <p:spPr>
            <a:xfrm flipH="false" flipV="false" rot="0">
              <a:off x="12700" y="12700"/>
              <a:ext cx="723773" cy="620522"/>
            </a:xfrm>
            <a:custGeom>
              <a:avLst/>
              <a:gdLst/>
              <a:ahLst/>
              <a:cxnLst/>
              <a:rect r="r" b="b" t="t" l="l"/>
              <a:pathLst>
                <a:path h="620522" w="723773">
                  <a:moveTo>
                    <a:pt x="0" y="310261"/>
                  </a:moveTo>
                  <a:cubicBezTo>
                    <a:pt x="0" y="138938"/>
                    <a:pt x="162052" y="0"/>
                    <a:pt x="361823" y="0"/>
                  </a:cubicBezTo>
                  <a:cubicBezTo>
                    <a:pt x="561594" y="0"/>
                    <a:pt x="723773" y="138938"/>
                    <a:pt x="723773" y="310261"/>
                  </a:cubicBezTo>
                  <a:cubicBezTo>
                    <a:pt x="723773" y="481584"/>
                    <a:pt x="561721" y="620522"/>
                    <a:pt x="361823" y="620522"/>
                  </a:cubicBezTo>
                  <a:cubicBezTo>
                    <a:pt x="161925" y="620522"/>
                    <a:pt x="0" y="481584"/>
                    <a:pt x="0" y="310261"/>
                  </a:cubicBezTo>
                  <a:close/>
                </a:path>
              </a:pathLst>
            </a:custGeom>
            <a:solidFill>
              <a:srgbClr val="FF9900"/>
            </a:solidFill>
          </p:spPr>
        </p:sp>
        <p:sp>
          <p:nvSpPr>
            <p:cNvPr name="Freeform 16" id="16"/>
            <p:cNvSpPr/>
            <p:nvPr/>
          </p:nvSpPr>
          <p:spPr>
            <a:xfrm flipH="false" flipV="false" rot="0">
              <a:off x="0" y="0"/>
              <a:ext cx="749173" cy="645922"/>
            </a:xfrm>
            <a:custGeom>
              <a:avLst/>
              <a:gdLst/>
              <a:ahLst/>
              <a:cxnLst/>
              <a:rect r="r" b="b" t="t" l="l"/>
              <a:pathLst>
                <a:path h="645922" w="749173">
                  <a:moveTo>
                    <a:pt x="0" y="322961"/>
                  </a:moveTo>
                  <a:cubicBezTo>
                    <a:pt x="0" y="142875"/>
                    <a:pt x="169545" y="0"/>
                    <a:pt x="374523" y="0"/>
                  </a:cubicBezTo>
                  <a:cubicBezTo>
                    <a:pt x="579501" y="0"/>
                    <a:pt x="749173" y="142875"/>
                    <a:pt x="749173" y="322961"/>
                  </a:cubicBezTo>
                  <a:lnTo>
                    <a:pt x="736473" y="322961"/>
                  </a:lnTo>
                  <a:lnTo>
                    <a:pt x="749173" y="322961"/>
                  </a:lnTo>
                  <a:cubicBezTo>
                    <a:pt x="749173" y="503047"/>
                    <a:pt x="579628" y="645922"/>
                    <a:pt x="374650" y="645922"/>
                  </a:cubicBezTo>
                  <a:lnTo>
                    <a:pt x="374650" y="633222"/>
                  </a:lnTo>
                  <a:lnTo>
                    <a:pt x="374650" y="645922"/>
                  </a:lnTo>
                  <a:cubicBezTo>
                    <a:pt x="169545" y="645922"/>
                    <a:pt x="0" y="503047"/>
                    <a:pt x="0" y="322961"/>
                  </a:cubicBezTo>
                  <a:lnTo>
                    <a:pt x="12700" y="322961"/>
                  </a:lnTo>
                  <a:lnTo>
                    <a:pt x="25400" y="322961"/>
                  </a:lnTo>
                  <a:lnTo>
                    <a:pt x="12700" y="322961"/>
                  </a:lnTo>
                  <a:lnTo>
                    <a:pt x="0" y="322961"/>
                  </a:lnTo>
                  <a:moveTo>
                    <a:pt x="25400" y="322961"/>
                  </a:moveTo>
                  <a:cubicBezTo>
                    <a:pt x="25400" y="329946"/>
                    <a:pt x="19685" y="335661"/>
                    <a:pt x="12700" y="335661"/>
                  </a:cubicBezTo>
                  <a:cubicBezTo>
                    <a:pt x="5715" y="335661"/>
                    <a:pt x="0" y="329946"/>
                    <a:pt x="0" y="322961"/>
                  </a:cubicBezTo>
                  <a:cubicBezTo>
                    <a:pt x="0" y="315976"/>
                    <a:pt x="5715" y="310261"/>
                    <a:pt x="12700" y="310261"/>
                  </a:cubicBezTo>
                  <a:cubicBezTo>
                    <a:pt x="19685" y="310261"/>
                    <a:pt x="25400" y="315976"/>
                    <a:pt x="25400" y="322961"/>
                  </a:cubicBezTo>
                  <a:cubicBezTo>
                    <a:pt x="25400" y="485521"/>
                    <a:pt x="179832" y="620522"/>
                    <a:pt x="374523" y="620522"/>
                  </a:cubicBezTo>
                  <a:cubicBezTo>
                    <a:pt x="569214" y="620522"/>
                    <a:pt x="723773" y="485521"/>
                    <a:pt x="723773" y="322961"/>
                  </a:cubicBezTo>
                  <a:cubicBezTo>
                    <a:pt x="723773" y="160401"/>
                    <a:pt x="569341" y="25400"/>
                    <a:pt x="374523" y="25400"/>
                  </a:cubicBezTo>
                  <a:lnTo>
                    <a:pt x="374523" y="12700"/>
                  </a:lnTo>
                  <a:lnTo>
                    <a:pt x="374523" y="25400"/>
                  </a:lnTo>
                  <a:cubicBezTo>
                    <a:pt x="179832" y="25400"/>
                    <a:pt x="25400" y="160401"/>
                    <a:pt x="25400" y="322961"/>
                  </a:cubicBezTo>
                  <a:close/>
                </a:path>
              </a:pathLst>
            </a:custGeom>
            <a:solidFill>
              <a:srgbClr val="060615"/>
            </a:solidFill>
          </p:spPr>
        </p:sp>
      </p:grpSp>
      <p:grpSp>
        <p:nvGrpSpPr>
          <p:cNvPr name="Group 17" id="17"/>
          <p:cNvGrpSpPr/>
          <p:nvPr/>
        </p:nvGrpSpPr>
        <p:grpSpPr>
          <a:xfrm rot="0">
            <a:off x="4830478" y="5344911"/>
            <a:ext cx="327660" cy="264609"/>
            <a:chOff x="0" y="0"/>
            <a:chExt cx="436880" cy="352812"/>
          </a:xfrm>
        </p:grpSpPr>
        <p:sp>
          <p:nvSpPr>
            <p:cNvPr name="Freeform 18" id="18"/>
            <p:cNvSpPr/>
            <p:nvPr/>
          </p:nvSpPr>
          <p:spPr>
            <a:xfrm flipH="false" flipV="false" rot="0">
              <a:off x="12700" y="12700"/>
              <a:ext cx="411480" cy="327406"/>
            </a:xfrm>
            <a:custGeom>
              <a:avLst/>
              <a:gdLst/>
              <a:ahLst/>
              <a:cxnLst/>
              <a:rect r="r" b="b" t="t" l="l"/>
              <a:pathLst>
                <a:path h="327406" w="411480">
                  <a:moveTo>
                    <a:pt x="0" y="163703"/>
                  </a:moveTo>
                  <a:cubicBezTo>
                    <a:pt x="0" y="73279"/>
                    <a:pt x="92075" y="0"/>
                    <a:pt x="205740" y="0"/>
                  </a:cubicBezTo>
                  <a:cubicBezTo>
                    <a:pt x="319405" y="0"/>
                    <a:pt x="411480" y="73279"/>
                    <a:pt x="411480" y="163703"/>
                  </a:cubicBezTo>
                  <a:cubicBezTo>
                    <a:pt x="411480" y="254127"/>
                    <a:pt x="319405" y="327406"/>
                    <a:pt x="205740" y="327406"/>
                  </a:cubicBezTo>
                  <a:cubicBezTo>
                    <a:pt x="92075" y="327406"/>
                    <a:pt x="0" y="254127"/>
                    <a:pt x="0" y="163703"/>
                  </a:cubicBezTo>
                  <a:close/>
                </a:path>
              </a:pathLst>
            </a:custGeom>
            <a:solidFill>
              <a:srgbClr val="4593A1"/>
            </a:solidFill>
          </p:spPr>
        </p:sp>
        <p:sp>
          <p:nvSpPr>
            <p:cNvPr name="Freeform 19" id="19"/>
            <p:cNvSpPr/>
            <p:nvPr/>
          </p:nvSpPr>
          <p:spPr>
            <a:xfrm flipH="false" flipV="false" rot="0">
              <a:off x="0" y="0"/>
              <a:ext cx="436880" cy="352806"/>
            </a:xfrm>
            <a:custGeom>
              <a:avLst/>
              <a:gdLst/>
              <a:ahLst/>
              <a:cxnLst/>
              <a:rect r="r" b="b" t="t" l="l"/>
              <a:pathLst>
                <a:path h="352806" w="436880">
                  <a:moveTo>
                    <a:pt x="0" y="176403"/>
                  </a:moveTo>
                  <a:cubicBezTo>
                    <a:pt x="0" y="76454"/>
                    <a:pt x="100711" y="0"/>
                    <a:pt x="218440" y="0"/>
                  </a:cubicBezTo>
                  <a:cubicBezTo>
                    <a:pt x="336169" y="0"/>
                    <a:pt x="436880" y="76454"/>
                    <a:pt x="436880" y="176403"/>
                  </a:cubicBezTo>
                  <a:lnTo>
                    <a:pt x="424180" y="176403"/>
                  </a:lnTo>
                  <a:lnTo>
                    <a:pt x="436880" y="176403"/>
                  </a:lnTo>
                  <a:cubicBezTo>
                    <a:pt x="436880" y="276352"/>
                    <a:pt x="336169" y="352806"/>
                    <a:pt x="218440" y="352806"/>
                  </a:cubicBezTo>
                  <a:lnTo>
                    <a:pt x="218440" y="340106"/>
                  </a:lnTo>
                  <a:lnTo>
                    <a:pt x="218440" y="352806"/>
                  </a:lnTo>
                  <a:cubicBezTo>
                    <a:pt x="100711" y="352806"/>
                    <a:pt x="0" y="276352"/>
                    <a:pt x="0" y="176403"/>
                  </a:cubicBezTo>
                  <a:lnTo>
                    <a:pt x="12700" y="176403"/>
                  </a:lnTo>
                  <a:lnTo>
                    <a:pt x="25400" y="176403"/>
                  </a:lnTo>
                  <a:lnTo>
                    <a:pt x="12700" y="176403"/>
                  </a:lnTo>
                  <a:lnTo>
                    <a:pt x="0" y="176403"/>
                  </a:lnTo>
                  <a:moveTo>
                    <a:pt x="25400" y="176403"/>
                  </a:moveTo>
                  <a:cubicBezTo>
                    <a:pt x="25400" y="183388"/>
                    <a:pt x="19685" y="189103"/>
                    <a:pt x="12700" y="189103"/>
                  </a:cubicBezTo>
                  <a:cubicBezTo>
                    <a:pt x="5715" y="189103"/>
                    <a:pt x="0" y="183388"/>
                    <a:pt x="0" y="176403"/>
                  </a:cubicBezTo>
                  <a:cubicBezTo>
                    <a:pt x="0" y="169418"/>
                    <a:pt x="5715" y="163703"/>
                    <a:pt x="12700" y="163703"/>
                  </a:cubicBezTo>
                  <a:cubicBezTo>
                    <a:pt x="19685" y="163703"/>
                    <a:pt x="25400" y="169418"/>
                    <a:pt x="25400" y="176403"/>
                  </a:cubicBezTo>
                  <a:cubicBezTo>
                    <a:pt x="25400" y="257302"/>
                    <a:pt x="108966" y="327406"/>
                    <a:pt x="218440" y="327406"/>
                  </a:cubicBezTo>
                  <a:cubicBezTo>
                    <a:pt x="327914" y="327406"/>
                    <a:pt x="411480" y="257302"/>
                    <a:pt x="411480" y="176403"/>
                  </a:cubicBezTo>
                  <a:cubicBezTo>
                    <a:pt x="411480" y="95504"/>
                    <a:pt x="327914" y="25400"/>
                    <a:pt x="218440" y="25400"/>
                  </a:cubicBezTo>
                  <a:lnTo>
                    <a:pt x="218440" y="12700"/>
                  </a:lnTo>
                  <a:lnTo>
                    <a:pt x="218440" y="25400"/>
                  </a:lnTo>
                  <a:cubicBezTo>
                    <a:pt x="108966" y="25400"/>
                    <a:pt x="25400" y="95504"/>
                    <a:pt x="25400" y="176403"/>
                  </a:cubicBezTo>
                  <a:close/>
                </a:path>
              </a:pathLst>
            </a:custGeom>
            <a:solidFill>
              <a:srgbClr val="060615"/>
            </a:solidFill>
          </p:spPr>
        </p:sp>
      </p:grpSp>
      <p:sp>
        <p:nvSpPr>
          <p:cNvPr name="AutoShape 20" id="20"/>
          <p:cNvSpPr/>
          <p:nvPr/>
        </p:nvSpPr>
        <p:spPr>
          <a:xfrm rot="-5430587">
            <a:off x="4458952" y="6253535"/>
            <a:ext cx="1070714" cy="0"/>
          </a:xfrm>
          <a:prstGeom prst="line">
            <a:avLst/>
          </a:prstGeom>
          <a:ln cap="rnd" w="9525">
            <a:solidFill>
              <a:srgbClr val="1C1C40"/>
            </a:solidFill>
            <a:prstDash val="solid"/>
            <a:headEnd type="none" len="sm" w="sm"/>
            <a:tailEnd type="none" len="sm" w="sm"/>
          </a:ln>
        </p:spPr>
      </p:sp>
      <p:sp>
        <p:nvSpPr>
          <p:cNvPr name="TextBox 21" id="21"/>
          <p:cNvSpPr txBox="true"/>
          <p:nvPr/>
        </p:nvSpPr>
        <p:spPr>
          <a:xfrm rot="0">
            <a:off x="4251358" y="6829056"/>
            <a:ext cx="1485900" cy="379751"/>
          </a:xfrm>
          <a:prstGeom prst="rect">
            <a:avLst/>
          </a:prstGeom>
        </p:spPr>
        <p:txBody>
          <a:bodyPr anchor="t" rtlCol="false" tIns="0" lIns="0" bIns="0" rIns="0">
            <a:spAutoFit/>
          </a:bodyPr>
          <a:lstStyle/>
          <a:p>
            <a:pPr algn="ctr">
              <a:lnSpc>
                <a:spcPts val="2520"/>
              </a:lnSpc>
            </a:pPr>
            <a:r>
              <a:rPr lang="en-US" b="true" sz="2100" spc="19">
                <a:solidFill>
                  <a:srgbClr val="000000"/>
                </a:solidFill>
                <a:latin typeface="TT Rounds Condensed Bold"/>
                <a:ea typeface="TT Rounds Condensed Bold"/>
                <a:cs typeface="TT Rounds Condensed Bold"/>
                <a:sym typeface="TT Rounds Condensed Bold"/>
              </a:rPr>
              <a:t>March 2023</a:t>
            </a:r>
          </a:p>
        </p:txBody>
      </p:sp>
      <p:sp>
        <p:nvSpPr>
          <p:cNvPr name="TextBox 22" id="22"/>
          <p:cNvSpPr txBox="true"/>
          <p:nvPr/>
        </p:nvSpPr>
        <p:spPr>
          <a:xfrm rot="0">
            <a:off x="3340259" y="7288896"/>
            <a:ext cx="3339603" cy="1349246"/>
          </a:xfrm>
          <a:prstGeom prst="rect">
            <a:avLst/>
          </a:prstGeom>
        </p:spPr>
        <p:txBody>
          <a:bodyPr anchor="t" rtlCol="false" tIns="0" lIns="0" bIns="0" rIns="0">
            <a:spAutoFit/>
          </a:bodyPr>
          <a:lstStyle/>
          <a:p>
            <a:pPr algn="l">
              <a:lnSpc>
                <a:spcPts val="2520"/>
              </a:lnSpc>
            </a:pPr>
            <a:r>
              <a:rPr lang="en-US" sz="2100" spc="19">
                <a:solidFill>
                  <a:srgbClr val="000000"/>
                </a:solidFill>
                <a:latin typeface="TT Rounds Condensed"/>
                <a:ea typeface="TT Rounds Condensed"/>
                <a:cs typeface="TT Rounds Condensed"/>
                <a:sym typeface="TT Rounds Condensed"/>
              </a:rPr>
              <a:t>Recommendation from the report to ‘ Support rural mobility through community-led solutions’  </a:t>
            </a:r>
          </a:p>
        </p:txBody>
      </p:sp>
      <p:grpSp>
        <p:nvGrpSpPr>
          <p:cNvPr name="Group 23" id="23"/>
          <p:cNvGrpSpPr/>
          <p:nvPr/>
        </p:nvGrpSpPr>
        <p:grpSpPr>
          <a:xfrm rot="0">
            <a:off x="7219444" y="5240994"/>
            <a:ext cx="561833" cy="484439"/>
            <a:chOff x="0" y="0"/>
            <a:chExt cx="749110" cy="645918"/>
          </a:xfrm>
        </p:grpSpPr>
        <p:sp>
          <p:nvSpPr>
            <p:cNvPr name="Freeform 24" id="24"/>
            <p:cNvSpPr/>
            <p:nvPr/>
          </p:nvSpPr>
          <p:spPr>
            <a:xfrm flipH="false" flipV="false" rot="0">
              <a:off x="12700" y="12700"/>
              <a:ext cx="723773" cy="620522"/>
            </a:xfrm>
            <a:custGeom>
              <a:avLst/>
              <a:gdLst/>
              <a:ahLst/>
              <a:cxnLst/>
              <a:rect r="r" b="b" t="t" l="l"/>
              <a:pathLst>
                <a:path h="620522" w="723773">
                  <a:moveTo>
                    <a:pt x="0" y="310261"/>
                  </a:moveTo>
                  <a:cubicBezTo>
                    <a:pt x="0" y="138938"/>
                    <a:pt x="162052" y="0"/>
                    <a:pt x="361823" y="0"/>
                  </a:cubicBezTo>
                  <a:cubicBezTo>
                    <a:pt x="561594" y="0"/>
                    <a:pt x="723773" y="138938"/>
                    <a:pt x="723773" y="310261"/>
                  </a:cubicBezTo>
                  <a:cubicBezTo>
                    <a:pt x="723773" y="481584"/>
                    <a:pt x="561721" y="620522"/>
                    <a:pt x="361823" y="620522"/>
                  </a:cubicBezTo>
                  <a:cubicBezTo>
                    <a:pt x="161925" y="620522"/>
                    <a:pt x="0" y="481584"/>
                    <a:pt x="0" y="310261"/>
                  </a:cubicBezTo>
                  <a:close/>
                </a:path>
              </a:pathLst>
            </a:custGeom>
            <a:solidFill>
              <a:srgbClr val="4593A1"/>
            </a:solidFill>
          </p:spPr>
        </p:sp>
        <p:sp>
          <p:nvSpPr>
            <p:cNvPr name="Freeform 25" id="25"/>
            <p:cNvSpPr/>
            <p:nvPr/>
          </p:nvSpPr>
          <p:spPr>
            <a:xfrm flipH="false" flipV="false" rot="0">
              <a:off x="0" y="0"/>
              <a:ext cx="749173" cy="645922"/>
            </a:xfrm>
            <a:custGeom>
              <a:avLst/>
              <a:gdLst/>
              <a:ahLst/>
              <a:cxnLst/>
              <a:rect r="r" b="b" t="t" l="l"/>
              <a:pathLst>
                <a:path h="645922" w="749173">
                  <a:moveTo>
                    <a:pt x="0" y="322961"/>
                  </a:moveTo>
                  <a:cubicBezTo>
                    <a:pt x="0" y="142875"/>
                    <a:pt x="169545" y="0"/>
                    <a:pt x="374523" y="0"/>
                  </a:cubicBezTo>
                  <a:cubicBezTo>
                    <a:pt x="579501" y="0"/>
                    <a:pt x="749173" y="142875"/>
                    <a:pt x="749173" y="322961"/>
                  </a:cubicBezTo>
                  <a:lnTo>
                    <a:pt x="736473" y="322961"/>
                  </a:lnTo>
                  <a:lnTo>
                    <a:pt x="749173" y="322961"/>
                  </a:lnTo>
                  <a:cubicBezTo>
                    <a:pt x="749173" y="503047"/>
                    <a:pt x="579628" y="645922"/>
                    <a:pt x="374650" y="645922"/>
                  </a:cubicBezTo>
                  <a:lnTo>
                    <a:pt x="374650" y="633222"/>
                  </a:lnTo>
                  <a:lnTo>
                    <a:pt x="374650" y="645922"/>
                  </a:lnTo>
                  <a:cubicBezTo>
                    <a:pt x="169545" y="645922"/>
                    <a:pt x="0" y="503047"/>
                    <a:pt x="0" y="322961"/>
                  </a:cubicBezTo>
                  <a:lnTo>
                    <a:pt x="12700" y="322961"/>
                  </a:lnTo>
                  <a:lnTo>
                    <a:pt x="25400" y="322961"/>
                  </a:lnTo>
                  <a:lnTo>
                    <a:pt x="12700" y="322961"/>
                  </a:lnTo>
                  <a:lnTo>
                    <a:pt x="0" y="322961"/>
                  </a:lnTo>
                  <a:moveTo>
                    <a:pt x="25400" y="322961"/>
                  </a:moveTo>
                  <a:cubicBezTo>
                    <a:pt x="25400" y="329946"/>
                    <a:pt x="19685" y="335661"/>
                    <a:pt x="12700" y="335661"/>
                  </a:cubicBezTo>
                  <a:cubicBezTo>
                    <a:pt x="5715" y="335661"/>
                    <a:pt x="0" y="329946"/>
                    <a:pt x="0" y="322961"/>
                  </a:cubicBezTo>
                  <a:cubicBezTo>
                    <a:pt x="0" y="315976"/>
                    <a:pt x="5715" y="310261"/>
                    <a:pt x="12700" y="310261"/>
                  </a:cubicBezTo>
                  <a:cubicBezTo>
                    <a:pt x="19685" y="310261"/>
                    <a:pt x="25400" y="315976"/>
                    <a:pt x="25400" y="322961"/>
                  </a:cubicBezTo>
                  <a:cubicBezTo>
                    <a:pt x="25400" y="485521"/>
                    <a:pt x="179832" y="620522"/>
                    <a:pt x="374523" y="620522"/>
                  </a:cubicBezTo>
                  <a:cubicBezTo>
                    <a:pt x="569214" y="620522"/>
                    <a:pt x="723773" y="485521"/>
                    <a:pt x="723773" y="322961"/>
                  </a:cubicBezTo>
                  <a:cubicBezTo>
                    <a:pt x="723773" y="160401"/>
                    <a:pt x="569341" y="25400"/>
                    <a:pt x="374523" y="25400"/>
                  </a:cubicBezTo>
                  <a:lnTo>
                    <a:pt x="374523" y="12700"/>
                  </a:lnTo>
                  <a:lnTo>
                    <a:pt x="374523" y="25400"/>
                  </a:lnTo>
                  <a:cubicBezTo>
                    <a:pt x="179832" y="25400"/>
                    <a:pt x="25400" y="160401"/>
                    <a:pt x="25400" y="322961"/>
                  </a:cubicBezTo>
                  <a:close/>
                </a:path>
              </a:pathLst>
            </a:custGeom>
            <a:solidFill>
              <a:srgbClr val="060615"/>
            </a:solidFill>
          </p:spPr>
        </p:sp>
      </p:grpSp>
      <p:grpSp>
        <p:nvGrpSpPr>
          <p:cNvPr name="Group 26" id="26"/>
          <p:cNvGrpSpPr/>
          <p:nvPr/>
        </p:nvGrpSpPr>
        <p:grpSpPr>
          <a:xfrm rot="0">
            <a:off x="7336530" y="5365744"/>
            <a:ext cx="327659" cy="264609"/>
            <a:chOff x="0" y="0"/>
            <a:chExt cx="436878" cy="352812"/>
          </a:xfrm>
        </p:grpSpPr>
        <p:sp>
          <p:nvSpPr>
            <p:cNvPr name="Freeform 27" id="27"/>
            <p:cNvSpPr/>
            <p:nvPr/>
          </p:nvSpPr>
          <p:spPr>
            <a:xfrm flipH="false" flipV="false" rot="0">
              <a:off x="12700" y="12700"/>
              <a:ext cx="411480" cy="327406"/>
            </a:xfrm>
            <a:custGeom>
              <a:avLst/>
              <a:gdLst/>
              <a:ahLst/>
              <a:cxnLst/>
              <a:rect r="r" b="b" t="t" l="l"/>
              <a:pathLst>
                <a:path h="327406" w="411480">
                  <a:moveTo>
                    <a:pt x="0" y="163703"/>
                  </a:moveTo>
                  <a:cubicBezTo>
                    <a:pt x="0" y="73279"/>
                    <a:pt x="92075" y="0"/>
                    <a:pt x="205740" y="0"/>
                  </a:cubicBezTo>
                  <a:cubicBezTo>
                    <a:pt x="319405" y="0"/>
                    <a:pt x="411480" y="73279"/>
                    <a:pt x="411480" y="163703"/>
                  </a:cubicBezTo>
                  <a:cubicBezTo>
                    <a:pt x="411480" y="254127"/>
                    <a:pt x="319405" y="327406"/>
                    <a:pt x="205740" y="327406"/>
                  </a:cubicBezTo>
                  <a:cubicBezTo>
                    <a:pt x="92075" y="327406"/>
                    <a:pt x="0" y="254127"/>
                    <a:pt x="0" y="163703"/>
                  </a:cubicBezTo>
                  <a:close/>
                </a:path>
              </a:pathLst>
            </a:custGeom>
            <a:solidFill>
              <a:srgbClr val="FF9900"/>
            </a:solidFill>
          </p:spPr>
        </p:sp>
        <p:sp>
          <p:nvSpPr>
            <p:cNvPr name="Freeform 28" id="28"/>
            <p:cNvSpPr/>
            <p:nvPr/>
          </p:nvSpPr>
          <p:spPr>
            <a:xfrm flipH="false" flipV="false" rot="0">
              <a:off x="0" y="0"/>
              <a:ext cx="436880" cy="352806"/>
            </a:xfrm>
            <a:custGeom>
              <a:avLst/>
              <a:gdLst/>
              <a:ahLst/>
              <a:cxnLst/>
              <a:rect r="r" b="b" t="t" l="l"/>
              <a:pathLst>
                <a:path h="352806" w="436880">
                  <a:moveTo>
                    <a:pt x="0" y="176403"/>
                  </a:moveTo>
                  <a:cubicBezTo>
                    <a:pt x="0" y="76454"/>
                    <a:pt x="100711" y="0"/>
                    <a:pt x="218440" y="0"/>
                  </a:cubicBezTo>
                  <a:cubicBezTo>
                    <a:pt x="336169" y="0"/>
                    <a:pt x="436880" y="76454"/>
                    <a:pt x="436880" y="176403"/>
                  </a:cubicBezTo>
                  <a:lnTo>
                    <a:pt x="424180" y="176403"/>
                  </a:lnTo>
                  <a:lnTo>
                    <a:pt x="436880" y="176403"/>
                  </a:lnTo>
                  <a:cubicBezTo>
                    <a:pt x="436880" y="276352"/>
                    <a:pt x="336169" y="352806"/>
                    <a:pt x="218440" y="352806"/>
                  </a:cubicBezTo>
                  <a:lnTo>
                    <a:pt x="218440" y="340106"/>
                  </a:lnTo>
                  <a:lnTo>
                    <a:pt x="218440" y="352806"/>
                  </a:lnTo>
                  <a:cubicBezTo>
                    <a:pt x="100711" y="352806"/>
                    <a:pt x="0" y="276352"/>
                    <a:pt x="0" y="176403"/>
                  </a:cubicBezTo>
                  <a:lnTo>
                    <a:pt x="12700" y="176403"/>
                  </a:lnTo>
                  <a:lnTo>
                    <a:pt x="25400" y="176403"/>
                  </a:lnTo>
                  <a:lnTo>
                    <a:pt x="12700" y="176403"/>
                  </a:lnTo>
                  <a:lnTo>
                    <a:pt x="0" y="176403"/>
                  </a:lnTo>
                  <a:moveTo>
                    <a:pt x="25400" y="176403"/>
                  </a:moveTo>
                  <a:cubicBezTo>
                    <a:pt x="25400" y="183388"/>
                    <a:pt x="19685" y="189103"/>
                    <a:pt x="12700" y="189103"/>
                  </a:cubicBezTo>
                  <a:cubicBezTo>
                    <a:pt x="5715" y="189103"/>
                    <a:pt x="0" y="183388"/>
                    <a:pt x="0" y="176403"/>
                  </a:cubicBezTo>
                  <a:cubicBezTo>
                    <a:pt x="0" y="169418"/>
                    <a:pt x="5715" y="163703"/>
                    <a:pt x="12700" y="163703"/>
                  </a:cubicBezTo>
                  <a:cubicBezTo>
                    <a:pt x="19685" y="163703"/>
                    <a:pt x="25400" y="169418"/>
                    <a:pt x="25400" y="176403"/>
                  </a:cubicBezTo>
                  <a:cubicBezTo>
                    <a:pt x="25400" y="257302"/>
                    <a:pt x="108966" y="327406"/>
                    <a:pt x="218440" y="327406"/>
                  </a:cubicBezTo>
                  <a:cubicBezTo>
                    <a:pt x="327914" y="327406"/>
                    <a:pt x="411480" y="257302"/>
                    <a:pt x="411480" y="176403"/>
                  </a:cubicBezTo>
                  <a:cubicBezTo>
                    <a:pt x="411480" y="95504"/>
                    <a:pt x="327914" y="25400"/>
                    <a:pt x="218440" y="25400"/>
                  </a:cubicBezTo>
                  <a:lnTo>
                    <a:pt x="218440" y="12700"/>
                  </a:lnTo>
                  <a:lnTo>
                    <a:pt x="218440" y="25400"/>
                  </a:lnTo>
                  <a:cubicBezTo>
                    <a:pt x="108966" y="25400"/>
                    <a:pt x="25400" y="95504"/>
                    <a:pt x="25400" y="176403"/>
                  </a:cubicBezTo>
                  <a:close/>
                </a:path>
              </a:pathLst>
            </a:custGeom>
            <a:solidFill>
              <a:srgbClr val="060615"/>
            </a:solidFill>
          </p:spPr>
        </p:sp>
      </p:grpSp>
      <p:sp>
        <p:nvSpPr>
          <p:cNvPr name="AutoShape 29" id="29"/>
          <p:cNvSpPr/>
          <p:nvPr/>
        </p:nvSpPr>
        <p:spPr>
          <a:xfrm rot="-5430587">
            <a:off x="6965001" y="4684399"/>
            <a:ext cx="1070714" cy="0"/>
          </a:xfrm>
          <a:prstGeom prst="line">
            <a:avLst/>
          </a:prstGeom>
          <a:ln cap="rnd" w="9525">
            <a:solidFill>
              <a:srgbClr val="1C1C40"/>
            </a:solidFill>
            <a:prstDash val="solid"/>
            <a:headEnd type="none" len="sm" w="sm"/>
            <a:tailEnd type="none" len="sm" w="sm"/>
          </a:ln>
        </p:spPr>
      </p:sp>
      <p:sp>
        <p:nvSpPr>
          <p:cNvPr name="TextBox 30" id="30"/>
          <p:cNvSpPr txBox="true"/>
          <p:nvPr/>
        </p:nvSpPr>
        <p:spPr>
          <a:xfrm rot="0">
            <a:off x="6659277" y="2131955"/>
            <a:ext cx="1485900" cy="702915"/>
          </a:xfrm>
          <a:prstGeom prst="rect">
            <a:avLst/>
          </a:prstGeom>
        </p:spPr>
        <p:txBody>
          <a:bodyPr anchor="t" rtlCol="false" tIns="0" lIns="0" bIns="0" rIns="0">
            <a:spAutoFit/>
          </a:bodyPr>
          <a:lstStyle/>
          <a:p>
            <a:pPr algn="ctr">
              <a:lnSpc>
                <a:spcPts val="2520"/>
              </a:lnSpc>
            </a:pPr>
            <a:r>
              <a:rPr lang="en-US" b="true" sz="2100" spc="19">
                <a:solidFill>
                  <a:srgbClr val="000000"/>
                </a:solidFill>
                <a:latin typeface="TT Rounds Condensed Bold"/>
                <a:ea typeface="TT Rounds Condensed Bold"/>
                <a:cs typeface="TT Rounds Condensed Bold"/>
                <a:sym typeface="TT Rounds Condensed Bold"/>
              </a:rPr>
              <a:t>Summer 2023</a:t>
            </a:r>
          </a:p>
        </p:txBody>
      </p:sp>
      <p:sp>
        <p:nvSpPr>
          <p:cNvPr name="TextBox 31" id="31"/>
          <p:cNvSpPr txBox="true"/>
          <p:nvPr/>
        </p:nvSpPr>
        <p:spPr>
          <a:xfrm rot="0">
            <a:off x="5840132" y="2860964"/>
            <a:ext cx="3124191" cy="1349245"/>
          </a:xfrm>
          <a:prstGeom prst="rect">
            <a:avLst/>
          </a:prstGeom>
        </p:spPr>
        <p:txBody>
          <a:bodyPr anchor="t" rtlCol="false" tIns="0" lIns="0" bIns="0" rIns="0">
            <a:spAutoFit/>
          </a:bodyPr>
          <a:lstStyle/>
          <a:p>
            <a:pPr algn="l">
              <a:lnSpc>
                <a:spcPts val="2520"/>
              </a:lnSpc>
            </a:pPr>
            <a:r>
              <a:rPr lang="en-US" sz="2100" spc="19">
                <a:solidFill>
                  <a:srgbClr val="000000"/>
                </a:solidFill>
                <a:latin typeface="TT Rounds Condensed"/>
                <a:ea typeface="TT Rounds Condensed"/>
                <a:cs typeface="TT Rounds Condensed"/>
                <a:sym typeface="TT Rounds Condensed"/>
              </a:rPr>
              <a:t>Informal discussion had about how district council economic team could support LCVS to develop CT</a:t>
            </a:r>
          </a:p>
        </p:txBody>
      </p:sp>
      <p:grpSp>
        <p:nvGrpSpPr>
          <p:cNvPr name="Group 32" id="32"/>
          <p:cNvGrpSpPr/>
          <p:nvPr/>
        </p:nvGrpSpPr>
        <p:grpSpPr>
          <a:xfrm rot="0">
            <a:off x="9371721" y="5235778"/>
            <a:ext cx="561835" cy="484439"/>
            <a:chOff x="0" y="0"/>
            <a:chExt cx="749114" cy="645918"/>
          </a:xfrm>
        </p:grpSpPr>
        <p:sp>
          <p:nvSpPr>
            <p:cNvPr name="Freeform 33" id="33"/>
            <p:cNvSpPr/>
            <p:nvPr/>
          </p:nvSpPr>
          <p:spPr>
            <a:xfrm flipH="false" flipV="false" rot="0">
              <a:off x="12700" y="12700"/>
              <a:ext cx="723773" cy="620522"/>
            </a:xfrm>
            <a:custGeom>
              <a:avLst/>
              <a:gdLst/>
              <a:ahLst/>
              <a:cxnLst/>
              <a:rect r="r" b="b" t="t" l="l"/>
              <a:pathLst>
                <a:path h="620522" w="723773">
                  <a:moveTo>
                    <a:pt x="0" y="310261"/>
                  </a:moveTo>
                  <a:cubicBezTo>
                    <a:pt x="0" y="138938"/>
                    <a:pt x="162052" y="0"/>
                    <a:pt x="361823" y="0"/>
                  </a:cubicBezTo>
                  <a:cubicBezTo>
                    <a:pt x="561594" y="0"/>
                    <a:pt x="723773" y="138938"/>
                    <a:pt x="723773" y="310261"/>
                  </a:cubicBezTo>
                  <a:cubicBezTo>
                    <a:pt x="723773" y="481584"/>
                    <a:pt x="561721" y="620522"/>
                    <a:pt x="361823" y="620522"/>
                  </a:cubicBezTo>
                  <a:cubicBezTo>
                    <a:pt x="161925" y="620522"/>
                    <a:pt x="0" y="481584"/>
                    <a:pt x="0" y="310261"/>
                  </a:cubicBezTo>
                  <a:close/>
                </a:path>
              </a:pathLst>
            </a:custGeom>
            <a:solidFill>
              <a:srgbClr val="FF9900"/>
            </a:solidFill>
          </p:spPr>
        </p:sp>
        <p:sp>
          <p:nvSpPr>
            <p:cNvPr name="Freeform 34" id="34"/>
            <p:cNvSpPr/>
            <p:nvPr/>
          </p:nvSpPr>
          <p:spPr>
            <a:xfrm flipH="false" flipV="false" rot="0">
              <a:off x="0" y="0"/>
              <a:ext cx="749173" cy="645922"/>
            </a:xfrm>
            <a:custGeom>
              <a:avLst/>
              <a:gdLst/>
              <a:ahLst/>
              <a:cxnLst/>
              <a:rect r="r" b="b" t="t" l="l"/>
              <a:pathLst>
                <a:path h="645922" w="749173">
                  <a:moveTo>
                    <a:pt x="0" y="322961"/>
                  </a:moveTo>
                  <a:cubicBezTo>
                    <a:pt x="0" y="142875"/>
                    <a:pt x="169545" y="0"/>
                    <a:pt x="374523" y="0"/>
                  </a:cubicBezTo>
                  <a:cubicBezTo>
                    <a:pt x="579501" y="0"/>
                    <a:pt x="749173" y="142875"/>
                    <a:pt x="749173" y="322961"/>
                  </a:cubicBezTo>
                  <a:lnTo>
                    <a:pt x="736473" y="322961"/>
                  </a:lnTo>
                  <a:lnTo>
                    <a:pt x="749173" y="322961"/>
                  </a:lnTo>
                  <a:cubicBezTo>
                    <a:pt x="749173" y="503047"/>
                    <a:pt x="579628" y="645922"/>
                    <a:pt x="374650" y="645922"/>
                  </a:cubicBezTo>
                  <a:lnTo>
                    <a:pt x="374650" y="633222"/>
                  </a:lnTo>
                  <a:lnTo>
                    <a:pt x="374650" y="645922"/>
                  </a:lnTo>
                  <a:cubicBezTo>
                    <a:pt x="169545" y="645922"/>
                    <a:pt x="0" y="503047"/>
                    <a:pt x="0" y="322961"/>
                  </a:cubicBezTo>
                  <a:lnTo>
                    <a:pt x="12700" y="322961"/>
                  </a:lnTo>
                  <a:lnTo>
                    <a:pt x="25400" y="322961"/>
                  </a:lnTo>
                  <a:lnTo>
                    <a:pt x="12700" y="322961"/>
                  </a:lnTo>
                  <a:lnTo>
                    <a:pt x="0" y="322961"/>
                  </a:lnTo>
                  <a:moveTo>
                    <a:pt x="25400" y="322961"/>
                  </a:moveTo>
                  <a:cubicBezTo>
                    <a:pt x="25400" y="329946"/>
                    <a:pt x="19685" y="335661"/>
                    <a:pt x="12700" y="335661"/>
                  </a:cubicBezTo>
                  <a:cubicBezTo>
                    <a:pt x="5715" y="335661"/>
                    <a:pt x="0" y="329946"/>
                    <a:pt x="0" y="322961"/>
                  </a:cubicBezTo>
                  <a:cubicBezTo>
                    <a:pt x="0" y="315976"/>
                    <a:pt x="5715" y="310261"/>
                    <a:pt x="12700" y="310261"/>
                  </a:cubicBezTo>
                  <a:cubicBezTo>
                    <a:pt x="19685" y="310261"/>
                    <a:pt x="25400" y="315976"/>
                    <a:pt x="25400" y="322961"/>
                  </a:cubicBezTo>
                  <a:cubicBezTo>
                    <a:pt x="25400" y="485521"/>
                    <a:pt x="179832" y="620522"/>
                    <a:pt x="374523" y="620522"/>
                  </a:cubicBezTo>
                  <a:cubicBezTo>
                    <a:pt x="569214" y="620522"/>
                    <a:pt x="723773" y="485521"/>
                    <a:pt x="723773" y="322961"/>
                  </a:cubicBezTo>
                  <a:cubicBezTo>
                    <a:pt x="723773" y="160401"/>
                    <a:pt x="569341" y="25400"/>
                    <a:pt x="374523" y="25400"/>
                  </a:cubicBezTo>
                  <a:lnTo>
                    <a:pt x="374523" y="12700"/>
                  </a:lnTo>
                  <a:lnTo>
                    <a:pt x="374523" y="25400"/>
                  </a:lnTo>
                  <a:cubicBezTo>
                    <a:pt x="179832" y="25400"/>
                    <a:pt x="25400" y="160401"/>
                    <a:pt x="25400" y="322961"/>
                  </a:cubicBezTo>
                  <a:close/>
                </a:path>
              </a:pathLst>
            </a:custGeom>
            <a:solidFill>
              <a:srgbClr val="060615"/>
            </a:solidFill>
          </p:spPr>
        </p:sp>
      </p:grpSp>
      <p:grpSp>
        <p:nvGrpSpPr>
          <p:cNvPr name="Group 35" id="35"/>
          <p:cNvGrpSpPr/>
          <p:nvPr/>
        </p:nvGrpSpPr>
        <p:grpSpPr>
          <a:xfrm rot="0">
            <a:off x="9488808" y="5358746"/>
            <a:ext cx="327660" cy="264609"/>
            <a:chOff x="0" y="0"/>
            <a:chExt cx="436880" cy="352812"/>
          </a:xfrm>
        </p:grpSpPr>
        <p:sp>
          <p:nvSpPr>
            <p:cNvPr name="Freeform 36" id="36"/>
            <p:cNvSpPr/>
            <p:nvPr/>
          </p:nvSpPr>
          <p:spPr>
            <a:xfrm flipH="false" flipV="false" rot="0">
              <a:off x="12700" y="12700"/>
              <a:ext cx="411480" cy="327406"/>
            </a:xfrm>
            <a:custGeom>
              <a:avLst/>
              <a:gdLst/>
              <a:ahLst/>
              <a:cxnLst/>
              <a:rect r="r" b="b" t="t" l="l"/>
              <a:pathLst>
                <a:path h="327406" w="411480">
                  <a:moveTo>
                    <a:pt x="0" y="163703"/>
                  </a:moveTo>
                  <a:cubicBezTo>
                    <a:pt x="0" y="73279"/>
                    <a:pt x="92075" y="0"/>
                    <a:pt x="205740" y="0"/>
                  </a:cubicBezTo>
                  <a:cubicBezTo>
                    <a:pt x="319405" y="0"/>
                    <a:pt x="411480" y="73279"/>
                    <a:pt x="411480" y="163703"/>
                  </a:cubicBezTo>
                  <a:cubicBezTo>
                    <a:pt x="411480" y="254127"/>
                    <a:pt x="319405" y="327406"/>
                    <a:pt x="205740" y="327406"/>
                  </a:cubicBezTo>
                  <a:cubicBezTo>
                    <a:pt x="92075" y="327406"/>
                    <a:pt x="0" y="254127"/>
                    <a:pt x="0" y="163703"/>
                  </a:cubicBezTo>
                  <a:close/>
                </a:path>
              </a:pathLst>
            </a:custGeom>
            <a:solidFill>
              <a:srgbClr val="4593A1"/>
            </a:solidFill>
          </p:spPr>
        </p:sp>
        <p:sp>
          <p:nvSpPr>
            <p:cNvPr name="Freeform 37" id="37"/>
            <p:cNvSpPr/>
            <p:nvPr/>
          </p:nvSpPr>
          <p:spPr>
            <a:xfrm flipH="false" flipV="false" rot="0">
              <a:off x="0" y="0"/>
              <a:ext cx="436880" cy="352806"/>
            </a:xfrm>
            <a:custGeom>
              <a:avLst/>
              <a:gdLst/>
              <a:ahLst/>
              <a:cxnLst/>
              <a:rect r="r" b="b" t="t" l="l"/>
              <a:pathLst>
                <a:path h="352806" w="436880">
                  <a:moveTo>
                    <a:pt x="0" y="176403"/>
                  </a:moveTo>
                  <a:cubicBezTo>
                    <a:pt x="0" y="76454"/>
                    <a:pt x="100711" y="0"/>
                    <a:pt x="218440" y="0"/>
                  </a:cubicBezTo>
                  <a:cubicBezTo>
                    <a:pt x="336169" y="0"/>
                    <a:pt x="436880" y="76454"/>
                    <a:pt x="436880" y="176403"/>
                  </a:cubicBezTo>
                  <a:lnTo>
                    <a:pt x="424180" y="176403"/>
                  </a:lnTo>
                  <a:lnTo>
                    <a:pt x="436880" y="176403"/>
                  </a:lnTo>
                  <a:cubicBezTo>
                    <a:pt x="436880" y="276352"/>
                    <a:pt x="336169" y="352806"/>
                    <a:pt x="218440" y="352806"/>
                  </a:cubicBezTo>
                  <a:lnTo>
                    <a:pt x="218440" y="340106"/>
                  </a:lnTo>
                  <a:lnTo>
                    <a:pt x="218440" y="352806"/>
                  </a:lnTo>
                  <a:cubicBezTo>
                    <a:pt x="100711" y="352806"/>
                    <a:pt x="0" y="276352"/>
                    <a:pt x="0" y="176403"/>
                  </a:cubicBezTo>
                  <a:lnTo>
                    <a:pt x="12700" y="176403"/>
                  </a:lnTo>
                  <a:lnTo>
                    <a:pt x="25400" y="176403"/>
                  </a:lnTo>
                  <a:lnTo>
                    <a:pt x="12700" y="176403"/>
                  </a:lnTo>
                  <a:lnTo>
                    <a:pt x="0" y="176403"/>
                  </a:lnTo>
                  <a:moveTo>
                    <a:pt x="25400" y="176403"/>
                  </a:moveTo>
                  <a:cubicBezTo>
                    <a:pt x="25400" y="183388"/>
                    <a:pt x="19685" y="189103"/>
                    <a:pt x="12700" y="189103"/>
                  </a:cubicBezTo>
                  <a:cubicBezTo>
                    <a:pt x="5715" y="189103"/>
                    <a:pt x="0" y="183388"/>
                    <a:pt x="0" y="176403"/>
                  </a:cubicBezTo>
                  <a:cubicBezTo>
                    <a:pt x="0" y="169418"/>
                    <a:pt x="5715" y="163703"/>
                    <a:pt x="12700" y="163703"/>
                  </a:cubicBezTo>
                  <a:cubicBezTo>
                    <a:pt x="19685" y="163703"/>
                    <a:pt x="25400" y="169418"/>
                    <a:pt x="25400" y="176403"/>
                  </a:cubicBezTo>
                  <a:cubicBezTo>
                    <a:pt x="25400" y="257302"/>
                    <a:pt x="108966" y="327406"/>
                    <a:pt x="218440" y="327406"/>
                  </a:cubicBezTo>
                  <a:cubicBezTo>
                    <a:pt x="327914" y="327406"/>
                    <a:pt x="411480" y="257302"/>
                    <a:pt x="411480" y="176403"/>
                  </a:cubicBezTo>
                  <a:cubicBezTo>
                    <a:pt x="411480" y="95504"/>
                    <a:pt x="327914" y="25400"/>
                    <a:pt x="218440" y="25400"/>
                  </a:cubicBezTo>
                  <a:lnTo>
                    <a:pt x="218440" y="12700"/>
                  </a:lnTo>
                  <a:lnTo>
                    <a:pt x="218440" y="25400"/>
                  </a:lnTo>
                  <a:cubicBezTo>
                    <a:pt x="108966" y="25400"/>
                    <a:pt x="25400" y="95504"/>
                    <a:pt x="25400" y="176403"/>
                  </a:cubicBezTo>
                  <a:close/>
                </a:path>
              </a:pathLst>
            </a:custGeom>
            <a:solidFill>
              <a:srgbClr val="060615"/>
            </a:solidFill>
          </p:spPr>
        </p:sp>
      </p:grpSp>
      <p:sp>
        <p:nvSpPr>
          <p:cNvPr name="AutoShape 38" id="38"/>
          <p:cNvSpPr/>
          <p:nvPr/>
        </p:nvSpPr>
        <p:spPr>
          <a:xfrm rot="-5430587">
            <a:off x="9117283" y="6239299"/>
            <a:ext cx="1070714" cy="0"/>
          </a:xfrm>
          <a:prstGeom prst="line">
            <a:avLst/>
          </a:prstGeom>
          <a:ln cap="rnd" w="9525">
            <a:solidFill>
              <a:srgbClr val="1C1C40"/>
            </a:solidFill>
            <a:prstDash val="solid"/>
            <a:headEnd type="none" len="sm" w="sm"/>
            <a:tailEnd type="none" len="sm" w="sm"/>
          </a:ln>
        </p:spPr>
      </p:sp>
      <p:sp>
        <p:nvSpPr>
          <p:cNvPr name="TextBox 39" id="39"/>
          <p:cNvSpPr txBox="true"/>
          <p:nvPr/>
        </p:nvSpPr>
        <p:spPr>
          <a:xfrm rot="0">
            <a:off x="8909690" y="6829056"/>
            <a:ext cx="1618506" cy="379751"/>
          </a:xfrm>
          <a:prstGeom prst="rect">
            <a:avLst/>
          </a:prstGeom>
        </p:spPr>
        <p:txBody>
          <a:bodyPr anchor="t" rtlCol="false" tIns="0" lIns="0" bIns="0" rIns="0">
            <a:spAutoFit/>
          </a:bodyPr>
          <a:lstStyle/>
          <a:p>
            <a:pPr algn="ctr">
              <a:lnSpc>
                <a:spcPts val="2520"/>
              </a:lnSpc>
            </a:pPr>
            <a:r>
              <a:rPr lang="en-US" b="true" sz="2100" spc="19">
                <a:solidFill>
                  <a:srgbClr val="000000"/>
                </a:solidFill>
                <a:latin typeface="TT Rounds Condensed Bold"/>
                <a:ea typeface="TT Rounds Condensed Bold"/>
                <a:cs typeface="TT Rounds Condensed Bold"/>
                <a:sym typeface="TT Rounds Condensed Bold"/>
              </a:rPr>
              <a:t>Autumn 2023</a:t>
            </a:r>
          </a:p>
        </p:txBody>
      </p:sp>
      <p:sp>
        <p:nvSpPr>
          <p:cNvPr name="TextBox 40" id="40"/>
          <p:cNvSpPr txBox="true"/>
          <p:nvPr/>
        </p:nvSpPr>
        <p:spPr>
          <a:xfrm rot="0">
            <a:off x="8125848" y="7446717"/>
            <a:ext cx="3053578" cy="1026081"/>
          </a:xfrm>
          <a:prstGeom prst="rect">
            <a:avLst/>
          </a:prstGeom>
        </p:spPr>
        <p:txBody>
          <a:bodyPr anchor="t" rtlCol="false" tIns="0" lIns="0" bIns="0" rIns="0">
            <a:spAutoFit/>
          </a:bodyPr>
          <a:lstStyle/>
          <a:p>
            <a:pPr algn="l">
              <a:lnSpc>
                <a:spcPts val="2520"/>
              </a:lnSpc>
            </a:pPr>
            <a:r>
              <a:rPr lang="en-US" sz="2100" spc="19">
                <a:solidFill>
                  <a:srgbClr val="000000"/>
                </a:solidFill>
                <a:latin typeface="TT Rounds Condensed"/>
                <a:ea typeface="TT Rounds Condensed"/>
                <a:cs typeface="TT Rounds Condensed"/>
                <a:sym typeface="TT Rounds Condensed"/>
              </a:rPr>
              <a:t>Exploration of scope of proposed project and bid drafted</a:t>
            </a:r>
          </a:p>
        </p:txBody>
      </p:sp>
      <p:grpSp>
        <p:nvGrpSpPr>
          <p:cNvPr name="Group 41" id="41"/>
          <p:cNvGrpSpPr/>
          <p:nvPr/>
        </p:nvGrpSpPr>
        <p:grpSpPr>
          <a:xfrm rot="0">
            <a:off x="11795394" y="5205447"/>
            <a:ext cx="561833" cy="484439"/>
            <a:chOff x="0" y="0"/>
            <a:chExt cx="749110" cy="645918"/>
          </a:xfrm>
        </p:grpSpPr>
        <p:sp>
          <p:nvSpPr>
            <p:cNvPr name="Freeform 42" id="42"/>
            <p:cNvSpPr/>
            <p:nvPr/>
          </p:nvSpPr>
          <p:spPr>
            <a:xfrm flipH="false" flipV="false" rot="0">
              <a:off x="12700" y="12700"/>
              <a:ext cx="723773" cy="620522"/>
            </a:xfrm>
            <a:custGeom>
              <a:avLst/>
              <a:gdLst/>
              <a:ahLst/>
              <a:cxnLst/>
              <a:rect r="r" b="b" t="t" l="l"/>
              <a:pathLst>
                <a:path h="620522" w="723773">
                  <a:moveTo>
                    <a:pt x="0" y="310261"/>
                  </a:moveTo>
                  <a:cubicBezTo>
                    <a:pt x="0" y="138938"/>
                    <a:pt x="162052" y="0"/>
                    <a:pt x="361823" y="0"/>
                  </a:cubicBezTo>
                  <a:cubicBezTo>
                    <a:pt x="561594" y="0"/>
                    <a:pt x="723773" y="138938"/>
                    <a:pt x="723773" y="310261"/>
                  </a:cubicBezTo>
                  <a:cubicBezTo>
                    <a:pt x="723773" y="481584"/>
                    <a:pt x="561721" y="620522"/>
                    <a:pt x="361823" y="620522"/>
                  </a:cubicBezTo>
                  <a:cubicBezTo>
                    <a:pt x="161925" y="620522"/>
                    <a:pt x="0" y="481584"/>
                    <a:pt x="0" y="310261"/>
                  </a:cubicBezTo>
                  <a:close/>
                </a:path>
              </a:pathLst>
            </a:custGeom>
            <a:solidFill>
              <a:srgbClr val="4593A1"/>
            </a:solidFill>
          </p:spPr>
        </p:sp>
        <p:sp>
          <p:nvSpPr>
            <p:cNvPr name="Freeform 43" id="43"/>
            <p:cNvSpPr/>
            <p:nvPr/>
          </p:nvSpPr>
          <p:spPr>
            <a:xfrm flipH="false" flipV="false" rot="0">
              <a:off x="0" y="0"/>
              <a:ext cx="749173" cy="645922"/>
            </a:xfrm>
            <a:custGeom>
              <a:avLst/>
              <a:gdLst/>
              <a:ahLst/>
              <a:cxnLst/>
              <a:rect r="r" b="b" t="t" l="l"/>
              <a:pathLst>
                <a:path h="645922" w="749173">
                  <a:moveTo>
                    <a:pt x="0" y="322961"/>
                  </a:moveTo>
                  <a:cubicBezTo>
                    <a:pt x="0" y="142875"/>
                    <a:pt x="169545" y="0"/>
                    <a:pt x="374523" y="0"/>
                  </a:cubicBezTo>
                  <a:cubicBezTo>
                    <a:pt x="579501" y="0"/>
                    <a:pt x="749173" y="142875"/>
                    <a:pt x="749173" y="322961"/>
                  </a:cubicBezTo>
                  <a:lnTo>
                    <a:pt x="736473" y="322961"/>
                  </a:lnTo>
                  <a:lnTo>
                    <a:pt x="749173" y="322961"/>
                  </a:lnTo>
                  <a:cubicBezTo>
                    <a:pt x="749173" y="503047"/>
                    <a:pt x="579628" y="645922"/>
                    <a:pt x="374650" y="645922"/>
                  </a:cubicBezTo>
                  <a:lnTo>
                    <a:pt x="374650" y="633222"/>
                  </a:lnTo>
                  <a:lnTo>
                    <a:pt x="374650" y="645922"/>
                  </a:lnTo>
                  <a:cubicBezTo>
                    <a:pt x="169545" y="645922"/>
                    <a:pt x="0" y="503047"/>
                    <a:pt x="0" y="322961"/>
                  </a:cubicBezTo>
                  <a:lnTo>
                    <a:pt x="12700" y="322961"/>
                  </a:lnTo>
                  <a:lnTo>
                    <a:pt x="25400" y="322961"/>
                  </a:lnTo>
                  <a:lnTo>
                    <a:pt x="12700" y="322961"/>
                  </a:lnTo>
                  <a:lnTo>
                    <a:pt x="0" y="322961"/>
                  </a:lnTo>
                  <a:moveTo>
                    <a:pt x="25400" y="322961"/>
                  </a:moveTo>
                  <a:cubicBezTo>
                    <a:pt x="25400" y="329946"/>
                    <a:pt x="19685" y="335661"/>
                    <a:pt x="12700" y="335661"/>
                  </a:cubicBezTo>
                  <a:cubicBezTo>
                    <a:pt x="5715" y="335661"/>
                    <a:pt x="0" y="329946"/>
                    <a:pt x="0" y="322961"/>
                  </a:cubicBezTo>
                  <a:cubicBezTo>
                    <a:pt x="0" y="315976"/>
                    <a:pt x="5715" y="310261"/>
                    <a:pt x="12700" y="310261"/>
                  </a:cubicBezTo>
                  <a:cubicBezTo>
                    <a:pt x="19685" y="310261"/>
                    <a:pt x="25400" y="315976"/>
                    <a:pt x="25400" y="322961"/>
                  </a:cubicBezTo>
                  <a:cubicBezTo>
                    <a:pt x="25400" y="485521"/>
                    <a:pt x="179832" y="620522"/>
                    <a:pt x="374523" y="620522"/>
                  </a:cubicBezTo>
                  <a:cubicBezTo>
                    <a:pt x="569214" y="620522"/>
                    <a:pt x="723773" y="485521"/>
                    <a:pt x="723773" y="322961"/>
                  </a:cubicBezTo>
                  <a:cubicBezTo>
                    <a:pt x="723773" y="160401"/>
                    <a:pt x="569341" y="25400"/>
                    <a:pt x="374523" y="25400"/>
                  </a:cubicBezTo>
                  <a:lnTo>
                    <a:pt x="374523" y="12700"/>
                  </a:lnTo>
                  <a:lnTo>
                    <a:pt x="374523" y="25400"/>
                  </a:lnTo>
                  <a:cubicBezTo>
                    <a:pt x="179832" y="25400"/>
                    <a:pt x="25400" y="160401"/>
                    <a:pt x="25400" y="322961"/>
                  </a:cubicBezTo>
                  <a:close/>
                </a:path>
              </a:pathLst>
            </a:custGeom>
            <a:solidFill>
              <a:srgbClr val="060615"/>
            </a:solidFill>
          </p:spPr>
        </p:sp>
      </p:grpSp>
      <p:grpSp>
        <p:nvGrpSpPr>
          <p:cNvPr name="Group 44" id="44"/>
          <p:cNvGrpSpPr/>
          <p:nvPr/>
        </p:nvGrpSpPr>
        <p:grpSpPr>
          <a:xfrm rot="0">
            <a:off x="11912480" y="5330198"/>
            <a:ext cx="327659" cy="264609"/>
            <a:chOff x="0" y="0"/>
            <a:chExt cx="436878" cy="352812"/>
          </a:xfrm>
        </p:grpSpPr>
        <p:sp>
          <p:nvSpPr>
            <p:cNvPr name="Freeform 45" id="45"/>
            <p:cNvSpPr/>
            <p:nvPr/>
          </p:nvSpPr>
          <p:spPr>
            <a:xfrm flipH="false" flipV="false" rot="0">
              <a:off x="12700" y="12700"/>
              <a:ext cx="411480" cy="327406"/>
            </a:xfrm>
            <a:custGeom>
              <a:avLst/>
              <a:gdLst/>
              <a:ahLst/>
              <a:cxnLst/>
              <a:rect r="r" b="b" t="t" l="l"/>
              <a:pathLst>
                <a:path h="327406" w="411480">
                  <a:moveTo>
                    <a:pt x="0" y="163703"/>
                  </a:moveTo>
                  <a:cubicBezTo>
                    <a:pt x="0" y="73279"/>
                    <a:pt x="92075" y="0"/>
                    <a:pt x="205740" y="0"/>
                  </a:cubicBezTo>
                  <a:cubicBezTo>
                    <a:pt x="319405" y="0"/>
                    <a:pt x="411480" y="73279"/>
                    <a:pt x="411480" y="163703"/>
                  </a:cubicBezTo>
                  <a:cubicBezTo>
                    <a:pt x="411480" y="254127"/>
                    <a:pt x="319405" y="327406"/>
                    <a:pt x="205740" y="327406"/>
                  </a:cubicBezTo>
                  <a:cubicBezTo>
                    <a:pt x="92075" y="327406"/>
                    <a:pt x="0" y="254127"/>
                    <a:pt x="0" y="163703"/>
                  </a:cubicBezTo>
                  <a:close/>
                </a:path>
              </a:pathLst>
            </a:custGeom>
            <a:solidFill>
              <a:srgbClr val="FF9900"/>
            </a:solidFill>
          </p:spPr>
        </p:sp>
        <p:sp>
          <p:nvSpPr>
            <p:cNvPr name="Freeform 46" id="46"/>
            <p:cNvSpPr/>
            <p:nvPr/>
          </p:nvSpPr>
          <p:spPr>
            <a:xfrm flipH="false" flipV="false" rot="0">
              <a:off x="0" y="0"/>
              <a:ext cx="436880" cy="352806"/>
            </a:xfrm>
            <a:custGeom>
              <a:avLst/>
              <a:gdLst/>
              <a:ahLst/>
              <a:cxnLst/>
              <a:rect r="r" b="b" t="t" l="l"/>
              <a:pathLst>
                <a:path h="352806" w="436880">
                  <a:moveTo>
                    <a:pt x="0" y="176403"/>
                  </a:moveTo>
                  <a:cubicBezTo>
                    <a:pt x="0" y="76454"/>
                    <a:pt x="100711" y="0"/>
                    <a:pt x="218440" y="0"/>
                  </a:cubicBezTo>
                  <a:cubicBezTo>
                    <a:pt x="336169" y="0"/>
                    <a:pt x="436880" y="76454"/>
                    <a:pt x="436880" y="176403"/>
                  </a:cubicBezTo>
                  <a:lnTo>
                    <a:pt x="424180" y="176403"/>
                  </a:lnTo>
                  <a:lnTo>
                    <a:pt x="436880" y="176403"/>
                  </a:lnTo>
                  <a:cubicBezTo>
                    <a:pt x="436880" y="276352"/>
                    <a:pt x="336169" y="352806"/>
                    <a:pt x="218440" y="352806"/>
                  </a:cubicBezTo>
                  <a:lnTo>
                    <a:pt x="218440" y="340106"/>
                  </a:lnTo>
                  <a:lnTo>
                    <a:pt x="218440" y="352806"/>
                  </a:lnTo>
                  <a:cubicBezTo>
                    <a:pt x="100711" y="352806"/>
                    <a:pt x="0" y="276352"/>
                    <a:pt x="0" y="176403"/>
                  </a:cubicBezTo>
                  <a:lnTo>
                    <a:pt x="12700" y="176403"/>
                  </a:lnTo>
                  <a:lnTo>
                    <a:pt x="25400" y="176403"/>
                  </a:lnTo>
                  <a:lnTo>
                    <a:pt x="12700" y="176403"/>
                  </a:lnTo>
                  <a:lnTo>
                    <a:pt x="0" y="176403"/>
                  </a:lnTo>
                  <a:moveTo>
                    <a:pt x="25400" y="176403"/>
                  </a:moveTo>
                  <a:cubicBezTo>
                    <a:pt x="25400" y="183388"/>
                    <a:pt x="19685" y="189103"/>
                    <a:pt x="12700" y="189103"/>
                  </a:cubicBezTo>
                  <a:cubicBezTo>
                    <a:pt x="5715" y="189103"/>
                    <a:pt x="0" y="183388"/>
                    <a:pt x="0" y="176403"/>
                  </a:cubicBezTo>
                  <a:cubicBezTo>
                    <a:pt x="0" y="169418"/>
                    <a:pt x="5715" y="163703"/>
                    <a:pt x="12700" y="163703"/>
                  </a:cubicBezTo>
                  <a:cubicBezTo>
                    <a:pt x="19685" y="163703"/>
                    <a:pt x="25400" y="169418"/>
                    <a:pt x="25400" y="176403"/>
                  </a:cubicBezTo>
                  <a:cubicBezTo>
                    <a:pt x="25400" y="257302"/>
                    <a:pt x="108966" y="327406"/>
                    <a:pt x="218440" y="327406"/>
                  </a:cubicBezTo>
                  <a:cubicBezTo>
                    <a:pt x="327914" y="327406"/>
                    <a:pt x="411480" y="257302"/>
                    <a:pt x="411480" y="176403"/>
                  </a:cubicBezTo>
                  <a:cubicBezTo>
                    <a:pt x="411480" y="95504"/>
                    <a:pt x="327914" y="25400"/>
                    <a:pt x="218440" y="25400"/>
                  </a:cubicBezTo>
                  <a:lnTo>
                    <a:pt x="218440" y="12700"/>
                  </a:lnTo>
                  <a:lnTo>
                    <a:pt x="218440" y="25400"/>
                  </a:lnTo>
                  <a:cubicBezTo>
                    <a:pt x="108966" y="25400"/>
                    <a:pt x="25400" y="95504"/>
                    <a:pt x="25400" y="176403"/>
                  </a:cubicBezTo>
                  <a:close/>
                </a:path>
              </a:pathLst>
            </a:custGeom>
            <a:solidFill>
              <a:srgbClr val="060615"/>
            </a:solidFill>
          </p:spPr>
        </p:sp>
      </p:grpSp>
      <p:sp>
        <p:nvSpPr>
          <p:cNvPr name="AutoShape 47" id="47"/>
          <p:cNvSpPr/>
          <p:nvPr/>
        </p:nvSpPr>
        <p:spPr>
          <a:xfrm rot="-5430587">
            <a:off x="11540952" y="4684399"/>
            <a:ext cx="1070714" cy="0"/>
          </a:xfrm>
          <a:prstGeom prst="line">
            <a:avLst/>
          </a:prstGeom>
          <a:ln cap="rnd" w="9525">
            <a:solidFill>
              <a:srgbClr val="1C1C40"/>
            </a:solidFill>
            <a:prstDash val="solid"/>
            <a:headEnd type="none" len="sm" w="sm"/>
            <a:tailEnd type="none" len="sm" w="sm"/>
          </a:ln>
        </p:spPr>
      </p:sp>
      <p:sp>
        <p:nvSpPr>
          <p:cNvPr name="TextBox 48" id="48"/>
          <p:cNvSpPr txBox="true"/>
          <p:nvPr/>
        </p:nvSpPr>
        <p:spPr>
          <a:xfrm rot="0">
            <a:off x="11267055" y="2132069"/>
            <a:ext cx="1618506" cy="702915"/>
          </a:xfrm>
          <a:prstGeom prst="rect">
            <a:avLst/>
          </a:prstGeom>
        </p:spPr>
        <p:txBody>
          <a:bodyPr anchor="t" rtlCol="false" tIns="0" lIns="0" bIns="0" rIns="0">
            <a:spAutoFit/>
          </a:bodyPr>
          <a:lstStyle/>
          <a:p>
            <a:pPr algn="ctr">
              <a:lnSpc>
                <a:spcPts val="2520"/>
              </a:lnSpc>
            </a:pPr>
            <a:r>
              <a:rPr lang="en-US" b="true" sz="2100" spc="19">
                <a:solidFill>
                  <a:srgbClr val="000000"/>
                </a:solidFill>
                <a:latin typeface="TT Rounds Condensed Bold"/>
                <a:ea typeface="TT Rounds Condensed Bold"/>
                <a:cs typeface="TT Rounds Condensed Bold"/>
                <a:sym typeface="TT Rounds Condensed Bold"/>
              </a:rPr>
              <a:t>December 2023</a:t>
            </a:r>
          </a:p>
        </p:txBody>
      </p:sp>
      <p:sp>
        <p:nvSpPr>
          <p:cNvPr name="TextBox 49" id="49"/>
          <p:cNvSpPr txBox="true"/>
          <p:nvPr/>
        </p:nvSpPr>
        <p:spPr>
          <a:xfrm rot="0">
            <a:off x="10779982" y="2870504"/>
            <a:ext cx="2901259" cy="1026081"/>
          </a:xfrm>
          <a:prstGeom prst="rect">
            <a:avLst/>
          </a:prstGeom>
        </p:spPr>
        <p:txBody>
          <a:bodyPr anchor="t" rtlCol="false" tIns="0" lIns="0" bIns="0" rIns="0">
            <a:spAutoFit/>
          </a:bodyPr>
          <a:lstStyle/>
          <a:p>
            <a:pPr algn="l">
              <a:lnSpc>
                <a:spcPts val="2520"/>
              </a:lnSpc>
            </a:pPr>
            <a:r>
              <a:rPr lang="en-US" sz="2100" spc="19">
                <a:solidFill>
                  <a:srgbClr val="000000"/>
                </a:solidFill>
                <a:latin typeface="TT Rounds Condensed"/>
                <a:ea typeface="TT Rounds Condensed"/>
                <a:cs typeface="TT Rounds Condensed"/>
                <a:sym typeface="TT Rounds Condensed"/>
              </a:rPr>
              <a:t>Bid submitted for UKSPF funding in South and East Lincolnshire </a:t>
            </a:r>
          </a:p>
        </p:txBody>
      </p:sp>
      <p:grpSp>
        <p:nvGrpSpPr>
          <p:cNvPr name="Group 50" id="50"/>
          <p:cNvGrpSpPr/>
          <p:nvPr/>
        </p:nvGrpSpPr>
        <p:grpSpPr>
          <a:xfrm rot="0">
            <a:off x="14219066" y="5207230"/>
            <a:ext cx="561835" cy="484439"/>
            <a:chOff x="0" y="0"/>
            <a:chExt cx="749114" cy="645918"/>
          </a:xfrm>
        </p:grpSpPr>
        <p:sp>
          <p:nvSpPr>
            <p:cNvPr name="Freeform 51" id="51"/>
            <p:cNvSpPr/>
            <p:nvPr/>
          </p:nvSpPr>
          <p:spPr>
            <a:xfrm flipH="false" flipV="false" rot="0">
              <a:off x="12700" y="12700"/>
              <a:ext cx="723773" cy="620522"/>
            </a:xfrm>
            <a:custGeom>
              <a:avLst/>
              <a:gdLst/>
              <a:ahLst/>
              <a:cxnLst/>
              <a:rect r="r" b="b" t="t" l="l"/>
              <a:pathLst>
                <a:path h="620522" w="723773">
                  <a:moveTo>
                    <a:pt x="0" y="310261"/>
                  </a:moveTo>
                  <a:cubicBezTo>
                    <a:pt x="0" y="138938"/>
                    <a:pt x="162052" y="0"/>
                    <a:pt x="361823" y="0"/>
                  </a:cubicBezTo>
                  <a:cubicBezTo>
                    <a:pt x="561594" y="0"/>
                    <a:pt x="723773" y="138938"/>
                    <a:pt x="723773" y="310261"/>
                  </a:cubicBezTo>
                  <a:cubicBezTo>
                    <a:pt x="723773" y="481584"/>
                    <a:pt x="561721" y="620522"/>
                    <a:pt x="361823" y="620522"/>
                  </a:cubicBezTo>
                  <a:cubicBezTo>
                    <a:pt x="161925" y="620522"/>
                    <a:pt x="0" y="481584"/>
                    <a:pt x="0" y="310261"/>
                  </a:cubicBezTo>
                  <a:close/>
                </a:path>
              </a:pathLst>
            </a:custGeom>
            <a:solidFill>
              <a:srgbClr val="FF9900"/>
            </a:solidFill>
          </p:spPr>
        </p:sp>
        <p:sp>
          <p:nvSpPr>
            <p:cNvPr name="Freeform 52" id="52"/>
            <p:cNvSpPr/>
            <p:nvPr/>
          </p:nvSpPr>
          <p:spPr>
            <a:xfrm flipH="false" flipV="false" rot="0">
              <a:off x="0" y="0"/>
              <a:ext cx="749173" cy="645922"/>
            </a:xfrm>
            <a:custGeom>
              <a:avLst/>
              <a:gdLst/>
              <a:ahLst/>
              <a:cxnLst/>
              <a:rect r="r" b="b" t="t" l="l"/>
              <a:pathLst>
                <a:path h="645922" w="749173">
                  <a:moveTo>
                    <a:pt x="0" y="322961"/>
                  </a:moveTo>
                  <a:cubicBezTo>
                    <a:pt x="0" y="142875"/>
                    <a:pt x="169545" y="0"/>
                    <a:pt x="374523" y="0"/>
                  </a:cubicBezTo>
                  <a:cubicBezTo>
                    <a:pt x="579501" y="0"/>
                    <a:pt x="749173" y="142875"/>
                    <a:pt x="749173" y="322961"/>
                  </a:cubicBezTo>
                  <a:lnTo>
                    <a:pt x="736473" y="322961"/>
                  </a:lnTo>
                  <a:lnTo>
                    <a:pt x="749173" y="322961"/>
                  </a:lnTo>
                  <a:cubicBezTo>
                    <a:pt x="749173" y="503047"/>
                    <a:pt x="579628" y="645922"/>
                    <a:pt x="374650" y="645922"/>
                  </a:cubicBezTo>
                  <a:lnTo>
                    <a:pt x="374650" y="633222"/>
                  </a:lnTo>
                  <a:lnTo>
                    <a:pt x="374650" y="645922"/>
                  </a:lnTo>
                  <a:cubicBezTo>
                    <a:pt x="169545" y="645922"/>
                    <a:pt x="0" y="503047"/>
                    <a:pt x="0" y="322961"/>
                  </a:cubicBezTo>
                  <a:lnTo>
                    <a:pt x="12700" y="322961"/>
                  </a:lnTo>
                  <a:lnTo>
                    <a:pt x="25400" y="322961"/>
                  </a:lnTo>
                  <a:lnTo>
                    <a:pt x="12700" y="322961"/>
                  </a:lnTo>
                  <a:lnTo>
                    <a:pt x="0" y="322961"/>
                  </a:lnTo>
                  <a:moveTo>
                    <a:pt x="25400" y="322961"/>
                  </a:moveTo>
                  <a:cubicBezTo>
                    <a:pt x="25400" y="329946"/>
                    <a:pt x="19685" y="335661"/>
                    <a:pt x="12700" y="335661"/>
                  </a:cubicBezTo>
                  <a:cubicBezTo>
                    <a:pt x="5715" y="335661"/>
                    <a:pt x="0" y="329946"/>
                    <a:pt x="0" y="322961"/>
                  </a:cubicBezTo>
                  <a:cubicBezTo>
                    <a:pt x="0" y="315976"/>
                    <a:pt x="5715" y="310261"/>
                    <a:pt x="12700" y="310261"/>
                  </a:cubicBezTo>
                  <a:cubicBezTo>
                    <a:pt x="19685" y="310261"/>
                    <a:pt x="25400" y="315976"/>
                    <a:pt x="25400" y="322961"/>
                  </a:cubicBezTo>
                  <a:cubicBezTo>
                    <a:pt x="25400" y="485521"/>
                    <a:pt x="179832" y="620522"/>
                    <a:pt x="374523" y="620522"/>
                  </a:cubicBezTo>
                  <a:cubicBezTo>
                    <a:pt x="569214" y="620522"/>
                    <a:pt x="723773" y="485521"/>
                    <a:pt x="723773" y="322961"/>
                  </a:cubicBezTo>
                  <a:cubicBezTo>
                    <a:pt x="723773" y="160401"/>
                    <a:pt x="569341" y="25400"/>
                    <a:pt x="374523" y="25400"/>
                  </a:cubicBezTo>
                  <a:lnTo>
                    <a:pt x="374523" y="12700"/>
                  </a:lnTo>
                  <a:lnTo>
                    <a:pt x="374523" y="25400"/>
                  </a:lnTo>
                  <a:cubicBezTo>
                    <a:pt x="179832" y="25400"/>
                    <a:pt x="25400" y="160401"/>
                    <a:pt x="25400" y="322961"/>
                  </a:cubicBezTo>
                  <a:close/>
                </a:path>
              </a:pathLst>
            </a:custGeom>
            <a:solidFill>
              <a:srgbClr val="060615"/>
            </a:solidFill>
          </p:spPr>
        </p:sp>
      </p:grpSp>
      <p:grpSp>
        <p:nvGrpSpPr>
          <p:cNvPr name="Group 53" id="53"/>
          <p:cNvGrpSpPr/>
          <p:nvPr/>
        </p:nvGrpSpPr>
        <p:grpSpPr>
          <a:xfrm rot="0">
            <a:off x="14336152" y="5330198"/>
            <a:ext cx="327660" cy="264609"/>
            <a:chOff x="0" y="0"/>
            <a:chExt cx="436880" cy="352812"/>
          </a:xfrm>
        </p:grpSpPr>
        <p:sp>
          <p:nvSpPr>
            <p:cNvPr name="Freeform 54" id="54"/>
            <p:cNvSpPr/>
            <p:nvPr/>
          </p:nvSpPr>
          <p:spPr>
            <a:xfrm flipH="false" flipV="false" rot="0">
              <a:off x="12700" y="12700"/>
              <a:ext cx="411480" cy="327406"/>
            </a:xfrm>
            <a:custGeom>
              <a:avLst/>
              <a:gdLst/>
              <a:ahLst/>
              <a:cxnLst/>
              <a:rect r="r" b="b" t="t" l="l"/>
              <a:pathLst>
                <a:path h="327406" w="411480">
                  <a:moveTo>
                    <a:pt x="0" y="163703"/>
                  </a:moveTo>
                  <a:cubicBezTo>
                    <a:pt x="0" y="73279"/>
                    <a:pt x="92075" y="0"/>
                    <a:pt x="205740" y="0"/>
                  </a:cubicBezTo>
                  <a:cubicBezTo>
                    <a:pt x="319405" y="0"/>
                    <a:pt x="411480" y="73279"/>
                    <a:pt x="411480" y="163703"/>
                  </a:cubicBezTo>
                  <a:cubicBezTo>
                    <a:pt x="411480" y="254127"/>
                    <a:pt x="319405" y="327406"/>
                    <a:pt x="205740" y="327406"/>
                  </a:cubicBezTo>
                  <a:cubicBezTo>
                    <a:pt x="92075" y="327406"/>
                    <a:pt x="0" y="254127"/>
                    <a:pt x="0" y="163703"/>
                  </a:cubicBezTo>
                  <a:close/>
                </a:path>
              </a:pathLst>
            </a:custGeom>
            <a:solidFill>
              <a:srgbClr val="4593A1"/>
            </a:solidFill>
          </p:spPr>
        </p:sp>
        <p:sp>
          <p:nvSpPr>
            <p:cNvPr name="Freeform 55" id="55"/>
            <p:cNvSpPr/>
            <p:nvPr/>
          </p:nvSpPr>
          <p:spPr>
            <a:xfrm flipH="false" flipV="false" rot="0">
              <a:off x="0" y="0"/>
              <a:ext cx="436880" cy="352806"/>
            </a:xfrm>
            <a:custGeom>
              <a:avLst/>
              <a:gdLst/>
              <a:ahLst/>
              <a:cxnLst/>
              <a:rect r="r" b="b" t="t" l="l"/>
              <a:pathLst>
                <a:path h="352806" w="436880">
                  <a:moveTo>
                    <a:pt x="0" y="176403"/>
                  </a:moveTo>
                  <a:cubicBezTo>
                    <a:pt x="0" y="76454"/>
                    <a:pt x="100711" y="0"/>
                    <a:pt x="218440" y="0"/>
                  </a:cubicBezTo>
                  <a:cubicBezTo>
                    <a:pt x="336169" y="0"/>
                    <a:pt x="436880" y="76454"/>
                    <a:pt x="436880" y="176403"/>
                  </a:cubicBezTo>
                  <a:lnTo>
                    <a:pt x="424180" y="176403"/>
                  </a:lnTo>
                  <a:lnTo>
                    <a:pt x="436880" y="176403"/>
                  </a:lnTo>
                  <a:cubicBezTo>
                    <a:pt x="436880" y="276352"/>
                    <a:pt x="336169" y="352806"/>
                    <a:pt x="218440" y="352806"/>
                  </a:cubicBezTo>
                  <a:lnTo>
                    <a:pt x="218440" y="340106"/>
                  </a:lnTo>
                  <a:lnTo>
                    <a:pt x="218440" y="352806"/>
                  </a:lnTo>
                  <a:cubicBezTo>
                    <a:pt x="100711" y="352806"/>
                    <a:pt x="0" y="276352"/>
                    <a:pt x="0" y="176403"/>
                  </a:cubicBezTo>
                  <a:lnTo>
                    <a:pt x="12700" y="176403"/>
                  </a:lnTo>
                  <a:lnTo>
                    <a:pt x="25400" y="176403"/>
                  </a:lnTo>
                  <a:lnTo>
                    <a:pt x="12700" y="176403"/>
                  </a:lnTo>
                  <a:lnTo>
                    <a:pt x="0" y="176403"/>
                  </a:lnTo>
                  <a:moveTo>
                    <a:pt x="25400" y="176403"/>
                  </a:moveTo>
                  <a:cubicBezTo>
                    <a:pt x="25400" y="183388"/>
                    <a:pt x="19685" y="189103"/>
                    <a:pt x="12700" y="189103"/>
                  </a:cubicBezTo>
                  <a:cubicBezTo>
                    <a:pt x="5715" y="189103"/>
                    <a:pt x="0" y="183388"/>
                    <a:pt x="0" y="176403"/>
                  </a:cubicBezTo>
                  <a:cubicBezTo>
                    <a:pt x="0" y="169418"/>
                    <a:pt x="5715" y="163703"/>
                    <a:pt x="12700" y="163703"/>
                  </a:cubicBezTo>
                  <a:cubicBezTo>
                    <a:pt x="19685" y="163703"/>
                    <a:pt x="25400" y="169418"/>
                    <a:pt x="25400" y="176403"/>
                  </a:cubicBezTo>
                  <a:cubicBezTo>
                    <a:pt x="25400" y="257302"/>
                    <a:pt x="108966" y="327406"/>
                    <a:pt x="218440" y="327406"/>
                  </a:cubicBezTo>
                  <a:cubicBezTo>
                    <a:pt x="327914" y="327406"/>
                    <a:pt x="411480" y="257302"/>
                    <a:pt x="411480" y="176403"/>
                  </a:cubicBezTo>
                  <a:cubicBezTo>
                    <a:pt x="411480" y="95504"/>
                    <a:pt x="327914" y="25400"/>
                    <a:pt x="218440" y="25400"/>
                  </a:cubicBezTo>
                  <a:lnTo>
                    <a:pt x="218440" y="12700"/>
                  </a:lnTo>
                  <a:lnTo>
                    <a:pt x="218440" y="25400"/>
                  </a:lnTo>
                  <a:cubicBezTo>
                    <a:pt x="108966" y="25400"/>
                    <a:pt x="25400" y="95504"/>
                    <a:pt x="25400" y="176403"/>
                  </a:cubicBezTo>
                  <a:close/>
                </a:path>
              </a:pathLst>
            </a:custGeom>
            <a:solidFill>
              <a:srgbClr val="060615"/>
            </a:solidFill>
          </p:spPr>
        </p:sp>
      </p:grpSp>
      <p:sp>
        <p:nvSpPr>
          <p:cNvPr name="AutoShape 56" id="56"/>
          <p:cNvSpPr/>
          <p:nvPr/>
        </p:nvSpPr>
        <p:spPr>
          <a:xfrm rot="-5430587">
            <a:off x="13964625" y="6239297"/>
            <a:ext cx="1070714" cy="0"/>
          </a:xfrm>
          <a:prstGeom prst="line">
            <a:avLst/>
          </a:prstGeom>
          <a:ln cap="rnd" w="9525">
            <a:solidFill>
              <a:srgbClr val="1C1C40"/>
            </a:solidFill>
            <a:prstDash val="solid"/>
            <a:headEnd type="none" len="sm" w="sm"/>
            <a:tailEnd type="none" len="sm" w="sm"/>
          </a:ln>
        </p:spPr>
      </p:sp>
      <p:sp>
        <p:nvSpPr>
          <p:cNvPr name="TextBox 57" id="57"/>
          <p:cNvSpPr txBox="true"/>
          <p:nvPr/>
        </p:nvSpPr>
        <p:spPr>
          <a:xfrm rot="0">
            <a:off x="13167507" y="7249377"/>
            <a:ext cx="3457428" cy="425916"/>
          </a:xfrm>
          <a:prstGeom prst="rect">
            <a:avLst/>
          </a:prstGeom>
        </p:spPr>
        <p:txBody>
          <a:bodyPr anchor="t" rtlCol="false" tIns="0" lIns="0" bIns="0" rIns="0">
            <a:spAutoFit/>
          </a:bodyPr>
          <a:lstStyle/>
          <a:p>
            <a:pPr algn="l">
              <a:lnSpc>
                <a:spcPts val="2879"/>
              </a:lnSpc>
            </a:pPr>
            <a:r>
              <a:rPr lang="en-US" b="true" sz="2400" spc="22" u="sng">
                <a:solidFill>
                  <a:srgbClr val="000000"/>
                </a:solidFill>
                <a:latin typeface="TT Rounds Condensed Bold"/>
                <a:ea typeface="TT Rounds Condensed Bold"/>
                <a:cs typeface="TT Rounds Condensed Bold"/>
                <a:sym typeface="TT Rounds Condensed Bold"/>
              </a:rPr>
              <a:t>Project Commenced</a:t>
            </a:r>
          </a:p>
        </p:txBody>
      </p:sp>
      <p:sp>
        <p:nvSpPr>
          <p:cNvPr name="TextBox 58" id="58"/>
          <p:cNvSpPr txBox="true"/>
          <p:nvPr/>
        </p:nvSpPr>
        <p:spPr>
          <a:xfrm rot="0">
            <a:off x="13599794" y="6829056"/>
            <a:ext cx="1618506" cy="379751"/>
          </a:xfrm>
          <a:prstGeom prst="rect">
            <a:avLst/>
          </a:prstGeom>
        </p:spPr>
        <p:txBody>
          <a:bodyPr anchor="t" rtlCol="false" tIns="0" lIns="0" bIns="0" rIns="0">
            <a:spAutoFit/>
          </a:bodyPr>
          <a:lstStyle/>
          <a:p>
            <a:pPr algn="ctr">
              <a:lnSpc>
                <a:spcPts val="2520"/>
              </a:lnSpc>
            </a:pPr>
            <a:r>
              <a:rPr lang="en-US" b="true" sz="2100" spc="19">
                <a:solidFill>
                  <a:srgbClr val="000000"/>
                </a:solidFill>
                <a:latin typeface="TT Rounds Condensed Bold"/>
                <a:ea typeface="TT Rounds Condensed Bold"/>
                <a:cs typeface="TT Rounds Condensed Bold"/>
                <a:sym typeface="TT Rounds Condensed Bold"/>
              </a:rPr>
              <a:t>May 2024</a:t>
            </a:r>
          </a:p>
        </p:txBody>
      </p:sp>
      <p:sp>
        <p:nvSpPr>
          <p:cNvPr name="TextBox 59" id="59"/>
          <p:cNvSpPr txBox="true"/>
          <p:nvPr/>
        </p:nvSpPr>
        <p:spPr>
          <a:xfrm rot="0">
            <a:off x="10532809" y="635135"/>
            <a:ext cx="4091469" cy="1303080"/>
          </a:xfrm>
          <a:prstGeom prst="rect">
            <a:avLst/>
          </a:prstGeom>
        </p:spPr>
        <p:txBody>
          <a:bodyPr anchor="t" rtlCol="false" tIns="0" lIns="0" bIns="0" rIns="0">
            <a:spAutoFit/>
          </a:bodyPr>
          <a:lstStyle/>
          <a:p>
            <a:pPr algn="l">
              <a:lnSpc>
                <a:spcPts val="3240"/>
              </a:lnSpc>
            </a:pPr>
            <a:r>
              <a:rPr lang="en-US" sz="2700" spc="25">
                <a:solidFill>
                  <a:srgbClr val="000000"/>
                </a:solidFill>
                <a:latin typeface="TT Rounds Condensed"/>
                <a:ea typeface="TT Rounds Condensed"/>
                <a:cs typeface="TT Rounds Condensed"/>
                <a:sym typeface="TT Rounds Condensed"/>
              </a:rPr>
              <a:t>The district councils are NOT a transport authority.</a:t>
            </a:r>
          </a:p>
          <a:p>
            <a:pPr algn="l">
              <a:lnSpc>
                <a:spcPts val="3240"/>
              </a:lnSpc>
            </a:pPr>
          </a:p>
        </p:txBody>
      </p:sp>
      <p:sp>
        <p:nvSpPr>
          <p:cNvPr name="TextBox 60" id="60"/>
          <p:cNvSpPr txBox="true"/>
          <p:nvPr/>
        </p:nvSpPr>
        <p:spPr>
          <a:xfrm rot="0">
            <a:off x="11771932" y="8125584"/>
            <a:ext cx="6820246" cy="1718578"/>
          </a:xfrm>
          <a:prstGeom prst="rect">
            <a:avLst/>
          </a:prstGeom>
        </p:spPr>
        <p:txBody>
          <a:bodyPr anchor="t" rtlCol="false" tIns="0" lIns="0" bIns="0" rIns="0">
            <a:spAutoFit/>
          </a:bodyPr>
          <a:lstStyle/>
          <a:p>
            <a:pPr algn="l">
              <a:lnSpc>
                <a:spcPts val="3240"/>
              </a:lnSpc>
            </a:pPr>
            <a:r>
              <a:rPr lang="en-US" sz="2700" spc="25">
                <a:solidFill>
                  <a:srgbClr val="000000"/>
                </a:solidFill>
                <a:latin typeface="TT Rounds Condensed"/>
                <a:ea typeface="TT Rounds Condensed"/>
                <a:cs typeface="TT Rounds Condensed"/>
                <a:sym typeface="TT Rounds Condensed"/>
              </a:rPr>
              <a:t>A CVS is an infrastructure organisation for the voluntary and community sector, we bring together organisations for a cross-sector collaboration to strengthen communities.</a:t>
            </a:r>
          </a:p>
        </p:txBody>
      </p:sp>
      <p:grpSp>
        <p:nvGrpSpPr>
          <p:cNvPr name="Group 61" id="61"/>
          <p:cNvGrpSpPr/>
          <p:nvPr/>
        </p:nvGrpSpPr>
        <p:grpSpPr>
          <a:xfrm rot="0">
            <a:off x="15732501" y="7133930"/>
            <a:ext cx="633205" cy="526881"/>
            <a:chOff x="0" y="0"/>
            <a:chExt cx="844274" cy="702508"/>
          </a:xfrm>
        </p:grpSpPr>
        <p:sp>
          <p:nvSpPr>
            <p:cNvPr name="Freeform 62" id="62"/>
            <p:cNvSpPr/>
            <p:nvPr/>
          </p:nvSpPr>
          <p:spPr>
            <a:xfrm flipH="false" flipV="false" rot="0">
              <a:off x="12700" y="12700"/>
              <a:ext cx="818896" cy="677164"/>
            </a:xfrm>
            <a:custGeom>
              <a:avLst/>
              <a:gdLst/>
              <a:ahLst/>
              <a:cxnLst/>
              <a:rect r="r" b="b" t="t" l="l"/>
              <a:pathLst>
                <a:path h="677164" w="818896">
                  <a:moveTo>
                    <a:pt x="0" y="258572"/>
                  </a:moveTo>
                  <a:lnTo>
                    <a:pt x="312801" y="258572"/>
                  </a:lnTo>
                  <a:lnTo>
                    <a:pt x="409448" y="0"/>
                  </a:lnTo>
                  <a:lnTo>
                    <a:pt x="506095" y="258572"/>
                  </a:lnTo>
                  <a:lnTo>
                    <a:pt x="818896" y="258572"/>
                  </a:lnTo>
                  <a:lnTo>
                    <a:pt x="565785" y="418465"/>
                  </a:lnTo>
                  <a:lnTo>
                    <a:pt x="662432" y="677037"/>
                  </a:lnTo>
                  <a:lnTo>
                    <a:pt x="409448" y="517271"/>
                  </a:lnTo>
                  <a:lnTo>
                    <a:pt x="156337" y="677164"/>
                  </a:lnTo>
                  <a:lnTo>
                    <a:pt x="252984" y="418592"/>
                  </a:lnTo>
                  <a:close/>
                </a:path>
              </a:pathLst>
            </a:custGeom>
            <a:solidFill>
              <a:srgbClr val="7CA655"/>
            </a:solidFill>
          </p:spPr>
        </p:sp>
        <p:sp>
          <p:nvSpPr>
            <p:cNvPr name="Freeform 63" id="63"/>
            <p:cNvSpPr/>
            <p:nvPr/>
          </p:nvSpPr>
          <p:spPr>
            <a:xfrm flipH="false" flipV="false" rot="0">
              <a:off x="-1016" y="0"/>
              <a:ext cx="846328" cy="703580"/>
            </a:xfrm>
            <a:custGeom>
              <a:avLst/>
              <a:gdLst/>
              <a:ahLst/>
              <a:cxnLst/>
              <a:rect r="r" b="b" t="t" l="l"/>
              <a:pathLst>
                <a:path h="703580" w="846328">
                  <a:moveTo>
                    <a:pt x="13716" y="258572"/>
                  </a:moveTo>
                  <a:lnTo>
                    <a:pt x="326517" y="258572"/>
                  </a:lnTo>
                  <a:lnTo>
                    <a:pt x="326517" y="271272"/>
                  </a:lnTo>
                  <a:lnTo>
                    <a:pt x="314579" y="266827"/>
                  </a:lnTo>
                  <a:lnTo>
                    <a:pt x="411226" y="8255"/>
                  </a:lnTo>
                  <a:cubicBezTo>
                    <a:pt x="413131" y="3302"/>
                    <a:pt x="417830" y="0"/>
                    <a:pt x="423164" y="0"/>
                  </a:cubicBezTo>
                  <a:cubicBezTo>
                    <a:pt x="428498" y="0"/>
                    <a:pt x="433197" y="3302"/>
                    <a:pt x="435102" y="8255"/>
                  </a:cubicBezTo>
                  <a:lnTo>
                    <a:pt x="531749" y="266827"/>
                  </a:lnTo>
                  <a:lnTo>
                    <a:pt x="519811" y="271272"/>
                  </a:lnTo>
                  <a:lnTo>
                    <a:pt x="519811" y="258572"/>
                  </a:lnTo>
                  <a:lnTo>
                    <a:pt x="832612" y="258572"/>
                  </a:lnTo>
                  <a:cubicBezTo>
                    <a:pt x="838327" y="258572"/>
                    <a:pt x="843280" y="262255"/>
                    <a:pt x="844804" y="267716"/>
                  </a:cubicBezTo>
                  <a:cubicBezTo>
                    <a:pt x="846328" y="273177"/>
                    <a:pt x="844169" y="279019"/>
                    <a:pt x="839343" y="281940"/>
                  </a:cubicBezTo>
                  <a:lnTo>
                    <a:pt x="586359" y="441960"/>
                  </a:lnTo>
                  <a:lnTo>
                    <a:pt x="579628" y="431165"/>
                  </a:lnTo>
                  <a:lnTo>
                    <a:pt x="591566" y="426720"/>
                  </a:lnTo>
                  <a:lnTo>
                    <a:pt x="688086" y="685419"/>
                  </a:lnTo>
                  <a:cubicBezTo>
                    <a:pt x="689991" y="690499"/>
                    <a:pt x="688467" y="696341"/>
                    <a:pt x="684149" y="699770"/>
                  </a:cubicBezTo>
                  <a:cubicBezTo>
                    <a:pt x="679831" y="703199"/>
                    <a:pt x="673989" y="703580"/>
                    <a:pt x="669417" y="700659"/>
                  </a:cubicBezTo>
                  <a:lnTo>
                    <a:pt x="416433" y="540639"/>
                  </a:lnTo>
                  <a:lnTo>
                    <a:pt x="423164" y="529844"/>
                  </a:lnTo>
                  <a:lnTo>
                    <a:pt x="429895" y="540639"/>
                  </a:lnTo>
                  <a:lnTo>
                    <a:pt x="176911" y="700532"/>
                  </a:lnTo>
                  <a:cubicBezTo>
                    <a:pt x="172339" y="703453"/>
                    <a:pt x="166370" y="703072"/>
                    <a:pt x="162179" y="699643"/>
                  </a:cubicBezTo>
                  <a:cubicBezTo>
                    <a:pt x="157988" y="696214"/>
                    <a:pt x="156337" y="690499"/>
                    <a:pt x="158242" y="685292"/>
                  </a:cubicBezTo>
                  <a:lnTo>
                    <a:pt x="254889" y="426720"/>
                  </a:lnTo>
                  <a:lnTo>
                    <a:pt x="266827" y="431165"/>
                  </a:lnTo>
                  <a:lnTo>
                    <a:pt x="260096" y="441960"/>
                  </a:lnTo>
                  <a:lnTo>
                    <a:pt x="6985" y="282067"/>
                  </a:lnTo>
                  <a:cubicBezTo>
                    <a:pt x="2159" y="279019"/>
                    <a:pt x="0" y="273177"/>
                    <a:pt x="1524" y="267843"/>
                  </a:cubicBezTo>
                  <a:cubicBezTo>
                    <a:pt x="3048" y="262509"/>
                    <a:pt x="8128" y="258699"/>
                    <a:pt x="13716" y="258699"/>
                  </a:cubicBezTo>
                  <a:moveTo>
                    <a:pt x="13716" y="284099"/>
                  </a:moveTo>
                  <a:lnTo>
                    <a:pt x="13716" y="271399"/>
                  </a:lnTo>
                  <a:lnTo>
                    <a:pt x="20447" y="260604"/>
                  </a:lnTo>
                  <a:lnTo>
                    <a:pt x="273558" y="420497"/>
                  </a:lnTo>
                  <a:cubicBezTo>
                    <a:pt x="278638" y="423672"/>
                    <a:pt x="280797" y="430022"/>
                    <a:pt x="278638" y="435737"/>
                  </a:cubicBezTo>
                  <a:lnTo>
                    <a:pt x="181991" y="694309"/>
                  </a:lnTo>
                  <a:lnTo>
                    <a:pt x="170053" y="689864"/>
                  </a:lnTo>
                  <a:lnTo>
                    <a:pt x="163322" y="679069"/>
                  </a:lnTo>
                  <a:lnTo>
                    <a:pt x="416433" y="519176"/>
                  </a:lnTo>
                  <a:cubicBezTo>
                    <a:pt x="420624" y="516509"/>
                    <a:pt x="425831" y="516509"/>
                    <a:pt x="430022" y="519176"/>
                  </a:cubicBezTo>
                  <a:lnTo>
                    <a:pt x="683006" y="679069"/>
                  </a:lnTo>
                  <a:lnTo>
                    <a:pt x="676275" y="689864"/>
                  </a:lnTo>
                  <a:lnTo>
                    <a:pt x="664337" y="694309"/>
                  </a:lnTo>
                  <a:lnTo>
                    <a:pt x="567690" y="435610"/>
                  </a:lnTo>
                  <a:cubicBezTo>
                    <a:pt x="565531" y="430022"/>
                    <a:pt x="567690" y="423672"/>
                    <a:pt x="572770" y="420370"/>
                  </a:cubicBezTo>
                  <a:lnTo>
                    <a:pt x="825754" y="260604"/>
                  </a:lnTo>
                  <a:lnTo>
                    <a:pt x="832485" y="271399"/>
                  </a:lnTo>
                  <a:lnTo>
                    <a:pt x="832485" y="284099"/>
                  </a:lnTo>
                  <a:lnTo>
                    <a:pt x="519684" y="284099"/>
                  </a:lnTo>
                  <a:cubicBezTo>
                    <a:pt x="514350" y="284099"/>
                    <a:pt x="509651" y="280797"/>
                    <a:pt x="507746" y="275844"/>
                  </a:cubicBezTo>
                  <a:lnTo>
                    <a:pt x="411226" y="17145"/>
                  </a:lnTo>
                  <a:lnTo>
                    <a:pt x="423164" y="12700"/>
                  </a:lnTo>
                  <a:lnTo>
                    <a:pt x="435102" y="17145"/>
                  </a:lnTo>
                  <a:lnTo>
                    <a:pt x="338455" y="275717"/>
                  </a:lnTo>
                  <a:cubicBezTo>
                    <a:pt x="336550" y="280670"/>
                    <a:pt x="331851" y="283972"/>
                    <a:pt x="326517" y="283972"/>
                  </a:cubicBezTo>
                  <a:lnTo>
                    <a:pt x="13716" y="283972"/>
                  </a:lnTo>
                  <a:close/>
                </a:path>
              </a:pathLst>
            </a:custGeom>
            <a:solidFill>
              <a:srgbClr val="31441F"/>
            </a:solidFill>
          </p:spPr>
        </p:sp>
      </p:grpSp>
      <p:grpSp>
        <p:nvGrpSpPr>
          <p:cNvPr name="Group 64" id="64"/>
          <p:cNvGrpSpPr/>
          <p:nvPr/>
        </p:nvGrpSpPr>
        <p:grpSpPr>
          <a:xfrm rot="0">
            <a:off x="12524448" y="7152270"/>
            <a:ext cx="633205" cy="526881"/>
            <a:chOff x="0" y="0"/>
            <a:chExt cx="844274" cy="702508"/>
          </a:xfrm>
        </p:grpSpPr>
        <p:sp>
          <p:nvSpPr>
            <p:cNvPr name="Freeform 65" id="65"/>
            <p:cNvSpPr/>
            <p:nvPr/>
          </p:nvSpPr>
          <p:spPr>
            <a:xfrm flipH="false" flipV="false" rot="0">
              <a:off x="12700" y="12700"/>
              <a:ext cx="818896" cy="677164"/>
            </a:xfrm>
            <a:custGeom>
              <a:avLst/>
              <a:gdLst/>
              <a:ahLst/>
              <a:cxnLst/>
              <a:rect r="r" b="b" t="t" l="l"/>
              <a:pathLst>
                <a:path h="677164" w="818896">
                  <a:moveTo>
                    <a:pt x="0" y="258572"/>
                  </a:moveTo>
                  <a:lnTo>
                    <a:pt x="312801" y="258572"/>
                  </a:lnTo>
                  <a:lnTo>
                    <a:pt x="409448" y="0"/>
                  </a:lnTo>
                  <a:lnTo>
                    <a:pt x="506095" y="258572"/>
                  </a:lnTo>
                  <a:lnTo>
                    <a:pt x="818896" y="258572"/>
                  </a:lnTo>
                  <a:lnTo>
                    <a:pt x="565785" y="418465"/>
                  </a:lnTo>
                  <a:lnTo>
                    <a:pt x="662432" y="677037"/>
                  </a:lnTo>
                  <a:lnTo>
                    <a:pt x="409448" y="517271"/>
                  </a:lnTo>
                  <a:lnTo>
                    <a:pt x="156337" y="677164"/>
                  </a:lnTo>
                  <a:lnTo>
                    <a:pt x="252984" y="418592"/>
                  </a:lnTo>
                  <a:close/>
                </a:path>
              </a:pathLst>
            </a:custGeom>
            <a:solidFill>
              <a:srgbClr val="7CA655"/>
            </a:solidFill>
          </p:spPr>
        </p:sp>
        <p:sp>
          <p:nvSpPr>
            <p:cNvPr name="Freeform 66" id="66"/>
            <p:cNvSpPr/>
            <p:nvPr/>
          </p:nvSpPr>
          <p:spPr>
            <a:xfrm flipH="false" flipV="false" rot="0">
              <a:off x="-1016" y="0"/>
              <a:ext cx="846328" cy="703580"/>
            </a:xfrm>
            <a:custGeom>
              <a:avLst/>
              <a:gdLst/>
              <a:ahLst/>
              <a:cxnLst/>
              <a:rect r="r" b="b" t="t" l="l"/>
              <a:pathLst>
                <a:path h="703580" w="846328">
                  <a:moveTo>
                    <a:pt x="13716" y="258572"/>
                  </a:moveTo>
                  <a:lnTo>
                    <a:pt x="326517" y="258572"/>
                  </a:lnTo>
                  <a:lnTo>
                    <a:pt x="326517" y="271272"/>
                  </a:lnTo>
                  <a:lnTo>
                    <a:pt x="314579" y="266827"/>
                  </a:lnTo>
                  <a:lnTo>
                    <a:pt x="411226" y="8255"/>
                  </a:lnTo>
                  <a:cubicBezTo>
                    <a:pt x="413131" y="3302"/>
                    <a:pt x="417830" y="0"/>
                    <a:pt x="423164" y="0"/>
                  </a:cubicBezTo>
                  <a:cubicBezTo>
                    <a:pt x="428498" y="0"/>
                    <a:pt x="433197" y="3302"/>
                    <a:pt x="435102" y="8255"/>
                  </a:cubicBezTo>
                  <a:lnTo>
                    <a:pt x="531749" y="266827"/>
                  </a:lnTo>
                  <a:lnTo>
                    <a:pt x="519811" y="271272"/>
                  </a:lnTo>
                  <a:lnTo>
                    <a:pt x="519811" y="258572"/>
                  </a:lnTo>
                  <a:lnTo>
                    <a:pt x="832612" y="258572"/>
                  </a:lnTo>
                  <a:cubicBezTo>
                    <a:pt x="838327" y="258572"/>
                    <a:pt x="843280" y="262255"/>
                    <a:pt x="844804" y="267716"/>
                  </a:cubicBezTo>
                  <a:cubicBezTo>
                    <a:pt x="846328" y="273177"/>
                    <a:pt x="844169" y="279019"/>
                    <a:pt x="839343" y="281940"/>
                  </a:cubicBezTo>
                  <a:lnTo>
                    <a:pt x="586359" y="441960"/>
                  </a:lnTo>
                  <a:lnTo>
                    <a:pt x="579628" y="431165"/>
                  </a:lnTo>
                  <a:lnTo>
                    <a:pt x="591566" y="426720"/>
                  </a:lnTo>
                  <a:lnTo>
                    <a:pt x="688086" y="685419"/>
                  </a:lnTo>
                  <a:cubicBezTo>
                    <a:pt x="689991" y="690499"/>
                    <a:pt x="688467" y="696341"/>
                    <a:pt x="684149" y="699770"/>
                  </a:cubicBezTo>
                  <a:cubicBezTo>
                    <a:pt x="679831" y="703199"/>
                    <a:pt x="673989" y="703580"/>
                    <a:pt x="669417" y="700659"/>
                  </a:cubicBezTo>
                  <a:lnTo>
                    <a:pt x="416433" y="540639"/>
                  </a:lnTo>
                  <a:lnTo>
                    <a:pt x="423164" y="529844"/>
                  </a:lnTo>
                  <a:lnTo>
                    <a:pt x="429895" y="540639"/>
                  </a:lnTo>
                  <a:lnTo>
                    <a:pt x="176911" y="700532"/>
                  </a:lnTo>
                  <a:cubicBezTo>
                    <a:pt x="172339" y="703453"/>
                    <a:pt x="166370" y="703072"/>
                    <a:pt x="162179" y="699643"/>
                  </a:cubicBezTo>
                  <a:cubicBezTo>
                    <a:pt x="157988" y="696214"/>
                    <a:pt x="156337" y="690499"/>
                    <a:pt x="158242" y="685292"/>
                  </a:cubicBezTo>
                  <a:lnTo>
                    <a:pt x="254889" y="426720"/>
                  </a:lnTo>
                  <a:lnTo>
                    <a:pt x="266827" y="431165"/>
                  </a:lnTo>
                  <a:lnTo>
                    <a:pt x="260096" y="441960"/>
                  </a:lnTo>
                  <a:lnTo>
                    <a:pt x="6985" y="282067"/>
                  </a:lnTo>
                  <a:cubicBezTo>
                    <a:pt x="2159" y="279019"/>
                    <a:pt x="0" y="273177"/>
                    <a:pt x="1524" y="267843"/>
                  </a:cubicBezTo>
                  <a:cubicBezTo>
                    <a:pt x="3048" y="262509"/>
                    <a:pt x="8128" y="258699"/>
                    <a:pt x="13716" y="258699"/>
                  </a:cubicBezTo>
                  <a:moveTo>
                    <a:pt x="13716" y="284099"/>
                  </a:moveTo>
                  <a:lnTo>
                    <a:pt x="13716" y="271399"/>
                  </a:lnTo>
                  <a:lnTo>
                    <a:pt x="20447" y="260604"/>
                  </a:lnTo>
                  <a:lnTo>
                    <a:pt x="273558" y="420497"/>
                  </a:lnTo>
                  <a:cubicBezTo>
                    <a:pt x="278638" y="423672"/>
                    <a:pt x="280797" y="430022"/>
                    <a:pt x="278638" y="435737"/>
                  </a:cubicBezTo>
                  <a:lnTo>
                    <a:pt x="181991" y="694309"/>
                  </a:lnTo>
                  <a:lnTo>
                    <a:pt x="170053" y="689864"/>
                  </a:lnTo>
                  <a:lnTo>
                    <a:pt x="163322" y="679069"/>
                  </a:lnTo>
                  <a:lnTo>
                    <a:pt x="416433" y="519176"/>
                  </a:lnTo>
                  <a:cubicBezTo>
                    <a:pt x="420624" y="516509"/>
                    <a:pt x="425831" y="516509"/>
                    <a:pt x="430022" y="519176"/>
                  </a:cubicBezTo>
                  <a:lnTo>
                    <a:pt x="683006" y="679069"/>
                  </a:lnTo>
                  <a:lnTo>
                    <a:pt x="676275" y="689864"/>
                  </a:lnTo>
                  <a:lnTo>
                    <a:pt x="664337" y="694309"/>
                  </a:lnTo>
                  <a:lnTo>
                    <a:pt x="567690" y="435610"/>
                  </a:lnTo>
                  <a:cubicBezTo>
                    <a:pt x="565531" y="430022"/>
                    <a:pt x="567690" y="423672"/>
                    <a:pt x="572770" y="420370"/>
                  </a:cubicBezTo>
                  <a:lnTo>
                    <a:pt x="825754" y="260604"/>
                  </a:lnTo>
                  <a:lnTo>
                    <a:pt x="832485" y="271399"/>
                  </a:lnTo>
                  <a:lnTo>
                    <a:pt x="832485" y="284099"/>
                  </a:lnTo>
                  <a:lnTo>
                    <a:pt x="519684" y="284099"/>
                  </a:lnTo>
                  <a:cubicBezTo>
                    <a:pt x="514350" y="284099"/>
                    <a:pt x="509651" y="280797"/>
                    <a:pt x="507746" y="275844"/>
                  </a:cubicBezTo>
                  <a:lnTo>
                    <a:pt x="411226" y="17145"/>
                  </a:lnTo>
                  <a:lnTo>
                    <a:pt x="423164" y="12700"/>
                  </a:lnTo>
                  <a:lnTo>
                    <a:pt x="435102" y="17145"/>
                  </a:lnTo>
                  <a:lnTo>
                    <a:pt x="338455" y="275717"/>
                  </a:lnTo>
                  <a:cubicBezTo>
                    <a:pt x="336550" y="280670"/>
                    <a:pt x="331851" y="283972"/>
                    <a:pt x="326517" y="283972"/>
                  </a:cubicBezTo>
                  <a:lnTo>
                    <a:pt x="13716" y="283972"/>
                  </a:lnTo>
                  <a:close/>
                </a:path>
              </a:pathLst>
            </a:custGeom>
            <a:solidFill>
              <a:srgbClr val="31441F"/>
            </a:solidFill>
          </p:spPr>
        </p:sp>
      </p:gr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A blue sign with white text  Description automatically generated"/>
          <p:cNvSpPr/>
          <p:nvPr/>
        </p:nvSpPr>
        <p:spPr>
          <a:xfrm flipH="false" flipV="false" rot="0">
            <a:off x="5398125" y="8799064"/>
            <a:ext cx="6577455" cy="1398530"/>
          </a:xfrm>
          <a:custGeom>
            <a:avLst/>
            <a:gdLst/>
            <a:ahLst/>
            <a:cxnLst/>
            <a:rect r="r" b="b" t="t" l="l"/>
            <a:pathLst>
              <a:path h="1398530" w="6577455">
                <a:moveTo>
                  <a:pt x="0" y="0"/>
                </a:moveTo>
                <a:lnTo>
                  <a:pt x="6577455" y="0"/>
                </a:lnTo>
                <a:lnTo>
                  <a:pt x="6577455" y="1398530"/>
                </a:lnTo>
                <a:lnTo>
                  <a:pt x="0" y="1398530"/>
                </a:lnTo>
                <a:lnTo>
                  <a:pt x="0" y="0"/>
                </a:lnTo>
                <a:close/>
              </a:path>
            </a:pathLst>
          </a:custGeom>
          <a:blipFill>
            <a:blip r:embed="rId2"/>
            <a:stretch>
              <a:fillRect l="0" t="0" r="0" b="0"/>
            </a:stretch>
          </a:blipFill>
        </p:spPr>
      </p:sp>
      <p:sp>
        <p:nvSpPr>
          <p:cNvPr name="Freeform 3" id="3" descr="A group of blue and orange hexagons  Description automatically generated"/>
          <p:cNvSpPr/>
          <p:nvPr/>
        </p:nvSpPr>
        <p:spPr>
          <a:xfrm flipH="false" flipV="false" rot="-5400000">
            <a:off x="13452558" y="-286826"/>
            <a:ext cx="4548622" cy="5122269"/>
          </a:xfrm>
          <a:custGeom>
            <a:avLst/>
            <a:gdLst/>
            <a:ahLst/>
            <a:cxnLst/>
            <a:rect r="r" b="b" t="t" l="l"/>
            <a:pathLst>
              <a:path h="5122269" w="4548622">
                <a:moveTo>
                  <a:pt x="0" y="0"/>
                </a:moveTo>
                <a:lnTo>
                  <a:pt x="4548623" y="0"/>
                </a:lnTo>
                <a:lnTo>
                  <a:pt x="4548623" y="5122269"/>
                </a:lnTo>
                <a:lnTo>
                  <a:pt x="0" y="5122269"/>
                </a:lnTo>
                <a:lnTo>
                  <a:pt x="0" y="0"/>
                </a:lnTo>
                <a:close/>
              </a:path>
            </a:pathLst>
          </a:custGeom>
          <a:blipFill>
            <a:blip r:embed="rId3"/>
            <a:stretch>
              <a:fillRect l="-2" t="4" r="-126160" b="-100838"/>
            </a:stretch>
          </a:blipFill>
        </p:spPr>
      </p:sp>
      <p:sp>
        <p:nvSpPr>
          <p:cNvPr name="AutoShape 4" id="4"/>
          <p:cNvSpPr/>
          <p:nvPr/>
        </p:nvSpPr>
        <p:spPr>
          <a:xfrm rot="162280">
            <a:off x="1350680" y="2873556"/>
            <a:ext cx="3356539" cy="0"/>
          </a:xfrm>
          <a:prstGeom prst="line">
            <a:avLst/>
          </a:prstGeom>
          <a:ln cap="rnd" w="76200">
            <a:solidFill>
              <a:srgbClr val="1C1C40"/>
            </a:solidFill>
            <a:prstDash val="solid"/>
            <a:headEnd type="none" len="sm" w="sm"/>
            <a:tailEnd type="none" len="sm" w="sm"/>
          </a:ln>
        </p:spPr>
      </p:sp>
      <p:pic>
        <p:nvPicPr>
          <p:cNvPr name="Picture 5" id="5">
            <a:hlinkClick action="ppaction://media"/>
          </p:cNvPr>
          <p:cNvPicPr>
            <a:picLocks noChangeAspect="true"/>
          </p:cNvPicPr>
          <p:nvPr>
            <a:videoFile r:link="rId5"/>
            <p:extLst>
              <p:ext uri="{DAA4B4D4-6D71-4841-9C94-3DE7FCFB9230}">
                <p14:media xmlns:p14="http://schemas.microsoft.com/office/powerpoint/2010/main" r:embed="rId6"/>
              </p:ext>
            </p:extLst>
          </p:nvPr>
        </p:nvPicPr>
        <p:blipFill>
          <a:blip r:embed="rId4"/>
          <a:srcRect l="0" t="0" r="0" b="0"/>
          <a:stretch>
            <a:fillRect/>
          </a:stretch>
        </p:blipFill>
        <p:spPr>
          <a:xfrm flipH="false" flipV="false" rot="0">
            <a:off x="11811002" y="6643688"/>
            <a:ext cx="6476997" cy="3643311"/>
          </a:xfrm>
          <a:prstGeom prst="rect">
            <a:avLst/>
          </a:prstGeom>
        </p:spPr>
      </p:pic>
      <p:sp>
        <p:nvSpPr>
          <p:cNvPr name="TextBox 6" id="6"/>
          <p:cNvSpPr txBox="true"/>
          <p:nvPr/>
        </p:nvSpPr>
        <p:spPr>
          <a:xfrm rot="0">
            <a:off x="1446034" y="1347170"/>
            <a:ext cx="7412215" cy="887719"/>
          </a:xfrm>
          <a:prstGeom prst="rect">
            <a:avLst/>
          </a:prstGeom>
        </p:spPr>
        <p:txBody>
          <a:bodyPr anchor="t" rtlCol="false" tIns="0" lIns="0" bIns="0" rIns="0">
            <a:spAutoFit/>
          </a:bodyPr>
          <a:lstStyle/>
          <a:p>
            <a:pPr algn="l">
              <a:lnSpc>
                <a:spcPts val="6415"/>
              </a:lnSpc>
            </a:pPr>
            <a:r>
              <a:rPr lang="en-US" b="true" sz="5940" spc="150">
                <a:solidFill>
                  <a:srgbClr val="000000"/>
                </a:solidFill>
                <a:latin typeface="Arimo Bold"/>
                <a:ea typeface="Arimo Bold"/>
                <a:cs typeface="Arimo Bold"/>
                <a:sym typeface="Arimo Bold"/>
              </a:rPr>
              <a:t>Desired Outcomes</a:t>
            </a:r>
          </a:p>
        </p:txBody>
      </p:sp>
      <p:sp>
        <p:nvSpPr>
          <p:cNvPr name="TextBox 7" id="7"/>
          <p:cNvSpPr txBox="true"/>
          <p:nvPr/>
        </p:nvSpPr>
        <p:spPr>
          <a:xfrm rot="0">
            <a:off x="1537474" y="3643503"/>
            <a:ext cx="13074638" cy="3380571"/>
          </a:xfrm>
          <a:prstGeom prst="rect">
            <a:avLst/>
          </a:prstGeom>
        </p:spPr>
        <p:txBody>
          <a:bodyPr anchor="t" rtlCol="false" tIns="0" lIns="0" bIns="0" rIns="0">
            <a:spAutoFit/>
          </a:bodyPr>
          <a:lstStyle/>
          <a:p>
            <a:pPr algn="l" marL="488632" indent="-244316" lvl="1">
              <a:lnSpc>
                <a:spcPts val="3240"/>
              </a:lnSpc>
              <a:buFont typeface="Arial"/>
              <a:buChar char="•"/>
            </a:pPr>
            <a:r>
              <a:rPr lang="en-US" sz="2700" spc="25">
                <a:solidFill>
                  <a:srgbClr val="000000"/>
                </a:solidFill>
                <a:latin typeface="TT Rounds Condensed"/>
                <a:ea typeface="TT Rounds Condensed"/>
                <a:cs typeface="TT Rounds Condensed"/>
                <a:sym typeface="TT Rounds Condensed"/>
              </a:rPr>
              <a:t>Focused outreach and development work</a:t>
            </a:r>
          </a:p>
          <a:p>
            <a:pPr algn="l" marL="488632" indent="-244316" lvl="1">
              <a:lnSpc>
                <a:spcPts val="3240"/>
              </a:lnSpc>
              <a:buFont typeface="Arial"/>
              <a:buChar char="•"/>
            </a:pPr>
            <a:r>
              <a:rPr lang="en-US" sz="2700" spc="25">
                <a:solidFill>
                  <a:srgbClr val="000000"/>
                </a:solidFill>
                <a:latin typeface="TT Rounds Condensed"/>
                <a:ea typeface="TT Rounds Condensed"/>
                <a:cs typeface="TT Rounds Condensed"/>
                <a:sym typeface="TT Rounds Condensed"/>
              </a:rPr>
              <a:t>To understand transport related social exclusion</a:t>
            </a:r>
          </a:p>
          <a:p>
            <a:pPr algn="l" marL="488632" indent="-244316" lvl="1">
              <a:lnSpc>
                <a:spcPts val="3240"/>
              </a:lnSpc>
              <a:buFont typeface="Arial"/>
              <a:buChar char="•"/>
            </a:pPr>
            <a:r>
              <a:rPr lang="en-US" sz="2700" spc="25">
                <a:solidFill>
                  <a:srgbClr val="000000"/>
                </a:solidFill>
                <a:latin typeface="TT Rounds Condensed"/>
                <a:ea typeface="TT Rounds Condensed"/>
                <a:cs typeface="TT Rounds Condensed"/>
                <a:sym typeface="TT Rounds Condensed"/>
              </a:rPr>
              <a:t>Identifying all CT schemes across the funded area and their scope of service</a:t>
            </a:r>
          </a:p>
          <a:p>
            <a:pPr algn="l" marL="488632" indent="-244316" lvl="1">
              <a:lnSpc>
                <a:spcPts val="3240"/>
              </a:lnSpc>
              <a:buFont typeface="Arial"/>
              <a:buChar char="•"/>
            </a:pPr>
            <a:r>
              <a:rPr lang="en-US" sz="2700" spc="25">
                <a:solidFill>
                  <a:srgbClr val="000000"/>
                </a:solidFill>
                <a:latin typeface="TT Rounds Condensed"/>
                <a:ea typeface="TT Rounds Condensed"/>
                <a:cs typeface="TT Rounds Condensed"/>
                <a:sym typeface="TT Rounds Condensed"/>
              </a:rPr>
              <a:t>Changing the perception of community transport</a:t>
            </a:r>
          </a:p>
          <a:p>
            <a:pPr algn="l" marL="488632" indent="-244316" lvl="1">
              <a:lnSpc>
                <a:spcPts val="3240"/>
              </a:lnSpc>
              <a:buFont typeface="Arial"/>
              <a:buChar char="•"/>
            </a:pPr>
            <a:r>
              <a:rPr lang="en-US" sz="2700" spc="25">
                <a:solidFill>
                  <a:srgbClr val="000000"/>
                </a:solidFill>
                <a:latin typeface="TT Rounds Condensed"/>
                <a:ea typeface="TT Rounds Condensed"/>
                <a:cs typeface="TT Rounds Condensed"/>
                <a:sym typeface="TT Rounds Condensed"/>
              </a:rPr>
              <a:t>Leading the development of a Lincolnshire community transport consortium</a:t>
            </a:r>
          </a:p>
          <a:p>
            <a:pPr algn="l" marL="488632" indent="-244316" lvl="1">
              <a:lnSpc>
                <a:spcPts val="3240"/>
              </a:lnSpc>
              <a:buFont typeface="Arial"/>
              <a:buChar char="•"/>
            </a:pPr>
            <a:r>
              <a:rPr lang="en-US" sz="2700" spc="25">
                <a:solidFill>
                  <a:srgbClr val="000000"/>
                </a:solidFill>
                <a:latin typeface="TT Rounds Condensed"/>
                <a:ea typeface="TT Rounds Condensed"/>
                <a:cs typeface="TT Rounds Condensed"/>
                <a:sym typeface="TT Rounds Condensed"/>
              </a:rPr>
              <a:t>Supporting the collection of data and insight</a:t>
            </a:r>
          </a:p>
          <a:p>
            <a:pPr algn="l" marL="488632" indent="-244316" lvl="1">
              <a:lnSpc>
                <a:spcPts val="3240"/>
              </a:lnSpc>
            </a:pPr>
          </a:p>
          <a:p>
            <a:pPr algn="l" marL="488632" indent="-244316" lvl="1">
              <a:lnSpc>
                <a:spcPts val="3240"/>
              </a:lnSpc>
            </a:pPr>
          </a:p>
        </p:txBody>
      </p:sp>
      <p:sp>
        <p:nvSpPr>
          <p:cNvPr name="TextBox 8" id="8"/>
          <p:cNvSpPr txBox="true"/>
          <p:nvPr/>
        </p:nvSpPr>
        <p:spPr>
          <a:xfrm rot="0">
            <a:off x="1737360" y="6825615"/>
            <a:ext cx="9198864" cy="2134077"/>
          </a:xfrm>
          <a:prstGeom prst="rect">
            <a:avLst/>
          </a:prstGeom>
        </p:spPr>
        <p:txBody>
          <a:bodyPr anchor="t" rtlCol="false" tIns="0" lIns="0" bIns="0" rIns="0">
            <a:spAutoFit/>
          </a:bodyPr>
          <a:lstStyle/>
          <a:p>
            <a:pPr algn="l">
              <a:lnSpc>
                <a:spcPts val="3240"/>
              </a:lnSpc>
            </a:pPr>
            <a:r>
              <a:rPr lang="en-US" sz="2700" spc="25">
                <a:solidFill>
                  <a:srgbClr val="000000"/>
                </a:solidFill>
                <a:latin typeface="TT Rounds Condensed"/>
                <a:ea typeface="TT Rounds Condensed"/>
                <a:cs typeface="TT Rounds Condensed"/>
                <a:sym typeface="TT Rounds Condensed"/>
              </a:rPr>
              <a:t>Key Performance Indicators:</a:t>
            </a:r>
          </a:p>
          <a:p>
            <a:pPr algn="l" marL="488632" indent="-244316" lvl="1">
              <a:lnSpc>
                <a:spcPts val="3240"/>
              </a:lnSpc>
              <a:buFont typeface="Arial"/>
              <a:buChar char="•"/>
            </a:pPr>
            <a:r>
              <a:rPr lang="en-US" sz="2700" spc="25">
                <a:solidFill>
                  <a:srgbClr val="000000"/>
                </a:solidFill>
                <a:latin typeface="TT Rounds Condensed"/>
                <a:ea typeface="TT Rounds Condensed"/>
                <a:cs typeface="TT Rounds Condensed"/>
                <a:sym typeface="TT Rounds Condensed"/>
              </a:rPr>
              <a:t>Increase in journeys and journey types</a:t>
            </a:r>
          </a:p>
          <a:p>
            <a:pPr algn="l" marL="488632" indent="-244316" lvl="1">
              <a:lnSpc>
                <a:spcPts val="3240"/>
              </a:lnSpc>
              <a:buFont typeface="Arial"/>
              <a:buChar char="•"/>
            </a:pPr>
            <a:r>
              <a:rPr lang="en-US" sz="2700" spc="25">
                <a:solidFill>
                  <a:srgbClr val="000000"/>
                </a:solidFill>
                <a:latin typeface="TT Rounds Condensed"/>
                <a:ea typeface="TT Rounds Condensed"/>
                <a:cs typeface="TT Rounds Condensed"/>
                <a:sym typeface="TT Rounds Condensed"/>
              </a:rPr>
              <a:t>Completion of public perception surveys</a:t>
            </a:r>
          </a:p>
          <a:p>
            <a:pPr algn="l" marL="488632" indent="-244316" lvl="1">
              <a:lnSpc>
                <a:spcPts val="3240"/>
              </a:lnSpc>
              <a:buFont typeface="Arial"/>
              <a:buChar char="•"/>
            </a:pPr>
            <a:r>
              <a:rPr lang="en-US" sz="2700" spc="25">
                <a:solidFill>
                  <a:srgbClr val="000000"/>
                </a:solidFill>
                <a:latin typeface="TT Rounds Condensed"/>
                <a:ea typeface="TT Rounds Condensed"/>
                <a:cs typeface="TT Rounds Condensed"/>
                <a:sym typeface="TT Rounds Condensed"/>
              </a:rPr>
              <a:t>Increase in volunteers within CT schemes</a:t>
            </a:r>
          </a:p>
          <a:p>
            <a:pPr algn="l" marL="488632" indent="-244316" lvl="1">
              <a:lnSpc>
                <a:spcPts val="3240"/>
              </a:lnSpc>
            </a:pPr>
          </a:p>
        </p:txBody>
      </p:sp>
    </p:spTree>
  </p:cSld>
  <p:clrMapOvr>
    <a:masterClrMapping/>
  </p:clrMapOvr>
  <p:timing>
    <p:tnLst>
      <p:par>
        <p:cTn dur="indefinite" restart="never" nodeType="tmRoot">
          <p:childTnLst>
            <p:video>
              <p:cMediaNode vol="0">
                <p:cTn fill="hold" display="false">
                  <p:stCondLst>
                    <p:cond delay="indefinite"/>
                  </p:stCondLst>
                </p:cTn>
                <p:tgtEl>
                  <p:spTgt spid="5"/>
                </p:tgtEl>
              </p:cMediaNode>
            </p:video>
          </p:childTnLst>
        </p:cTn>
      </p:par>
    </p:tnLst>
  </p:timing>
</p:sld>
</file>

<file path=ppt/slides/slide5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A blue sign with white text  Description automatically generated"/>
          <p:cNvSpPr/>
          <p:nvPr/>
        </p:nvSpPr>
        <p:spPr>
          <a:xfrm flipH="false" flipV="false" rot="0">
            <a:off x="5398125" y="8799064"/>
            <a:ext cx="6577455" cy="1398530"/>
          </a:xfrm>
          <a:custGeom>
            <a:avLst/>
            <a:gdLst/>
            <a:ahLst/>
            <a:cxnLst/>
            <a:rect r="r" b="b" t="t" l="l"/>
            <a:pathLst>
              <a:path h="1398530" w="6577455">
                <a:moveTo>
                  <a:pt x="0" y="0"/>
                </a:moveTo>
                <a:lnTo>
                  <a:pt x="6577455" y="0"/>
                </a:lnTo>
                <a:lnTo>
                  <a:pt x="6577455" y="1398530"/>
                </a:lnTo>
                <a:lnTo>
                  <a:pt x="0" y="1398530"/>
                </a:lnTo>
                <a:lnTo>
                  <a:pt x="0" y="0"/>
                </a:lnTo>
                <a:close/>
              </a:path>
            </a:pathLst>
          </a:custGeom>
          <a:blipFill>
            <a:blip r:embed="rId2"/>
            <a:stretch>
              <a:fillRect l="0" t="0" r="0" b="0"/>
            </a:stretch>
          </a:blipFill>
        </p:spPr>
      </p:sp>
      <p:sp>
        <p:nvSpPr>
          <p:cNvPr name="Freeform 3" id="3" descr="A group of blue and orange hexagons  Description automatically generated"/>
          <p:cNvSpPr/>
          <p:nvPr/>
        </p:nvSpPr>
        <p:spPr>
          <a:xfrm flipH="false" flipV="false" rot="-5400000">
            <a:off x="13452558" y="-286826"/>
            <a:ext cx="4548622" cy="5122269"/>
          </a:xfrm>
          <a:custGeom>
            <a:avLst/>
            <a:gdLst/>
            <a:ahLst/>
            <a:cxnLst/>
            <a:rect r="r" b="b" t="t" l="l"/>
            <a:pathLst>
              <a:path h="5122269" w="4548622">
                <a:moveTo>
                  <a:pt x="0" y="0"/>
                </a:moveTo>
                <a:lnTo>
                  <a:pt x="4548623" y="0"/>
                </a:lnTo>
                <a:lnTo>
                  <a:pt x="4548623" y="5122269"/>
                </a:lnTo>
                <a:lnTo>
                  <a:pt x="0" y="5122269"/>
                </a:lnTo>
                <a:lnTo>
                  <a:pt x="0" y="0"/>
                </a:lnTo>
                <a:close/>
              </a:path>
            </a:pathLst>
          </a:custGeom>
          <a:blipFill>
            <a:blip r:embed="rId3"/>
            <a:stretch>
              <a:fillRect l="-2" t="4" r="-126160" b="-100838"/>
            </a:stretch>
          </a:blipFill>
        </p:spPr>
      </p:sp>
      <p:sp>
        <p:nvSpPr>
          <p:cNvPr name="AutoShape 4" id="4"/>
          <p:cNvSpPr/>
          <p:nvPr/>
        </p:nvSpPr>
        <p:spPr>
          <a:xfrm rot="162280">
            <a:off x="10266080" y="4815448"/>
            <a:ext cx="3356539" cy="0"/>
          </a:xfrm>
          <a:prstGeom prst="line">
            <a:avLst/>
          </a:prstGeom>
          <a:ln cap="rnd" w="76200">
            <a:solidFill>
              <a:srgbClr val="1C1C40"/>
            </a:solidFill>
            <a:prstDash val="solid"/>
            <a:headEnd type="none" len="sm" w="sm"/>
            <a:tailEnd type="none" len="sm" w="sm"/>
          </a:ln>
        </p:spPr>
      </p:sp>
      <p:sp>
        <p:nvSpPr>
          <p:cNvPr name="TextBox 5" id="5"/>
          <p:cNvSpPr txBox="true"/>
          <p:nvPr/>
        </p:nvSpPr>
        <p:spPr>
          <a:xfrm rot="0">
            <a:off x="10474899" y="6529321"/>
            <a:ext cx="7372350" cy="1446557"/>
          </a:xfrm>
          <a:prstGeom prst="rect">
            <a:avLst/>
          </a:prstGeom>
        </p:spPr>
        <p:txBody>
          <a:bodyPr anchor="t" rtlCol="false" tIns="0" lIns="0" bIns="0" rIns="0">
            <a:spAutoFit/>
          </a:bodyPr>
          <a:lstStyle/>
          <a:p>
            <a:pPr algn="l">
              <a:lnSpc>
                <a:spcPts val="2592"/>
              </a:lnSpc>
            </a:pPr>
          </a:p>
          <a:p>
            <a:pPr algn="l" marL="434340" indent="-217170" lvl="1">
              <a:lnSpc>
                <a:spcPts val="2592"/>
              </a:lnSpc>
              <a:buFont typeface="Arial"/>
              <a:buChar char="•"/>
            </a:pPr>
            <a:r>
              <a:rPr lang="en-US" sz="2400">
                <a:solidFill>
                  <a:srgbClr val="1C1C40"/>
                </a:solidFill>
                <a:latin typeface="Arimo"/>
                <a:ea typeface="Arimo"/>
                <a:cs typeface="Arimo"/>
                <a:sym typeface="Arimo"/>
              </a:rPr>
              <a:t>Gap Analysis</a:t>
            </a:r>
          </a:p>
          <a:p>
            <a:pPr algn="l" marL="434340" indent="-217170" lvl="1">
              <a:lnSpc>
                <a:spcPts val="2592"/>
              </a:lnSpc>
            </a:pPr>
            <a:r>
              <a:rPr lang="en-US" sz="2400">
                <a:solidFill>
                  <a:srgbClr val="1C1C40"/>
                </a:solidFill>
                <a:latin typeface="Arimo"/>
                <a:ea typeface="Arimo"/>
                <a:cs typeface="Arimo"/>
                <a:sym typeface="Arimo"/>
              </a:rPr>
              <a:t>Information gathered suggests that at least 90% of these journeys were medically related.</a:t>
            </a:r>
          </a:p>
        </p:txBody>
      </p:sp>
      <p:sp>
        <p:nvSpPr>
          <p:cNvPr name="TextBox 6" id="6"/>
          <p:cNvSpPr txBox="true"/>
          <p:nvPr/>
        </p:nvSpPr>
        <p:spPr>
          <a:xfrm rot="0">
            <a:off x="10361435" y="5162552"/>
            <a:ext cx="7355065" cy="381000"/>
          </a:xfrm>
          <a:prstGeom prst="rect">
            <a:avLst/>
          </a:prstGeom>
        </p:spPr>
        <p:txBody>
          <a:bodyPr anchor="t" rtlCol="false" tIns="0" lIns="0" bIns="0" rIns="0">
            <a:spAutoFit/>
          </a:bodyPr>
          <a:lstStyle/>
          <a:p>
            <a:pPr algn="l" marL="434340" indent="-217170" lvl="1">
              <a:lnSpc>
                <a:spcPts val="2592"/>
              </a:lnSpc>
              <a:buFont typeface="Arial"/>
              <a:buChar char="•"/>
            </a:pPr>
            <a:r>
              <a:rPr lang="en-US" sz="2400">
                <a:solidFill>
                  <a:srgbClr val="000000"/>
                </a:solidFill>
                <a:latin typeface="Arimo"/>
                <a:ea typeface="Arimo"/>
                <a:cs typeface="Arimo"/>
                <a:sym typeface="Arimo"/>
              </a:rPr>
              <a:t>Audit of schemes - 23/24 data collected</a:t>
            </a:r>
          </a:p>
        </p:txBody>
      </p:sp>
      <p:sp>
        <p:nvSpPr>
          <p:cNvPr name="TextBox 7" id="7"/>
          <p:cNvSpPr txBox="true"/>
          <p:nvPr/>
        </p:nvSpPr>
        <p:spPr>
          <a:xfrm rot="0">
            <a:off x="10361435" y="3289062"/>
            <a:ext cx="7355065" cy="887719"/>
          </a:xfrm>
          <a:prstGeom prst="rect">
            <a:avLst/>
          </a:prstGeom>
        </p:spPr>
        <p:txBody>
          <a:bodyPr anchor="t" rtlCol="false" tIns="0" lIns="0" bIns="0" rIns="0">
            <a:spAutoFit/>
          </a:bodyPr>
          <a:lstStyle/>
          <a:p>
            <a:pPr algn="l">
              <a:lnSpc>
                <a:spcPts val="6415"/>
              </a:lnSpc>
            </a:pPr>
            <a:r>
              <a:rPr lang="en-US" b="true" sz="5940" spc="150">
                <a:solidFill>
                  <a:srgbClr val="000000"/>
                </a:solidFill>
                <a:latin typeface="Arimo Bold"/>
                <a:ea typeface="Arimo Bold"/>
                <a:cs typeface="Arimo Bold"/>
                <a:sym typeface="Arimo Bold"/>
              </a:rPr>
              <a:t>What have we done so far?</a:t>
            </a:r>
          </a:p>
        </p:txBody>
      </p:sp>
      <p:sp>
        <p:nvSpPr>
          <p:cNvPr name="Freeform 8" id="8" descr="A person standing in front of a projector screen  Description automatically generated"/>
          <p:cNvSpPr/>
          <p:nvPr/>
        </p:nvSpPr>
        <p:spPr>
          <a:xfrm flipH="false" flipV="false" rot="0">
            <a:off x="300038" y="0"/>
            <a:ext cx="6858000" cy="5143500"/>
          </a:xfrm>
          <a:custGeom>
            <a:avLst/>
            <a:gdLst/>
            <a:ahLst/>
            <a:cxnLst/>
            <a:rect r="r" b="b" t="t" l="l"/>
            <a:pathLst>
              <a:path h="5143500" w="6858000">
                <a:moveTo>
                  <a:pt x="0" y="0"/>
                </a:moveTo>
                <a:lnTo>
                  <a:pt x="6858000" y="0"/>
                </a:lnTo>
                <a:lnTo>
                  <a:pt x="6858000" y="5143500"/>
                </a:lnTo>
                <a:lnTo>
                  <a:pt x="0" y="5143500"/>
                </a:lnTo>
                <a:lnTo>
                  <a:pt x="0" y="0"/>
                </a:lnTo>
                <a:close/>
              </a:path>
            </a:pathLst>
          </a:custGeom>
          <a:blipFill>
            <a:blip r:embed="rId4"/>
            <a:stretch>
              <a:fillRect l="0" t="0" r="0" b="0"/>
            </a:stretch>
          </a:blipFill>
        </p:spPr>
      </p:sp>
      <p:sp>
        <p:nvSpPr>
          <p:cNvPr name="Freeform 9" id="9" descr="A group of people sitting at tables in a room  Description automatically generated"/>
          <p:cNvSpPr/>
          <p:nvPr/>
        </p:nvSpPr>
        <p:spPr>
          <a:xfrm flipH="false" flipV="false" rot="0">
            <a:off x="2597324" y="2953332"/>
            <a:ext cx="6366582" cy="5938827"/>
          </a:xfrm>
          <a:custGeom>
            <a:avLst/>
            <a:gdLst/>
            <a:ahLst/>
            <a:cxnLst/>
            <a:rect r="r" b="b" t="t" l="l"/>
            <a:pathLst>
              <a:path h="5938827" w="6366582">
                <a:moveTo>
                  <a:pt x="0" y="0"/>
                </a:moveTo>
                <a:lnTo>
                  <a:pt x="6366582" y="0"/>
                </a:lnTo>
                <a:lnTo>
                  <a:pt x="6366582" y="5938827"/>
                </a:lnTo>
                <a:lnTo>
                  <a:pt x="0" y="5938827"/>
                </a:lnTo>
                <a:lnTo>
                  <a:pt x="0" y="0"/>
                </a:lnTo>
                <a:close/>
              </a:path>
            </a:pathLst>
          </a:custGeom>
          <a:blipFill>
            <a:blip r:embed="rId5"/>
            <a:stretch>
              <a:fillRect l="-12187" t="0" r="-12187" b="0"/>
            </a:stretch>
          </a:blipFill>
        </p:spPr>
      </p:sp>
      <p:sp>
        <p:nvSpPr>
          <p:cNvPr name="TextBox 10" id="10"/>
          <p:cNvSpPr txBox="true"/>
          <p:nvPr/>
        </p:nvSpPr>
        <p:spPr>
          <a:xfrm rot="0">
            <a:off x="10566339" y="5603124"/>
            <a:ext cx="1688783" cy="887582"/>
          </a:xfrm>
          <a:prstGeom prst="rect">
            <a:avLst/>
          </a:prstGeom>
        </p:spPr>
        <p:txBody>
          <a:bodyPr anchor="t" rtlCol="false" tIns="0" lIns="0" bIns="0" rIns="0">
            <a:spAutoFit/>
          </a:bodyPr>
          <a:lstStyle/>
          <a:p>
            <a:pPr algn="l">
              <a:lnSpc>
                <a:spcPts val="3240"/>
              </a:lnSpc>
            </a:pPr>
            <a:r>
              <a:rPr lang="en-US" sz="2700" spc="25">
                <a:solidFill>
                  <a:srgbClr val="000000"/>
                </a:solidFill>
                <a:latin typeface="TT Rounds Condensed"/>
                <a:ea typeface="TT Rounds Condensed"/>
                <a:cs typeface="TT Rounds Condensed"/>
                <a:sym typeface="TT Rounds Condensed"/>
              </a:rPr>
              <a:t>6 schemes engaged</a:t>
            </a:r>
          </a:p>
        </p:txBody>
      </p:sp>
      <p:sp>
        <p:nvSpPr>
          <p:cNvPr name="TextBox 11" id="11"/>
          <p:cNvSpPr txBox="true"/>
          <p:nvPr/>
        </p:nvSpPr>
        <p:spPr>
          <a:xfrm rot="0">
            <a:off x="12258744" y="5579747"/>
            <a:ext cx="1688783" cy="1303080"/>
          </a:xfrm>
          <a:prstGeom prst="rect">
            <a:avLst/>
          </a:prstGeom>
        </p:spPr>
        <p:txBody>
          <a:bodyPr anchor="t" rtlCol="false" tIns="0" lIns="0" bIns="0" rIns="0">
            <a:spAutoFit/>
          </a:bodyPr>
          <a:lstStyle/>
          <a:p>
            <a:pPr algn="l">
              <a:lnSpc>
                <a:spcPts val="3240"/>
              </a:lnSpc>
            </a:pPr>
            <a:r>
              <a:rPr lang="en-US" sz="2700" spc="25">
                <a:solidFill>
                  <a:srgbClr val="000000"/>
                </a:solidFill>
                <a:latin typeface="TT Rounds Condensed"/>
                <a:ea typeface="TT Rounds Condensed"/>
                <a:cs typeface="TT Rounds Condensed"/>
                <a:sym typeface="TT Rounds Condensed"/>
              </a:rPr>
              <a:t>187 Volunteers</a:t>
            </a:r>
          </a:p>
          <a:p>
            <a:pPr algn="l">
              <a:lnSpc>
                <a:spcPts val="3240"/>
              </a:lnSpc>
            </a:pPr>
          </a:p>
        </p:txBody>
      </p:sp>
      <p:sp>
        <p:nvSpPr>
          <p:cNvPr name="TextBox 12" id="12"/>
          <p:cNvSpPr txBox="true"/>
          <p:nvPr/>
        </p:nvSpPr>
        <p:spPr>
          <a:xfrm rot="0">
            <a:off x="15870483" y="5579747"/>
            <a:ext cx="1688783" cy="1303080"/>
          </a:xfrm>
          <a:prstGeom prst="rect">
            <a:avLst/>
          </a:prstGeom>
        </p:spPr>
        <p:txBody>
          <a:bodyPr anchor="t" rtlCol="false" tIns="0" lIns="0" bIns="0" rIns="0">
            <a:spAutoFit/>
          </a:bodyPr>
          <a:lstStyle/>
          <a:p>
            <a:pPr algn="l">
              <a:lnSpc>
                <a:spcPts val="3240"/>
              </a:lnSpc>
            </a:pPr>
            <a:r>
              <a:rPr lang="en-US" sz="2700" spc="25">
                <a:solidFill>
                  <a:srgbClr val="000000"/>
                </a:solidFill>
                <a:latin typeface="TT Rounds Condensed"/>
                <a:ea typeface="TT Rounds Condensed"/>
                <a:cs typeface="TT Rounds Condensed"/>
                <a:sym typeface="TT Rounds Condensed"/>
              </a:rPr>
              <a:t>570,284 Miles</a:t>
            </a:r>
          </a:p>
          <a:p>
            <a:pPr algn="l">
              <a:lnSpc>
                <a:spcPts val="3240"/>
              </a:lnSpc>
            </a:pPr>
          </a:p>
        </p:txBody>
      </p:sp>
      <p:sp>
        <p:nvSpPr>
          <p:cNvPr name="TextBox 13" id="13"/>
          <p:cNvSpPr txBox="true"/>
          <p:nvPr/>
        </p:nvSpPr>
        <p:spPr>
          <a:xfrm rot="0">
            <a:off x="14064613" y="5579747"/>
            <a:ext cx="1688783" cy="1303080"/>
          </a:xfrm>
          <a:prstGeom prst="rect">
            <a:avLst/>
          </a:prstGeom>
        </p:spPr>
        <p:txBody>
          <a:bodyPr anchor="t" rtlCol="false" tIns="0" lIns="0" bIns="0" rIns="0">
            <a:spAutoFit/>
          </a:bodyPr>
          <a:lstStyle/>
          <a:p>
            <a:pPr algn="l">
              <a:lnSpc>
                <a:spcPts val="3240"/>
              </a:lnSpc>
            </a:pPr>
            <a:r>
              <a:rPr lang="en-US" sz="2700" spc="25">
                <a:solidFill>
                  <a:srgbClr val="000000"/>
                </a:solidFill>
                <a:latin typeface="TT Rounds Condensed"/>
                <a:ea typeface="TT Rounds Condensed"/>
                <a:cs typeface="TT Rounds Condensed"/>
                <a:sym typeface="TT Rounds Condensed"/>
              </a:rPr>
              <a:t>17841</a:t>
            </a:r>
          </a:p>
          <a:p>
            <a:pPr algn="l">
              <a:lnSpc>
                <a:spcPts val="3240"/>
              </a:lnSpc>
            </a:pPr>
            <a:r>
              <a:rPr lang="en-US" sz="2700" spc="25">
                <a:solidFill>
                  <a:srgbClr val="000000"/>
                </a:solidFill>
                <a:latin typeface="TT Rounds Condensed"/>
                <a:ea typeface="TT Rounds Condensed"/>
                <a:cs typeface="TT Rounds Condensed"/>
                <a:sym typeface="TT Rounds Condensed"/>
              </a:rPr>
              <a:t>Journeys</a:t>
            </a:r>
          </a:p>
          <a:p>
            <a:pPr algn="l">
              <a:lnSpc>
                <a:spcPts val="3240"/>
              </a:lnSpc>
            </a:pPr>
          </a:p>
        </p:txBody>
      </p:sp>
      <p:sp>
        <p:nvSpPr>
          <p:cNvPr name="TextBox 14" id="14"/>
          <p:cNvSpPr txBox="true"/>
          <p:nvPr/>
        </p:nvSpPr>
        <p:spPr>
          <a:xfrm rot="0">
            <a:off x="10435590" y="8042327"/>
            <a:ext cx="7189470" cy="887582"/>
          </a:xfrm>
          <a:prstGeom prst="rect">
            <a:avLst/>
          </a:prstGeom>
        </p:spPr>
        <p:txBody>
          <a:bodyPr anchor="t" rtlCol="false" tIns="0" lIns="0" bIns="0" rIns="0">
            <a:spAutoFit/>
          </a:bodyPr>
          <a:lstStyle/>
          <a:p>
            <a:pPr algn="l">
              <a:lnSpc>
                <a:spcPts val="3240"/>
              </a:lnSpc>
            </a:pPr>
            <a:r>
              <a:rPr lang="en-US" sz="2700" spc="25">
                <a:solidFill>
                  <a:srgbClr val="000000"/>
                </a:solidFill>
                <a:latin typeface="TT Rounds Condensed"/>
                <a:ea typeface="TT Rounds Condensed"/>
                <a:cs typeface="TT Rounds Condensed"/>
                <a:sym typeface="TT Rounds Condensed"/>
              </a:rPr>
              <a:t>Social journeys for disabled, older and vulnerable people are most lacking despite high demand </a:t>
            </a:r>
          </a:p>
        </p:txBody>
      </p:sp>
      <p:sp>
        <p:nvSpPr>
          <p:cNvPr name="TextBox 15" id="15"/>
          <p:cNvSpPr txBox="true"/>
          <p:nvPr/>
        </p:nvSpPr>
        <p:spPr>
          <a:xfrm rot="0">
            <a:off x="1188176" y="3735779"/>
            <a:ext cx="6141448" cy="1322130"/>
          </a:xfrm>
          <a:prstGeom prst="rect">
            <a:avLst/>
          </a:prstGeom>
        </p:spPr>
        <p:txBody>
          <a:bodyPr anchor="t" rtlCol="false" tIns="0" lIns="0" bIns="0" rIns="0">
            <a:spAutoFit/>
          </a:bodyPr>
          <a:lstStyle/>
          <a:p>
            <a:pPr algn="ctr">
              <a:lnSpc>
                <a:spcPts val="9720"/>
              </a:lnSpc>
            </a:pPr>
            <a:r>
              <a:rPr lang="en-US" sz="8100" b="true">
                <a:solidFill>
                  <a:srgbClr val="FF9900"/>
                </a:solidFill>
                <a:latin typeface="Arimo Bold"/>
                <a:ea typeface="Arimo Bold"/>
                <a:cs typeface="Arimo Bold"/>
                <a:sym typeface="Arimo Bold"/>
              </a:rPr>
              <a:t>Networking</a:t>
            </a:r>
          </a:p>
        </p:txBody>
      </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A blue sign with white text  Description automatically generated"/>
          <p:cNvSpPr/>
          <p:nvPr/>
        </p:nvSpPr>
        <p:spPr>
          <a:xfrm flipH="false" flipV="false" rot="0">
            <a:off x="5398125" y="8799064"/>
            <a:ext cx="6577455" cy="1398530"/>
          </a:xfrm>
          <a:custGeom>
            <a:avLst/>
            <a:gdLst/>
            <a:ahLst/>
            <a:cxnLst/>
            <a:rect r="r" b="b" t="t" l="l"/>
            <a:pathLst>
              <a:path h="1398530" w="6577455">
                <a:moveTo>
                  <a:pt x="0" y="0"/>
                </a:moveTo>
                <a:lnTo>
                  <a:pt x="6577455" y="0"/>
                </a:lnTo>
                <a:lnTo>
                  <a:pt x="6577455" y="1398530"/>
                </a:lnTo>
                <a:lnTo>
                  <a:pt x="0" y="1398530"/>
                </a:lnTo>
                <a:lnTo>
                  <a:pt x="0" y="0"/>
                </a:lnTo>
                <a:close/>
              </a:path>
            </a:pathLst>
          </a:custGeom>
          <a:blipFill>
            <a:blip r:embed="rId2"/>
            <a:stretch>
              <a:fillRect l="0" t="0" r="0" b="0"/>
            </a:stretch>
          </a:blipFill>
        </p:spPr>
      </p:sp>
      <p:sp>
        <p:nvSpPr>
          <p:cNvPr name="TextBox 3" id="3"/>
          <p:cNvSpPr txBox="true"/>
          <p:nvPr/>
        </p:nvSpPr>
        <p:spPr>
          <a:xfrm rot="0">
            <a:off x="1141362" y="763381"/>
            <a:ext cx="2201178" cy="4768484"/>
          </a:xfrm>
          <a:prstGeom prst="rect">
            <a:avLst/>
          </a:prstGeom>
        </p:spPr>
        <p:txBody>
          <a:bodyPr anchor="t" rtlCol="false" tIns="0" lIns="0" bIns="0" rIns="0">
            <a:spAutoFit/>
          </a:bodyPr>
          <a:lstStyle/>
          <a:p>
            <a:pPr algn="l">
              <a:lnSpc>
                <a:spcPts val="36000"/>
              </a:lnSpc>
            </a:pPr>
            <a:r>
              <a:rPr lang="en-US" b="true" sz="30000">
                <a:solidFill>
                  <a:srgbClr val="000000"/>
                </a:solidFill>
                <a:latin typeface="Arimo Bold"/>
                <a:ea typeface="Arimo Bold"/>
                <a:cs typeface="Arimo Bold"/>
                <a:sym typeface="Arimo Bold"/>
              </a:rPr>
              <a:t>“</a:t>
            </a:r>
          </a:p>
        </p:txBody>
      </p:sp>
      <p:sp>
        <p:nvSpPr>
          <p:cNvPr name="Freeform 4" id="4" descr="A group of blue and orange hexagons  Description automatically generated"/>
          <p:cNvSpPr/>
          <p:nvPr/>
        </p:nvSpPr>
        <p:spPr>
          <a:xfrm flipH="false" flipV="false" rot="-5400000">
            <a:off x="289405" y="5615541"/>
            <a:ext cx="4382054" cy="4960866"/>
          </a:xfrm>
          <a:custGeom>
            <a:avLst/>
            <a:gdLst/>
            <a:ahLst/>
            <a:cxnLst/>
            <a:rect r="r" b="b" t="t" l="l"/>
            <a:pathLst>
              <a:path h="4960866" w="4382054">
                <a:moveTo>
                  <a:pt x="0" y="0"/>
                </a:moveTo>
                <a:lnTo>
                  <a:pt x="4382054" y="0"/>
                </a:lnTo>
                <a:lnTo>
                  <a:pt x="4382054" y="4960866"/>
                </a:lnTo>
                <a:lnTo>
                  <a:pt x="0" y="4960866"/>
                </a:lnTo>
                <a:lnTo>
                  <a:pt x="0" y="0"/>
                </a:lnTo>
                <a:close/>
              </a:path>
            </a:pathLst>
          </a:custGeom>
          <a:blipFill>
            <a:blip r:embed="rId3"/>
            <a:stretch>
              <a:fillRect l="-57130" t="-105902" r="-77627" b="-1465"/>
            </a:stretch>
          </a:blipFill>
        </p:spPr>
      </p:sp>
      <p:sp>
        <p:nvSpPr>
          <p:cNvPr name="Freeform 5" id="5" descr="A group of blue and orange hexagons  Description automatically generated"/>
          <p:cNvSpPr/>
          <p:nvPr/>
        </p:nvSpPr>
        <p:spPr>
          <a:xfrm flipH="false" flipV="false" rot="-5400000">
            <a:off x="12300438" y="-1152925"/>
            <a:ext cx="4834636" cy="7140486"/>
          </a:xfrm>
          <a:custGeom>
            <a:avLst/>
            <a:gdLst/>
            <a:ahLst/>
            <a:cxnLst/>
            <a:rect r="r" b="b" t="t" l="l"/>
            <a:pathLst>
              <a:path h="7140486" w="4834636">
                <a:moveTo>
                  <a:pt x="0" y="0"/>
                </a:moveTo>
                <a:lnTo>
                  <a:pt x="4834636" y="0"/>
                </a:lnTo>
                <a:lnTo>
                  <a:pt x="4834636" y="7140486"/>
                </a:lnTo>
                <a:lnTo>
                  <a:pt x="0" y="7140486"/>
                </a:lnTo>
                <a:lnTo>
                  <a:pt x="0" y="0"/>
                </a:lnTo>
                <a:close/>
              </a:path>
            </a:pathLst>
          </a:custGeom>
          <a:blipFill>
            <a:blip r:embed="rId3"/>
            <a:stretch>
              <a:fillRect l="0" t="0" r="-112779" b="-44067"/>
            </a:stretch>
          </a:blipFill>
        </p:spPr>
      </p:sp>
      <p:sp>
        <p:nvSpPr>
          <p:cNvPr name="TextBox 6" id="6"/>
          <p:cNvSpPr txBox="true"/>
          <p:nvPr/>
        </p:nvSpPr>
        <p:spPr>
          <a:xfrm rot="0">
            <a:off x="1497346" y="3749481"/>
            <a:ext cx="15037863" cy="4025207"/>
          </a:xfrm>
          <a:prstGeom prst="rect">
            <a:avLst/>
          </a:prstGeom>
        </p:spPr>
        <p:txBody>
          <a:bodyPr anchor="t" rtlCol="false" tIns="0" lIns="0" bIns="0" rIns="0">
            <a:spAutoFit/>
          </a:bodyPr>
          <a:lstStyle/>
          <a:p>
            <a:pPr algn="l">
              <a:lnSpc>
                <a:spcPts val="3960"/>
              </a:lnSpc>
            </a:pPr>
            <a:r>
              <a:rPr lang="en-US" sz="3300" i="true" spc="180">
                <a:solidFill>
                  <a:srgbClr val="000000"/>
                </a:solidFill>
                <a:latin typeface="TT Rounds Condensed Italics"/>
                <a:ea typeface="TT Rounds Condensed Italics"/>
                <a:cs typeface="TT Rounds Condensed Italics"/>
                <a:sym typeface="TT Rounds Condensed Italics"/>
              </a:rPr>
              <a:t>One of our key priorities is to support our market towns to become more resilient to help address climate change and to help our communities access services and employment and generally feel more connected, which is why the work that LCVS are doing to support the expansion of community transport in our area and help develop new provision is such an important part of our overall strategy to help support our rural communities           </a:t>
            </a:r>
          </a:p>
          <a:p>
            <a:pPr algn="l">
              <a:lnSpc>
                <a:spcPts val="3960"/>
              </a:lnSpc>
            </a:pPr>
            <a:r>
              <a:rPr lang="en-US" sz="3300" i="true" spc="180">
                <a:solidFill>
                  <a:srgbClr val="000000"/>
                </a:solidFill>
                <a:latin typeface="TT Rounds Condensed Italics"/>
                <a:ea typeface="TT Rounds Condensed Italics"/>
                <a:cs typeface="TT Rounds Condensed Italics"/>
                <a:sym typeface="TT Rounds Condensed Italics"/>
              </a:rPr>
              <a:t>       </a:t>
            </a:r>
          </a:p>
        </p:txBody>
      </p:sp>
      <p:sp>
        <p:nvSpPr>
          <p:cNvPr name="TextBox 7" id="7"/>
          <p:cNvSpPr txBox="true"/>
          <p:nvPr/>
        </p:nvSpPr>
        <p:spPr>
          <a:xfrm rot="0">
            <a:off x="3920490" y="1769745"/>
            <a:ext cx="7970520" cy="1303080"/>
          </a:xfrm>
          <a:prstGeom prst="rect">
            <a:avLst/>
          </a:prstGeom>
        </p:spPr>
        <p:txBody>
          <a:bodyPr anchor="t" rtlCol="false" tIns="0" lIns="0" bIns="0" rIns="0">
            <a:spAutoFit/>
          </a:bodyPr>
          <a:lstStyle/>
          <a:p>
            <a:pPr algn="l">
              <a:lnSpc>
                <a:spcPts val="3240"/>
              </a:lnSpc>
            </a:pPr>
            <a:r>
              <a:rPr lang="en-US" sz="2700" spc="25">
                <a:solidFill>
                  <a:srgbClr val="000000"/>
                </a:solidFill>
                <a:latin typeface="TT Rounds Condensed"/>
                <a:ea typeface="TT Rounds Condensed"/>
                <a:cs typeface="TT Rounds Condensed"/>
                <a:sym typeface="TT Rounds Condensed"/>
              </a:rPr>
              <a:t>Matthew Hogan – Assistant Director for Strategic Growth and Development for South and East Lincolnshire Partnership </a:t>
            </a:r>
          </a:p>
        </p:txBody>
      </p:sp>
      <p:sp>
        <p:nvSpPr>
          <p:cNvPr name="Freeform 8" id="8" descr="Matthew Hogan, Assistant Director - Strategic Growth and Development ..."/>
          <p:cNvSpPr/>
          <p:nvPr/>
        </p:nvSpPr>
        <p:spPr>
          <a:xfrm flipH="false" flipV="false" rot="0">
            <a:off x="15397622" y="6615964"/>
            <a:ext cx="2786062" cy="3243476"/>
          </a:xfrm>
          <a:custGeom>
            <a:avLst/>
            <a:gdLst/>
            <a:ahLst/>
            <a:cxnLst/>
            <a:rect r="r" b="b" t="t" l="l"/>
            <a:pathLst>
              <a:path h="3243476" w="2786062">
                <a:moveTo>
                  <a:pt x="0" y="0"/>
                </a:moveTo>
                <a:lnTo>
                  <a:pt x="2786062" y="0"/>
                </a:lnTo>
                <a:lnTo>
                  <a:pt x="2786062" y="3243476"/>
                </a:lnTo>
                <a:lnTo>
                  <a:pt x="0" y="3243476"/>
                </a:lnTo>
                <a:lnTo>
                  <a:pt x="0" y="0"/>
                </a:lnTo>
                <a:close/>
              </a:path>
            </a:pathLst>
          </a:custGeom>
          <a:blipFill>
            <a:blip r:embed="rId4"/>
            <a:stretch>
              <a:fillRect l="0" t="0" r="0" b="0"/>
            </a:stretch>
          </a:blipFill>
        </p:spPr>
      </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A blue sign with white text  Description automatically generated"/>
          <p:cNvSpPr/>
          <p:nvPr/>
        </p:nvSpPr>
        <p:spPr>
          <a:xfrm flipH="false" flipV="false" rot="0">
            <a:off x="5398125" y="8799064"/>
            <a:ext cx="6577455" cy="1398530"/>
          </a:xfrm>
          <a:custGeom>
            <a:avLst/>
            <a:gdLst/>
            <a:ahLst/>
            <a:cxnLst/>
            <a:rect r="r" b="b" t="t" l="l"/>
            <a:pathLst>
              <a:path h="1398530" w="6577455">
                <a:moveTo>
                  <a:pt x="0" y="0"/>
                </a:moveTo>
                <a:lnTo>
                  <a:pt x="6577455" y="0"/>
                </a:lnTo>
                <a:lnTo>
                  <a:pt x="6577455" y="1398530"/>
                </a:lnTo>
                <a:lnTo>
                  <a:pt x="0" y="1398530"/>
                </a:lnTo>
                <a:lnTo>
                  <a:pt x="0" y="0"/>
                </a:lnTo>
                <a:close/>
              </a:path>
            </a:pathLst>
          </a:custGeom>
          <a:blipFill>
            <a:blip r:embed="rId2"/>
            <a:stretch>
              <a:fillRect l="0" t="0" r="0" b="0"/>
            </a:stretch>
          </a:blipFill>
        </p:spPr>
      </p:sp>
      <p:sp>
        <p:nvSpPr>
          <p:cNvPr name="TextBox 3" id="3"/>
          <p:cNvSpPr txBox="true"/>
          <p:nvPr/>
        </p:nvSpPr>
        <p:spPr>
          <a:xfrm rot="0">
            <a:off x="1141362" y="763381"/>
            <a:ext cx="2201178" cy="4768484"/>
          </a:xfrm>
          <a:prstGeom prst="rect">
            <a:avLst/>
          </a:prstGeom>
        </p:spPr>
        <p:txBody>
          <a:bodyPr anchor="t" rtlCol="false" tIns="0" lIns="0" bIns="0" rIns="0">
            <a:spAutoFit/>
          </a:bodyPr>
          <a:lstStyle/>
          <a:p>
            <a:pPr algn="l">
              <a:lnSpc>
                <a:spcPts val="36000"/>
              </a:lnSpc>
            </a:pPr>
            <a:r>
              <a:rPr lang="en-US" b="true" sz="30000">
                <a:solidFill>
                  <a:srgbClr val="000000"/>
                </a:solidFill>
                <a:latin typeface="Arimo Bold"/>
                <a:ea typeface="Arimo Bold"/>
                <a:cs typeface="Arimo Bold"/>
                <a:sym typeface="Arimo Bold"/>
              </a:rPr>
              <a:t>“</a:t>
            </a:r>
          </a:p>
        </p:txBody>
      </p:sp>
      <p:sp>
        <p:nvSpPr>
          <p:cNvPr name="Freeform 4" id="4" descr="A group of blue and orange hexagons  Description automatically generated"/>
          <p:cNvSpPr/>
          <p:nvPr/>
        </p:nvSpPr>
        <p:spPr>
          <a:xfrm flipH="false" flipV="false" rot="-5400000">
            <a:off x="289405" y="5615541"/>
            <a:ext cx="4382054" cy="4960866"/>
          </a:xfrm>
          <a:custGeom>
            <a:avLst/>
            <a:gdLst/>
            <a:ahLst/>
            <a:cxnLst/>
            <a:rect r="r" b="b" t="t" l="l"/>
            <a:pathLst>
              <a:path h="4960866" w="4382054">
                <a:moveTo>
                  <a:pt x="0" y="0"/>
                </a:moveTo>
                <a:lnTo>
                  <a:pt x="4382054" y="0"/>
                </a:lnTo>
                <a:lnTo>
                  <a:pt x="4382054" y="4960866"/>
                </a:lnTo>
                <a:lnTo>
                  <a:pt x="0" y="4960866"/>
                </a:lnTo>
                <a:lnTo>
                  <a:pt x="0" y="0"/>
                </a:lnTo>
                <a:close/>
              </a:path>
            </a:pathLst>
          </a:custGeom>
          <a:blipFill>
            <a:blip r:embed="rId3"/>
            <a:stretch>
              <a:fillRect l="-57130" t="-105902" r="-77627" b="-1465"/>
            </a:stretch>
          </a:blipFill>
        </p:spPr>
      </p:sp>
      <p:sp>
        <p:nvSpPr>
          <p:cNvPr name="Freeform 5" id="5" descr="A group of blue and orange hexagons  Description automatically generated"/>
          <p:cNvSpPr/>
          <p:nvPr/>
        </p:nvSpPr>
        <p:spPr>
          <a:xfrm flipH="false" flipV="false" rot="-5400000">
            <a:off x="12300438" y="-1152925"/>
            <a:ext cx="4834636" cy="7140486"/>
          </a:xfrm>
          <a:custGeom>
            <a:avLst/>
            <a:gdLst/>
            <a:ahLst/>
            <a:cxnLst/>
            <a:rect r="r" b="b" t="t" l="l"/>
            <a:pathLst>
              <a:path h="7140486" w="4834636">
                <a:moveTo>
                  <a:pt x="0" y="0"/>
                </a:moveTo>
                <a:lnTo>
                  <a:pt x="4834636" y="0"/>
                </a:lnTo>
                <a:lnTo>
                  <a:pt x="4834636" y="7140486"/>
                </a:lnTo>
                <a:lnTo>
                  <a:pt x="0" y="7140486"/>
                </a:lnTo>
                <a:lnTo>
                  <a:pt x="0" y="0"/>
                </a:lnTo>
                <a:close/>
              </a:path>
            </a:pathLst>
          </a:custGeom>
          <a:blipFill>
            <a:blip r:embed="rId3"/>
            <a:stretch>
              <a:fillRect l="0" t="0" r="-112779" b="-44067"/>
            </a:stretch>
          </a:blipFill>
        </p:spPr>
      </p:sp>
      <p:sp>
        <p:nvSpPr>
          <p:cNvPr name="TextBox 6" id="6"/>
          <p:cNvSpPr txBox="true"/>
          <p:nvPr/>
        </p:nvSpPr>
        <p:spPr>
          <a:xfrm rot="0">
            <a:off x="3920490" y="1769745"/>
            <a:ext cx="7970520" cy="887582"/>
          </a:xfrm>
          <a:prstGeom prst="rect">
            <a:avLst/>
          </a:prstGeom>
        </p:spPr>
        <p:txBody>
          <a:bodyPr anchor="t" rtlCol="false" tIns="0" lIns="0" bIns="0" rIns="0">
            <a:spAutoFit/>
          </a:bodyPr>
          <a:lstStyle/>
          <a:p>
            <a:pPr algn="l">
              <a:lnSpc>
                <a:spcPts val="3240"/>
              </a:lnSpc>
            </a:pPr>
            <a:r>
              <a:rPr lang="en-US" sz="2700" spc="25">
                <a:solidFill>
                  <a:srgbClr val="000000"/>
                </a:solidFill>
                <a:latin typeface="TT Rounds Condensed"/>
                <a:ea typeface="TT Rounds Condensed"/>
                <a:cs typeface="TT Rounds Condensed"/>
                <a:sym typeface="TT Rounds Condensed"/>
              </a:rPr>
              <a:t>Ben Rollett – CEO, Lincolnshire Community and Voluntary Partnership</a:t>
            </a:r>
          </a:p>
        </p:txBody>
      </p:sp>
      <p:sp>
        <p:nvSpPr>
          <p:cNvPr name="TextBox 7" id="7"/>
          <p:cNvSpPr txBox="true"/>
          <p:nvPr/>
        </p:nvSpPr>
        <p:spPr>
          <a:xfrm rot="0">
            <a:off x="1355613" y="3311487"/>
            <a:ext cx="13640546" cy="4617542"/>
          </a:xfrm>
          <a:prstGeom prst="rect">
            <a:avLst/>
          </a:prstGeom>
        </p:spPr>
        <p:txBody>
          <a:bodyPr anchor="t" rtlCol="false" tIns="0" lIns="0" bIns="0" rIns="0">
            <a:spAutoFit/>
          </a:bodyPr>
          <a:lstStyle/>
          <a:p>
            <a:pPr algn="l">
              <a:lnSpc>
                <a:spcPts val="3960"/>
              </a:lnSpc>
            </a:pPr>
            <a:r>
              <a:rPr lang="en-US" sz="3300" i="true" spc="30">
                <a:solidFill>
                  <a:srgbClr val="242424"/>
                </a:solidFill>
                <a:latin typeface="TT Rounds Condensed Italics"/>
                <a:ea typeface="TT Rounds Condensed Italics"/>
                <a:cs typeface="TT Rounds Condensed Italics"/>
                <a:sym typeface="TT Rounds Condensed Italics"/>
              </a:rPr>
              <a:t> </a:t>
            </a:r>
          </a:p>
          <a:p>
            <a:pPr algn="l">
              <a:lnSpc>
                <a:spcPts val="3960"/>
              </a:lnSpc>
            </a:pPr>
            <a:r>
              <a:rPr lang="en-US" sz="3300" i="true" spc="30">
                <a:solidFill>
                  <a:srgbClr val="242424"/>
                </a:solidFill>
                <a:latin typeface="TT Rounds Condensed Italics"/>
                <a:ea typeface="TT Rounds Condensed Italics"/>
                <a:cs typeface="TT Rounds Condensed Italics"/>
                <a:sym typeface="TT Rounds Condensed Italics"/>
              </a:rPr>
              <a:t>A key priority of Lincolnshire Community and Voluntary Partnership is to support local people to access support and services within their community, this fits seamlessly into the aims of the UKSPF funded programme.</a:t>
            </a:r>
          </a:p>
          <a:p>
            <a:pPr algn="l">
              <a:lnSpc>
                <a:spcPts val="3960"/>
              </a:lnSpc>
            </a:pPr>
            <a:r>
              <a:rPr lang="en-US" sz="3300" i="true" spc="30">
                <a:solidFill>
                  <a:srgbClr val="242424"/>
                </a:solidFill>
                <a:latin typeface="TT Rounds Condensed Italics"/>
                <a:ea typeface="TT Rounds Condensed Italics"/>
                <a:cs typeface="TT Rounds Condensed Italics"/>
                <a:sym typeface="TT Rounds Condensed Italics"/>
              </a:rPr>
              <a:t>We are proud to support our community transport schemes across the County to help them develop and thrive to meet the needs of our residents.</a:t>
            </a:r>
          </a:p>
          <a:p>
            <a:pPr algn="l">
              <a:lnSpc>
                <a:spcPts val="3960"/>
              </a:lnSpc>
            </a:pPr>
            <a:r>
              <a:rPr lang="en-US" sz="3300" i="true" spc="30">
                <a:solidFill>
                  <a:srgbClr val="242424"/>
                </a:solidFill>
                <a:latin typeface="TT Rounds Condensed Italics"/>
                <a:ea typeface="TT Rounds Condensed Italics"/>
                <a:cs typeface="TT Rounds Condensed Italics"/>
                <a:sym typeface="TT Rounds Condensed Italics"/>
              </a:rPr>
              <a:t>Our Vision for Volunteering in Lincolnshire aims to create a culture where volunteering is part of everyone's life and volunteer roles are given the recognition they deserve.</a:t>
            </a:r>
          </a:p>
        </p:txBody>
      </p:sp>
      <p:sp>
        <p:nvSpPr>
          <p:cNvPr name="Freeform 8" id="8" descr="About Us – VET"/>
          <p:cNvSpPr/>
          <p:nvPr/>
        </p:nvSpPr>
        <p:spPr>
          <a:xfrm flipH="false" flipV="false" rot="0">
            <a:off x="14151768" y="5917348"/>
            <a:ext cx="3086100" cy="4114800"/>
          </a:xfrm>
          <a:custGeom>
            <a:avLst/>
            <a:gdLst/>
            <a:ahLst/>
            <a:cxnLst/>
            <a:rect r="r" b="b" t="t" l="l"/>
            <a:pathLst>
              <a:path h="4114800" w="3086100">
                <a:moveTo>
                  <a:pt x="0" y="0"/>
                </a:moveTo>
                <a:lnTo>
                  <a:pt x="3086100" y="0"/>
                </a:lnTo>
                <a:lnTo>
                  <a:pt x="3086100" y="4114801"/>
                </a:lnTo>
                <a:lnTo>
                  <a:pt x="0" y="4114801"/>
                </a:lnTo>
                <a:lnTo>
                  <a:pt x="0" y="0"/>
                </a:lnTo>
                <a:close/>
              </a:path>
            </a:pathLst>
          </a:custGeom>
          <a:blipFill>
            <a:blip r:embed="rId4"/>
            <a:stretch>
              <a:fillRect l="0" t="0" r="0" b="0"/>
            </a:stretch>
          </a:blipFill>
        </p:spPr>
      </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A blue sign with white text  Description automatically generated"/>
          <p:cNvSpPr/>
          <p:nvPr/>
        </p:nvSpPr>
        <p:spPr>
          <a:xfrm flipH="false" flipV="false" rot="0">
            <a:off x="5398125" y="8799064"/>
            <a:ext cx="6577455" cy="1398530"/>
          </a:xfrm>
          <a:custGeom>
            <a:avLst/>
            <a:gdLst/>
            <a:ahLst/>
            <a:cxnLst/>
            <a:rect r="r" b="b" t="t" l="l"/>
            <a:pathLst>
              <a:path h="1398530" w="6577455">
                <a:moveTo>
                  <a:pt x="0" y="0"/>
                </a:moveTo>
                <a:lnTo>
                  <a:pt x="6577455" y="0"/>
                </a:lnTo>
                <a:lnTo>
                  <a:pt x="6577455" y="1398530"/>
                </a:lnTo>
                <a:lnTo>
                  <a:pt x="0" y="1398530"/>
                </a:lnTo>
                <a:lnTo>
                  <a:pt x="0" y="0"/>
                </a:lnTo>
                <a:close/>
              </a:path>
            </a:pathLst>
          </a:custGeom>
          <a:blipFill>
            <a:blip r:embed="rId2"/>
            <a:stretch>
              <a:fillRect l="0" t="0" r="0" b="0"/>
            </a:stretch>
          </a:blipFill>
        </p:spPr>
      </p:sp>
      <p:sp>
        <p:nvSpPr>
          <p:cNvPr name="Freeform 3" id="3" descr="A group of blue and orange hexagons  Description automatically generated"/>
          <p:cNvSpPr/>
          <p:nvPr/>
        </p:nvSpPr>
        <p:spPr>
          <a:xfrm flipH="false" flipV="false" rot="-5400000">
            <a:off x="13452558" y="-286826"/>
            <a:ext cx="4548622" cy="5122269"/>
          </a:xfrm>
          <a:custGeom>
            <a:avLst/>
            <a:gdLst/>
            <a:ahLst/>
            <a:cxnLst/>
            <a:rect r="r" b="b" t="t" l="l"/>
            <a:pathLst>
              <a:path h="5122269" w="4548622">
                <a:moveTo>
                  <a:pt x="0" y="0"/>
                </a:moveTo>
                <a:lnTo>
                  <a:pt x="4548623" y="0"/>
                </a:lnTo>
                <a:lnTo>
                  <a:pt x="4548623" y="5122269"/>
                </a:lnTo>
                <a:lnTo>
                  <a:pt x="0" y="5122269"/>
                </a:lnTo>
                <a:lnTo>
                  <a:pt x="0" y="0"/>
                </a:lnTo>
                <a:close/>
              </a:path>
            </a:pathLst>
          </a:custGeom>
          <a:blipFill>
            <a:blip r:embed="rId3"/>
            <a:stretch>
              <a:fillRect l="-2" t="4" r="-126160" b="-100838"/>
            </a:stretch>
          </a:blipFill>
        </p:spPr>
      </p:sp>
      <p:sp>
        <p:nvSpPr>
          <p:cNvPr name="AutoShape 4" id="4"/>
          <p:cNvSpPr/>
          <p:nvPr/>
        </p:nvSpPr>
        <p:spPr>
          <a:xfrm rot="162280">
            <a:off x="1350680" y="2873556"/>
            <a:ext cx="3356539" cy="0"/>
          </a:xfrm>
          <a:prstGeom prst="line">
            <a:avLst/>
          </a:prstGeom>
          <a:ln cap="rnd" w="76200">
            <a:solidFill>
              <a:srgbClr val="1C1C40"/>
            </a:solidFill>
            <a:prstDash val="solid"/>
            <a:headEnd type="none" len="sm" w="sm"/>
            <a:tailEnd type="none" len="sm" w="sm"/>
          </a:ln>
        </p:spPr>
      </p:sp>
      <p:sp>
        <p:nvSpPr>
          <p:cNvPr name="TextBox 5" id="5"/>
          <p:cNvSpPr txBox="true"/>
          <p:nvPr/>
        </p:nvSpPr>
        <p:spPr>
          <a:xfrm rot="0">
            <a:off x="1446034" y="1385270"/>
            <a:ext cx="10841215" cy="849619"/>
          </a:xfrm>
          <a:prstGeom prst="rect">
            <a:avLst/>
          </a:prstGeom>
        </p:spPr>
        <p:txBody>
          <a:bodyPr anchor="t" rtlCol="false" tIns="0" lIns="0" bIns="0" rIns="0">
            <a:spAutoFit/>
          </a:bodyPr>
          <a:lstStyle/>
          <a:p>
            <a:pPr algn="l">
              <a:lnSpc>
                <a:spcPts val="7128"/>
              </a:lnSpc>
            </a:pPr>
            <a:r>
              <a:rPr lang="en-US" b="true" sz="6600" spc="211">
                <a:solidFill>
                  <a:srgbClr val="000000"/>
                </a:solidFill>
                <a:latin typeface="TT Rounds Condensed Bold"/>
                <a:ea typeface="TT Rounds Condensed Bold"/>
                <a:cs typeface="TT Rounds Condensed Bold"/>
                <a:sym typeface="TT Rounds Condensed Bold"/>
              </a:rPr>
              <a:t>Our Hopes for the Future</a:t>
            </a:r>
          </a:p>
        </p:txBody>
      </p:sp>
      <p:sp>
        <p:nvSpPr>
          <p:cNvPr name="TextBox 6" id="6"/>
          <p:cNvSpPr txBox="true"/>
          <p:nvPr/>
        </p:nvSpPr>
        <p:spPr>
          <a:xfrm rot="0">
            <a:off x="1520190" y="4050126"/>
            <a:ext cx="7075170" cy="750987"/>
          </a:xfrm>
          <a:prstGeom prst="rect">
            <a:avLst/>
          </a:prstGeom>
        </p:spPr>
        <p:txBody>
          <a:bodyPr anchor="t" rtlCol="false" tIns="0" lIns="0" bIns="0" rIns="0">
            <a:spAutoFit/>
          </a:bodyPr>
          <a:lstStyle/>
          <a:p>
            <a:pPr algn="l">
              <a:lnSpc>
                <a:spcPts val="2592"/>
              </a:lnSpc>
            </a:pPr>
            <a:r>
              <a:rPr lang="en-US" sz="2400">
                <a:solidFill>
                  <a:srgbClr val="000000"/>
                </a:solidFill>
                <a:latin typeface="Arimo"/>
                <a:ea typeface="Arimo"/>
                <a:cs typeface="Arimo"/>
                <a:sym typeface="Arimo"/>
              </a:rPr>
              <a:t>With LCVS providing the secretariat to support opportunities for shared resources, funding applications and networking.</a:t>
            </a:r>
          </a:p>
        </p:txBody>
      </p:sp>
      <p:sp>
        <p:nvSpPr>
          <p:cNvPr name="TextBox 7" id="7"/>
          <p:cNvSpPr txBox="true"/>
          <p:nvPr/>
        </p:nvSpPr>
        <p:spPr>
          <a:xfrm rot="0">
            <a:off x="1520190" y="3484245"/>
            <a:ext cx="7075170" cy="372908"/>
          </a:xfrm>
          <a:prstGeom prst="rect">
            <a:avLst/>
          </a:prstGeom>
        </p:spPr>
        <p:txBody>
          <a:bodyPr anchor="t" rtlCol="false" tIns="0" lIns="0" bIns="0" rIns="0">
            <a:spAutoFit/>
          </a:bodyPr>
          <a:lstStyle/>
          <a:p>
            <a:pPr algn="l">
              <a:lnSpc>
                <a:spcPts val="2916"/>
              </a:lnSpc>
            </a:pPr>
            <a:r>
              <a:rPr lang="en-US" sz="2700" b="true">
                <a:solidFill>
                  <a:srgbClr val="1C1C40"/>
                </a:solidFill>
                <a:latin typeface="Arimo Bold"/>
                <a:ea typeface="Arimo Bold"/>
                <a:cs typeface="Arimo Bold"/>
                <a:sym typeface="Arimo Bold"/>
              </a:rPr>
              <a:t>Lincolnshire CT Consortium</a:t>
            </a:r>
          </a:p>
        </p:txBody>
      </p:sp>
      <p:sp>
        <p:nvSpPr>
          <p:cNvPr name="TextBox 8" id="8"/>
          <p:cNvSpPr txBox="true"/>
          <p:nvPr/>
        </p:nvSpPr>
        <p:spPr>
          <a:xfrm rot="0">
            <a:off x="1521922" y="5827539"/>
            <a:ext cx="7075170" cy="844641"/>
          </a:xfrm>
          <a:prstGeom prst="rect">
            <a:avLst/>
          </a:prstGeom>
        </p:spPr>
        <p:txBody>
          <a:bodyPr anchor="t" rtlCol="false" tIns="0" lIns="0" bIns="0" rIns="0">
            <a:spAutoFit/>
          </a:bodyPr>
          <a:lstStyle/>
          <a:p>
            <a:pPr algn="l">
              <a:lnSpc>
                <a:spcPts val="2592"/>
              </a:lnSpc>
            </a:pPr>
            <a:r>
              <a:rPr lang="en-US" sz="2400">
                <a:solidFill>
                  <a:srgbClr val="000000"/>
                </a:solidFill>
                <a:latin typeface="Arimo"/>
                <a:ea typeface="Arimo"/>
                <a:cs typeface="Arimo"/>
                <a:sym typeface="Arimo"/>
              </a:rPr>
              <a:t>To further establish services available and any gaps in provision county wide.</a:t>
            </a:r>
          </a:p>
        </p:txBody>
      </p:sp>
      <p:sp>
        <p:nvSpPr>
          <p:cNvPr name="TextBox 9" id="9"/>
          <p:cNvSpPr txBox="true"/>
          <p:nvPr/>
        </p:nvSpPr>
        <p:spPr>
          <a:xfrm rot="0">
            <a:off x="1520190" y="5193163"/>
            <a:ext cx="7075170" cy="372908"/>
          </a:xfrm>
          <a:prstGeom prst="rect">
            <a:avLst/>
          </a:prstGeom>
        </p:spPr>
        <p:txBody>
          <a:bodyPr anchor="t" rtlCol="false" tIns="0" lIns="0" bIns="0" rIns="0">
            <a:spAutoFit/>
          </a:bodyPr>
          <a:lstStyle/>
          <a:p>
            <a:pPr algn="l">
              <a:lnSpc>
                <a:spcPts val="2916"/>
              </a:lnSpc>
            </a:pPr>
            <a:r>
              <a:rPr lang="en-US" sz="2700" b="true">
                <a:solidFill>
                  <a:srgbClr val="1C1C40"/>
                </a:solidFill>
                <a:latin typeface="Arimo Bold"/>
                <a:ea typeface="Arimo Bold"/>
                <a:cs typeface="Arimo Bold"/>
                <a:sym typeface="Arimo Bold"/>
              </a:rPr>
              <a:t>Scheme audit of wider Lincolnshire</a:t>
            </a:r>
          </a:p>
        </p:txBody>
      </p:sp>
      <p:sp>
        <p:nvSpPr>
          <p:cNvPr name="TextBox 10" id="10"/>
          <p:cNvSpPr txBox="true"/>
          <p:nvPr/>
        </p:nvSpPr>
        <p:spPr>
          <a:xfrm rot="0">
            <a:off x="1520190" y="7591622"/>
            <a:ext cx="7075170" cy="1252020"/>
          </a:xfrm>
          <a:prstGeom prst="rect">
            <a:avLst/>
          </a:prstGeom>
        </p:spPr>
        <p:txBody>
          <a:bodyPr anchor="t" rtlCol="false" tIns="0" lIns="0" bIns="0" rIns="0">
            <a:spAutoFit/>
          </a:bodyPr>
          <a:lstStyle/>
          <a:p>
            <a:pPr algn="l">
              <a:lnSpc>
                <a:spcPts val="2592"/>
              </a:lnSpc>
            </a:pPr>
            <a:r>
              <a:rPr lang="en-US" sz="2400">
                <a:solidFill>
                  <a:srgbClr val="000000"/>
                </a:solidFill>
                <a:latin typeface="Arimo"/>
                <a:ea typeface="Arimo"/>
                <a:cs typeface="Arimo"/>
                <a:sym typeface="Arimo"/>
              </a:rPr>
              <a:t>To ensure sustainability, best practice to include governing policies and volunteer recruitment and retainment.</a:t>
            </a:r>
          </a:p>
        </p:txBody>
      </p:sp>
      <p:sp>
        <p:nvSpPr>
          <p:cNvPr name="TextBox 11" id="11"/>
          <p:cNvSpPr txBox="true"/>
          <p:nvPr/>
        </p:nvSpPr>
        <p:spPr>
          <a:xfrm rot="0">
            <a:off x="1520190" y="7025740"/>
            <a:ext cx="7075170" cy="372908"/>
          </a:xfrm>
          <a:prstGeom prst="rect">
            <a:avLst/>
          </a:prstGeom>
        </p:spPr>
        <p:txBody>
          <a:bodyPr anchor="t" rtlCol="false" tIns="0" lIns="0" bIns="0" rIns="0">
            <a:spAutoFit/>
          </a:bodyPr>
          <a:lstStyle/>
          <a:p>
            <a:pPr algn="l">
              <a:lnSpc>
                <a:spcPts val="2916"/>
              </a:lnSpc>
            </a:pPr>
            <a:r>
              <a:rPr lang="en-US" sz="2700" b="true">
                <a:solidFill>
                  <a:srgbClr val="1C1C40"/>
                </a:solidFill>
                <a:latin typeface="Arimo Bold"/>
                <a:ea typeface="Arimo Bold"/>
                <a:cs typeface="Arimo Bold"/>
                <a:sym typeface="Arimo Bold"/>
              </a:rPr>
              <a:t>Development of existing schemes </a:t>
            </a:r>
          </a:p>
        </p:txBody>
      </p:sp>
      <p:sp>
        <p:nvSpPr>
          <p:cNvPr name="TextBox 12" id="12"/>
          <p:cNvSpPr txBox="true"/>
          <p:nvPr/>
        </p:nvSpPr>
        <p:spPr>
          <a:xfrm rot="0">
            <a:off x="7952331" y="5667036"/>
            <a:ext cx="9853092" cy="2282387"/>
          </a:xfrm>
          <a:prstGeom prst="rect">
            <a:avLst/>
          </a:prstGeom>
        </p:spPr>
        <p:txBody>
          <a:bodyPr anchor="t" rtlCol="false" tIns="0" lIns="0" bIns="0" rIns="0">
            <a:spAutoFit/>
          </a:bodyPr>
          <a:lstStyle/>
          <a:p>
            <a:pPr algn="l">
              <a:lnSpc>
                <a:spcPts val="2916"/>
              </a:lnSpc>
            </a:pPr>
            <a:r>
              <a:rPr lang="en-US" sz="2700">
                <a:solidFill>
                  <a:srgbClr val="1C1C40"/>
                </a:solidFill>
                <a:latin typeface="Arimo"/>
                <a:ea typeface="Arimo"/>
                <a:cs typeface="Arimo"/>
                <a:sym typeface="Arimo"/>
              </a:rPr>
              <a:t>To leave a </a:t>
            </a:r>
            <a:r>
              <a:rPr lang="en-US" sz="2700" b="true">
                <a:solidFill>
                  <a:srgbClr val="1C1C40"/>
                </a:solidFill>
                <a:latin typeface="Arimo Bold"/>
                <a:ea typeface="Arimo Bold"/>
                <a:cs typeface="Arimo Bold"/>
                <a:sym typeface="Arimo Bold"/>
              </a:rPr>
              <a:t>legacy </a:t>
            </a:r>
            <a:r>
              <a:rPr lang="en-US" sz="2700">
                <a:solidFill>
                  <a:srgbClr val="1C1C40"/>
                </a:solidFill>
                <a:latin typeface="Arimo"/>
                <a:ea typeface="Arimo"/>
                <a:cs typeface="Arimo"/>
                <a:sym typeface="Arimo"/>
              </a:rPr>
              <a:t>of positive growth and development that can be nurtured and sowed time and again wherever needed.</a:t>
            </a:r>
          </a:p>
        </p:txBody>
      </p:sp>
      <p:sp>
        <p:nvSpPr>
          <p:cNvPr name="Freeform 13" id="13" descr="Hands holding plants"/>
          <p:cNvSpPr/>
          <p:nvPr/>
        </p:nvSpPr>
        <p:spPr>
          <a:xfrm flipH="false" flipV="false" rot="0">
            <a:off x="12936243" y="6445258"/>
            <a:ext cx="4651670" cy="3210654"/>
          </a:xfrm>
          <a:custGeom>
            <a:avLst/>
            <a:gdLst/>
            <a:ahLst/>
            <a:cxnLst/>
            <a:rect r="r" b="b" t="t" l="l"/>
            <a:pathLst>
              <a:path h="3210654" w="4651670">
                <a:moveTo>
                  <a:pt x="0" y="0"/>
                </a:moveTo>
                <a:lnTo>
                  <a:pt x="4651669" y="0"/>
                </a:lnTo>
                <a:lnTo>
                  <a:pt x="4651669" y="3210654"/>
                </a:lnTo>
                <a:lnTo>
                  <a:pt x="0" y="3210654"/>
                </a:lnTo>
                <a:lnTo>
                  <a:pt x="0" y="0"/>
                </a:lnTo>
                <a:close/>
              </a:path>
            </a:pathLst>
          </a:custGeom>
          <a:blipFill>
            <a:blip r:embed="rId4"/>
            <a:stretch>
              <a:fillRect l="0" t="0" r="0" b="0"/>
            </a:stretch>
          </a:blipFill>
        </p:spPr>
      </p:sp>
      <p:sp>
        <p:nvSpPr>
          <p:cNvPr name="TextBox 14" id="14"/>
          <p:cNvSpPr txBox="true"/>
          <p:nvPr/>
        </p:nvSpPr>
        <p:spPr>
          <a:xfrm rot="0">
            <a:off x="9491692" y="3815700"/>
            <a:ext cx="7583990" cy="870157"/>
          </a:xfrm>
          <a:prstGeom prst="rect">
            <a:avLst/>
          </a:prstGeom>
        </p:spPr>
        <p:txBody>
          <a:bodyPr anchor="t" rtlCol="false" tIns="0" lIns="0" bIns="0" rIns="0">
            <a:spAutoFit/>
          </a:bodyPr>
          <a:lstStyle/>
          <a:p>
            <a:pPr algn="l">
              <a:lnSpc>
                <a:spcPts val="2592"/>
              </a:lnSpc>
            </a:pPr>
            <a:r>
              <a:rPr lang="en-US" sz="2400">
                <a:solidFill>
                  <a:srgbClr val="000000"/>
                </a:solidFill>
                <a:latin typeface="Arimo"/>
                <a:ea typeface="Arimo"/>
                <a:cs typeface="Arimo"/>
                <a:sym typeface="Arimo"/>
              </a:rPr>
              <a:t>With changes in local authority responsibilities due to devolution and budget reviews there is the potential for Lincolnshire County Council to passport funding into LCVP for VCS’s development.</a:t>
            </a:r>
          </a:p>
        </p:txBody>
      </p:sp>
      <p:sp>
        <p:nvSpPr>
          <p:cNvPr name="TextBox 15" id="15"/>
          <p:cNvSpPr txBox="true"/>
          <p:nvPr/>
        </p:nvSpPr>
        <p:spPr>
          <a:xfrm rot="0">
            <a:off x="9491692" y="3303440"/>
            <a:ext cx="7583990" cy="438459"/>
          </a:xfrm>
          <a:prstGeom prst="rect">
            <a:avLst/>
          </a:prstGeom>
        </p:spPr>
        <p:txBody>
          <a:bodyPr anchor="t" rtlCol="false" tIns="0" lIns="0" bIns="0" rIns="0">
            <a:spAutoFit/>
          </a:bodyPr>
          <a:lstStyle/>
          <a:p>
            <a:pPr algn="l">
              <a:lnSpc>
                <a:spcPts val="2916"/>
              </a:lnSpc>
            </a:pPr>
            <a:r>
              <a:rPr lang="en-US" sz="2700" b="true">
                <a:solidFill>
                  <a:srgbClr val="1C1C40"/>
                </a:solidFill>
                <a:latin typeface="Arimo Bold"/>
                <a:ea typeface="Arimo Bold"/>
                <a:cs typeface="Arimo Bold"/>
                <a:sym typeface="Arimo Bold"/>
              </a:rPr>
              <a:t>Additional funding via Transport Authority</a:t>
            </a:r>
          </a:p>
        </p:txBody>
      </p:sp>
    </p:spTree>
  </p:cSld>
  <p:clrMapOvr>
    <a:masterClrMapping/>
  </p:clrMapOvr>
</p:sld>
</file>

<file path=ppt/slides/slide56.xml><?xml version="1.0" encoding="utf-8"?>
<p:sld xmlns:p="http://schemas.openxmlformats.org/presentationml/2006/main" xmlns:a="http://schemas.openxmlformats.org/drawingml/2006/main" xmlns:r="http://schemas.openxmlformats.org/officeDocument/2006/relationships">
  <p:cSld>
    <p:bg>
      <p:bgPr>
        <a:solidFill>
          <a:srgbClr val="279CD8"/>
        </a:solidFill>
      </p:bgPr>
    </p:bg>
    <p:spTree>
      <p:nvGrpSpPr>
        <p:cNvPr id="1" name=""/>
        <p:cNvGrpSpPr/>
        <p:nvPr/>
      </p:nvGrpSpPr>
      <p:grpSpPr>
        <a:xfrm>
          <a:off x="0" y="0"/>
          <a:ext cx="0" cy="0"/>
          <a:chOff x="0" y="0"/>
          <a:chExt cx="0" cy="0"/>
        </a:xfrm>
      </p:grpSpPr>
      <p:sp>
        <p:nvSpPr>
          <p:cNvPr name="Freeform 2" id="2"/>
          <p:cNvSpPr/>
          <p:nvPr/>
        </p:nvSpPr>
        <p:spPr>
          <a:xfrm flipH="false" flipV="false" rot="0">
            <a:off x="-140804" y="-3448293"/>
            <a:ext cx="18428804" cy="13735293"/>
          </a:xfrm>
          <a:custGeom>
            <a:avLst/>
            <a:gdLst/>
            <a:ahLst/>
            <a:cxnLst/>
            <a:rect r="r" b="b" t="t" l="l"/>
            <a:pathLst>
              <a:path h="13735293" w="18428804">
                <a:moveTo>
                  <a:pt x="0" y="0"/>
                </a:moveTo>
                <a:lnTo>
                  <a:pt x="18428804" y="0"/>
                </a:lnTo>
                <a:lnTo>
                  <a:pt x="18428804" y="13735293"/>
                </a:lnTo>
                <a:lnTo>
                  <a:pt x="0" y="13735293"/>
                </a:lnTo>
                <a:lnTo>
                  <a:pt x="0" y="0"/>
                </a:lnTo>
                <a:close/>
              </a:path>
            </a:pathLst>
          </a:custGeom>
          <a:blipFill>
            <a:blip r:embed="rId2">
              <a:alphaModFix amt="38000"/>
            </a:blip>
            <a:stretch>
              <a:fillRect l="-7603" t="0" r="-9535" b="0"/>
            </a:stretch>
          </a:blipFill>
        </p:spPr>
      </p:sp>
      <p:grpSp>
        <p:nvGrpSpPr>
          <p:cNvPr name="Group 3" id="3"/>
          <p:cNvGrpSpPr/>
          <p:nvPr/>
        </p:nvGrpSpPr>
        <p:grpSpPr>
          <a:xfrm rot="0">
            <a:off x="2763907" y="3758648"/>
            <a:ext cx="12975535" cy="3086100"/>
            <a:chOff x="0" y="0"/>
            <a:chExt cx="3417425" cy="812800"/>
          </a:xfrm>
        </p:grpSpPr>
        <p:sp>
          <p:nvSpPr>
            <p:cNvPr name="Freeform 4" id="4"/>
            <p:cNvSpPr/>
            <p:nvPr/>
          </p:nvSpPr>
          <p:spPr>
            <a:xfrm flipH="false" flipV="false" rot="0">
              <a:off x="0" y="0"/>
              <a:ext cx="3417425" cy="812800"/>
            </a:xfrm>
            <a:custGeom>
              <a:avLst/>
              <a:gdLst/>
              <a:ahLst/>
              <a:cxnLst/>
              <a:rect r="r" b="b" t="t" l="l"/>
              <a:pathLst>
                <a:path h="812800" w="3417425">
                  <a:moveTo>
                    <a:pt x="30429" y="0"/>
                  </a:moveTo>
                  <a:lnTo>
                    <a:pt x="3386995" y="0"/>
                  </a:lnTo>
                  <a:cubicBezTo>
                    <a:pt x="3395066" y="0"/>
                    <a:pt x="3402805" y="3206"/>
                    <a:pt x="3408512" y="8913"/>
                  </a:cubicBezTo>
                  <a:cubicBezTo>
                    <a:pt x="3414219" y="14619"/>
                    <a:pt x="3417425" y="22359"/>
                    <a:pt x="3417425" y="30429"/>
                  </a:cubicBezTo>
                  <a:lnTo>
                    <a:pt x="3417425" y="782371"/>
                  </a:lnTo>
                  <a:cubicBezTo>
                    <a:pt x="3417425" y="790441"/>
                    <a:pt x="3414219" y="798181"/>
                    <a:pt x="3408512" y="803887"/>
                  </a:cubicBezTo>
                  <a:cubicBezTo>
                    <a:pt x="3402805" y="809594"/>
                    <a:pt x="3395066" y="812800"/>
                    <a:pt x="3386995" y="812800"/>
                  </a:cubicBezTo>
                  <a:lnTo>
                    <a:pt x="30429" y="812800"/>
                  </a:lnTo>
                  <a:cubicBezTo>
                    <a:pt x="22359" y="812800"/>
                    <a:pt x="14619" y="809594"/>
                    <a:pt x="8913" y="803887"/>
                  </a:cubicBezTo>
                  <a:cubicBezTo>
                    <a:pt x="3206" y="798181"/>
                    <a:pt x="0" y="790441"/>
                    <a:pt x="0" y="782371"/>
                  </a:cubicBezTo>
                  <a:lnTo>
                    <a:pt x="0" y="30429"/>
                  </a:lnTo>
                  <a:cubicBezTo>
                    <a:pt x="0" y="22359"/>
                    <a:pt x="3206" y="14619"/>
                    <a:pt x="8913" y="8913"/>
                  </a:cubicBezTo>
                  <a:cubicBezTo>
                    <a:pt x="14619" y="3206"/>
                    <a:pt x="22359" y="0"/>
                    <a:pt x="30429" y="0"/>
                  </a:cubicBezTo>
                  <a:close/>
                </a:path>
              </a:pathLst>
            </a:custGeom>
            <a:solidFill>
              <a:srgbClr val="FFFFFF"/>
            </a:solidFill>
          </p:spPr>
        </p:sp>
        <p:sp>
          <p:nvSpPr>
            <p:cNvPr name="TextBox 5" id="5"/>
            <p:cNvSpPr txBox="true"/>
            <p:nvPr/>
          </p:nvSpPr>
          <p:spPr>
            <a:xfrm>
              <a:off x="0" y="-38100"/>
              <a:ext cx="3417425" cy="850900"/>
            </a:xfrm>
            <a:prstGeom prst="rect">
              <a:avLst/>
            </a:prstGeom>
          </p:spPr>
          <p:txBody>
            <a:bodyPr anchor="ctr" rtlCol="false" tIns="50800" lIns="50800" bIns="50800" rIns="50800"/>
            <a:lstStyle/>
            <a:p>
              <a:pPr algn="ctr">
                <a:lnSpc>
                  <a:spcPts val="3499"/>
                </a:lnSpc>
              </a:pPr>
            </a:p>
          </p:txBody>
        </p:sp>
      </p:grpSp>
      <p:sp>
        <p:nvSpPr>
          <p:cNvPr name="Freeform 6" id="6"/>
          <p:cNvSpPr/>
          <p:nvPr/>
        </p:nvSpPr>
        <p:spPr>
          <a:xfrm flipH="false" flipV="false" rot="0">
            <a:off x="686555" y="700218"/>
            <a:ext cx="2271238" cy="1796651"/>
          </a:xfrm>
          <a:custGeom>
            <a:avLst/>
            <a:gdLst/>
            <a:ahLst/>
            <a:cxnLst/>
            <a:rect r="r" b="b" t="t" l="l"/>
            <a:pathLst>
              <a:path h="1796651" w="2271238">
                <a:moveTo>
                  <a:pt x="0" y="0"/>
                </a:moveTo>
                <a:lnTo>
                  <a:pt x="2271238" y="0"/>
                </a:lnTo>
                <a:lnTo>
                  <a:pt x="2271238" y="1796651"/>
                </a:lnTo>
                <a:lnTo>
                  <a:pt x="0" y="1796651"/>
                </a:lnTo>
                <a:lnTo>
                  <a:pt x="0" y="0"/>
                </a:lnTo>
                <a:close/>
              </a:path>
            </a:pathLst>
          </a:custGeom>
          <a:blipFill>
            <a:blip r:embed="rId3"/>
            <a:stretch>
              <a:fillRect l="0" t="0" r="0" b="0"/>
            </a:stretch>
          </a:blipFill>
        </p:spPr>
      </p:sp>
      <p:sp>
        <p:nvSpPr>
          <p:cNvPr name="Freeform 7" id="7"/>
          <p:cNvSpPr/>
          <p:nvPr/>
        </p:nvSpPr>
        <p:spPr>
          <a:xfrm flipH="false" flipV="false" rot="0">
            <a:off x="10372933" y="2637343"/>
            <a:ext cx="1996170" cy="1121305"/>
          </a:xfrm>
          <a:custGeom>
            <a:avLst/>
            <a:gdLst/>
            <a:ahLst/>
            <a:cxnLst/>
            <a:rect r="r" b="b" t="t" l="l"/>
            <a:pathLst>
              <a:path h="1121305" w="1996170">
                <a:moveTo>
                  <a:pt x="0" y="0"/>
                </a:moveTo>
                <a:lnTo>
                  <a:pt x="1996170" y="0"/>
                </a:lnTo>
                <a:lnTo>
                  <a:pt x="1996170" y="1121305"/>
                </a:lnTo>
                <a:lnTo>
                  <a:pt x="0" y="1121305"/>
                </a:lnTo>
                <a:lnTo>
                  <a:pt x="0" y="0"/>
                </a:lnTo>
                <a:close/>
              </a:path>
            </a:pathLst>
          </a:custGeom>
          <a:blipFill>
            <a:blip r:embed="rId4"/>
            <a:stretch>
              <a:fillRect l="0" t="0" r="0" b="0"/>
            </a:stretch>
          </a:blipFill>
        </p:spPr>
      </p:sp>
      <p:sp>
        <p:nvSpPr>
          <p:cNvPr name="Freeform 8" id="8"/>
          <p:cNvSpPr/>
          <p:nvPr/>
        </p:nvSpPr>
        <p:spPr>
          <a:xfrm flipH="false" flipV="false" rot="0">
            <a:off x="12560862" y="3055735"/>
            <a:ext cx="1353190" cy="727236"/>
          </a:xfrm>
          <a:custGeom>
            <a:avLst/>
            <a:gdLst/>
            <a:ahLst/>
            <a:cxnLst/>
            <a:rect r="r" b="b" t="t" l="l"/>
            <a:pathLst>
              <a:path h="727236" w="1353190">
                <a:moveTo>
                  <a:pt x="0" y="0"/>
                </a:moveTo>
                <a:lnTo>
                  <a:pt x="1353190" y="0"/>
                </a:lnTo>
                <a:lnTo>
                  <a:pt x="1353190" y="727236"/>
                </a:lnTo>
                <a:lnTo>
                  <a:pt x="0" y="727236"/>
                </a:lnTo>
                <a:lnTo>
                  <a:pt x="0" y="0"/>
                </a:lnTo>
                <a:close/>
              </a:path>
            </a:pathLst>
          </a:custGeom>
          <a:blipFill>
            <a:blip r:embed="rId5"/>
            <a:stretch>
              <a:fillRect l="0" t="0" r="0" b="0"/>
            </a:stretch>
          </a:blipFill>
        </p:spPr>
      </p:sp>
      <p:sp>
        <p:nvSpPr>
          <p:cNvPr name="Freeform 9" id="9"/>
          <p:cNvSpPr/>
          <p:nvPr/>
        </p:nvSpPr>
        <p:spPr>
          <a:xfrm flipH="false" flipV="false" rot="0">
            <a:off x="14105811" y="2937015"/>
            <a:ext cx="1249186" cy="821633"/>
          </a:xfrm>
          <a:custGeom>
            <a:avLst/>
            <a:gdLst/>
            <a:ahLst/>
            <a:cxnLst/>
            <a:rect r="r" b="b" t="t" l="l"/>
            <a:pathLst>
              <a:path h="821633" w="1249186">
                <a:moveTo>
                  <a:pt x="0" y="0"/>
                </a:moveTo>
                <a:lnTo>
                  <a:pt x="1249186" y="0"/>
                </a:lnTo>
                <a:lnTo>
                  <a:pt x="1249186" y="821633"/>
                </a:lnTo>
                <a:lnTo>
                  <a:pt x="0" y="821633"/>
                </a:lnTo>
                <a:lnTo>
                  <a:pt x="0" y="0"/>
                </a:lnTo>
                <a:close/>
              </a:path>
            </a:pathLst>
          </a:custGeom>
          <a:blipFill>
            <a:blip r:embed="rId6"/>
            <a:stretch>
              <a:fillRect l="0" t="0" r="0" b="0"/>
            </a:stretch>
          </a:blipFill>
        </p:spPr>
      </p:sp>
      <p:sp>
        <p:nvSpPr>
          <p:cNvPr name="TextBox 10" id="10"/>
          <p:cNvSpPr txBox="true"/>
          <p:nvPr/>
        </p:nvSpPr>
        <p:spPr>
          <a:xfrm rot="0">
            <a:off x="3136624" y="3784735"/>
            <a:ext cx="12114143" cy="1708168"/>
          </a:xfrm>
          <a:prstGeom prst="rect">
            <a:avLst/>
          </a:prstGeom>
        </p:spPr>
        <p:txBody>
          <a:bodyPr anchor="t" rtlCol="false" tIns="0" lIns="0" bIns="0" rIns="0">
            <a:spAutoFit/>
          </a:bodyPr>
          <a:lstStyle/>
          <a:p>
            <a:pPr algn="ctr">
              <a:lnSpc>
                <a:spcPts val="13999"/>
              </a:lnSpc>
            </a:pPr>
            <a:r>
              <a:rPr lang="en-US" sz="9999" b="true">
                <a:solidFill>
                  <a:srgbClr val="30A2A1"/>
                </a:solidFill>
                <a:latin typeface="Open Sans Bold"/>
                <a:ea typeface="Open Sans Bold"/>
                <a:cs typeface="Open Sans Bold"/>
                <a:sym typeface="Open Sans Bold"/>
              </a:rPr>
              <a:t>Lunch</a:t>
            </a:r>
          </a:p>
        </p:txBody>
      </p:sp>
      <p:sp>
        <p:nvSpPr>
          <p:cNvPr name="TextBox 11" id="11"/>
          <p:cNvSpPr txBox="true"/>
          <p:nvPr/>
        </p:nvSpPr>
        <p:spPr>
          <a:xfrm rot="0">
            <a:off x="2556841" y="5397652"/>
            <a:ext cx="13389665" cy="854077"/>
          </a:xfrm>
          <a:prstGeom prst="rect">
            <a:avLst/>
          </a:prstGeom>
        </p:spPr>
        <p:txBody>
          <a:bodyPr anchor="t" rtlCol="false" tIns="0" lIns="0" bIns="0" rIns="0">
            <a:spAutoFit/>
          </a:bodyPr>
          <a:lstStyle/>
          <a:p>
            <a:pPr algn="ctr">
              <a:lnSpc>
                <a:spcPts val="6999"/>
              </a:lnSpc>
            </a:pPr>
            <a:r>
              <a:rPr lang="en-US" sz="4999" b="true">
                <a:solidFill>
                  <a:srgbClr val="30A2A1"/>
                </a:solidFill>
                <a:latin typeface="Open Sans Bold"/>
                <a:ea typeface="Open Sans Bold"/>
                <a:cs typeface="Open Sans Bold"/>
                <a:sym typeface="Open Sans Bold"/>
              </a:rPr>
              <a:t>Please help yourself to refreshments.</a:t>
            </a:r>
          </a:p>
        </p:txBody>
      </p:sp>
      <p:sp>
        <p:nvSpPr>
          <p:cNvPr name="TextBox 12" id="12"/>
          <p:cNvSpPr txBox="true"/>
          <p:nvPr/>
        </p:nvSpPr>
        <p:spPr>
          <a:xfrm rot="0">
            <a:off x="15648724" y="8697911"/>
            <a:ext cx="1336030" cy="596900"/>
          </a:xfrm>
          <a:prstGeom prst="rect">
            <a:avLst/>
          </a:prstGeom>
        </p:spPr>
        <p:txBody>
          <a:bodyPr anchor="t" rtlCol="false" tIns="0" lIns="0" bIns="0" rIns="0">
            <a:spAutoFit/>
          </a:bodyPr>
          <a:lstStyle/>
          <a:p>
            <a:pPr algn="ctr">
              <a:lnSpc>
                <a:spcPts val="4900"/>
              </a:lnSpc>
            </a:pPr>
            <a:r>
              <a:rPr lang="en-US" sz="3500" b="true">
                <a:solidFill>
                  <a:srgbClr val="FFFFFF"/>
                </a:solidFill>
                <a:latin typeface="Open Sans Bold"/>
                <a:ea typeface="Open Sans Bold"/>
                <a:cs typeface="Open Sans Bold"/>
                <a:sym typeface="Open Sans Bold"/>
              </a:rPr>
              <a:t>#CT24</a:t>
            </a:r>
          </a:p>
        </p:txBody>
      </p:sp>
    </p:spTree>
  </p:cSld>
  <p:clrMapOvr>
    <a:masterClrMapping/>
  </p:clrMapOvr>
</p:sld>
</file>

<file path=ppt/slides/slide57.xml><?xml version="1.0" encoding="utf-8"?>
<p:sld xmlns:p="http://schemas.openxmlformats.org/presentationml/2006/main" xmlns:a="http://schemas.openxmlformats.org/drawingml/2006/main" xmlns:r="http://schemas.openxmlformats.org/officeDocument/2006/relationships">
  <p:cSld>
    <p:bg>
      <p:bgPr>
        <a:solidFill>
          <a:srgbClr val="279CD8"/>
        </a:solidFill>
      </p:bgPr>
    </p:bg>
    <p:spTree>
      <p:nvGrpSpPr>
        <p:cNvPr id="1" name=""/>
        <p:cNvGrpSpPr/>
        <p:nvPr/>
      </p:nvGrpSpPr>
      <p:grpSpPr>
        <a:xfrm>
          <a:off x="0" y="0"/>
          <a:ext cx="0" cy="0"/>
          <a:chOff x="0" y="0"/>
          <a:chExt cx="0" cy="0"/>
        </a:xfrm>
      </p:grpSpPr>
      <p:sp>
        <p:nvSpPr>
          <p:cNvPr name="Freeform 2" id="2"/>
          <p:cNvSpPr/>
          <p:nvPr/>
        </p:nvSpPr>
        <p:spPr>
          <a:xfrm flipH="false" flipV="false" rot="0">
            <a:off x="0" y="-364435"/>
            <a:ext cx="18288000" cy="11744739"/>
          </a:xfrm>
          <a:custGeom>
            <a:avLst/>
            <a:gdLst/>
            <a:ahLst/>
            <a:cxnLst/>
            <a:rect r="r" b="b" t="t" l="l"/>
            <a:pathLst>
              <a:path h="11744739" w="18288000">
                <a:moveTo>
                  <a:pt x="0" y="0"/>
                </a:moveTo>
                <a:lnTo>
                  <a:pt x="18288000" y="0"/>
                </a:lnTo>
                <a:lnTo>
                  <a:pt x="18288000" y="11744739"/>
                </a:lnTo>
                <a:lnTo>
                  <a:pt x="0" y="11744739"/>
                </a:lnTo>
                <a:lnTo>
                  <a:pt x="0" y="0"/>
                </a:lnTo>
                <a:close/>
              </a:path>
            </a:pathLst>
          </a:custGeom>
          <a:blipFill>
            <a:blip r:embed="rId2">
              <a:alphaModFix amt="43000"/>
            </a:blip>
            <a:stretch>
              <a:fillRect l="-2247" t="0" r="-2247" b="-8474"/>
            </a:stretch>
          </a:blipFill>
        </p:spPr>
      </p:sp>
      <p:sp>
        <p:nvSpPr>
          <p:cNvPr name="Freeform 3" id="3"/>
          <p:cNvSpPr/>
          <p:nvPr/>
        </p:nvSpPr>
        <p:spPr>
          <a:xfrm flipH="false" flipV="false" rot="0">
            <a:off x="686555" y="700218"/>
            <a:ext cx="2271238" cy="1796651"/>
          </a:xfrm>
          <a:custGeom>
            <a:avLst/>
            <a:gdLst/>
            <a:ahLst/>
            <a:cxnLst/>
            <a:rect r="r" b="b" t="t" l="l"/>
            <a:pathLst>
              <a:path h="1796651" w="2271238">
                <a:moveTo>
                  <a:pt x="0" y="0"/>
                </a:moveTo>
                <a:lnTo>
                  <a:pt x="2271238" y="0"/>
                </a:lnTo>
                <a:lnTo>
                  <a:pt x="2271238" y="1796651"/>
                </a:lnTo>
                <a:lnTo>
                  <a:pt x="0" y="1796651"/>
                </a:lnTo>
                <a:lnTo>
                  <a:pt x="0" y="0"/>
                </a:lnTo>
                <a:close/>
              </a:path>
            </a:pathLst>
          </a:custGeom>
          <a:blipFill>
            <a:blip r:embed="rId3"/>
            <a:stretch>
              <a:fillRect l="0" t="0" r="0" b="0"/>
            </a:stretch>
          </a:blipFill>
        </p:spPr>
      </p:sp>
      <p:grpSp>
        <p:nvGrpSpPr>
          <p:cNvPr name="Group 4" id="4"/>
          <p:cNvGrpSpPr/>
          <p:nvPr/>
        </p:nvGrpSpPr>
        <p:grpSpPr>
          <a:xfrm rot="0">
            <a:off x="4105689" y="587858"/>
            <a:ext cx="13273709" cy="4555642"/>
            <a:chOff x="0" y="0"/>
            <a:chExt cx="3495956" cy="1199840"/>
          </a:xfrm>
        </p:grpSpPr>
        <p:sp>
          <p:nvSpPr>
            <p:cNvPr name="Freeform 5" id="5"/>
            <p:cNvSpPr/>
            <p:nvPr/>
          </p:nvSpPr>
          <p:spPr>
            <a:xfrm flipH="false" flipV="false" rot="0">
              <a:off x="0" y="0"/>
              <a:ext cx="3495968" cy="1199840"/>
            </a:xfrm>
            <a:custGeom>
              <a:avLst/>
              <a:gdLst/>
              <a:ahLst/>
              <a:cxnLst/>
              <a:rect r="r" b="b" t="t" l="l"/>
              <a:pathLst>
                <a:path h="1199840" w="3495968">
                  <a:moveTo>
                    <a:pt x="3167818" y="0"/>
                  </a:moveTo>
                  <a:lnTo>
                    <a:pt x="282407" y="0"/>
                  </a:lnTo>
                  <a:cubicBezTo>
                    <a:pt x="126426" y="0"/>
                    <a:pt x="0" y="123512"/>
                    <a:pt x="0" y="541896"/>
                  </a:cubicBezTo>
                  <a:cubicBezTo>
                    <a:pt x="0" y="874809"/>
                    <a:pt x="66279" y="969950"/>
                    <a:pt x="162037" y="1014091"/>
                  </a:cubicBezTo>
                  <a:lnTo>
                    <a:pt x="162037" y="1199840"/>
                  </a:lnTo>
                  <a:lnTo>
                    <a:pt x="353844" y="1040372"/>
                  </a:lnTo>
                  <a:lnTo>
                    <a:pt x="3167818" y="1040372"/>
                  </a:lnTo>
                  <a:cubicBezTo>
                    <a:pt x="3369519" y="1040372"/>
                    <a:pt x="3495956" y="916860"/>
                    <a:pt x="3495956" y="541808"/>
                  </a:cubicBezTo>
                  <a:cubicBezTo>
                    <a:pt x="3495968" y="123512"/>
                    <a:pt x="3369519" y="0"/>
                    <a:pt x="3167818" y="0"/>
                  </a:cubicBezTo>
                  <a:close/>
                </a:path>
              </a:pathLst>
            </a:custGeom>
            <a:solidFill>
              <a:srgbClr val="FFFFFF"/>
            </a:solidFill>
          </p:spPr>
        </p:sp>
        <p:sp>
          <p:nvSpPr>
            <p:cNvPr name="TextBox 6" id="6"/>
            <p:cNvSpPr txBox="true"/>
            <p:nvPr/>
          </p:nvSpPr>
          <p:spPr>
            <a:xfrm>
              <a:off x="0" y="0"/>
              <a:ext cx="3495956" cy="1009340"/>
            </a:xfrm>
            <a:prstGeom prst="rect">
              <a:avLst/>
            </a:prstGeom>
          </p:spPr>
          <p:txBody>
            <a:bodyPr anchor="ctr" rtlCol="false" tIns="50800" lIns="50800" bIns="50800" rIns="50800"/>
            <a:lstStyle/>
            <a:p>
              <a:pPr algn="ctr">
                <a:lnSpc>
                  <a:spcPts val="3499"/>
                </a:lnSpc>
              </a:pPr>
            </a:p>
          </p:txBody>
        </p:sp>
      </p:grpSp>
      <p:grpSp>
        <p:nvGrpSpPr>
          <p:cNvPr name="Group 7" id="7"/>
          <p:cNvGrpSpPr/>
          <p:nvPr/>
        </p:nvGrpSpPr>
        <p:grpSpPr>
          <a:xfrm rot="0">
            <a:off x="371816" y="5952711"/>
            <a:ext cx="8618883" cy="3086100"/>
            <a:chOff x="0" y="0"/>
            <a:chExt cx="2269994" cy="812800"/>
          </a:xfrm>
        </p:grpSpPr>
        <p:sp>
          <p:nvSpPr>
            <p:cNvPr name="Freeform 8" id="8"/>
            <p:cNvSpPr/>
            <p:nvPr/>
          </p:nvSpPr>
          <p:spPr>
            <a:xfrm flipH="false" flipV="false" rot="0">
              <a:off x="0" y="0"/>
              <a:ext cx="2269994" cy="812800"/>
            </a:xfrm>
            <a:custGeom>
              <a:avLst/>
              <a:gdLst/>
              <a:ahLst/>
              <a:cxnLst/>
              <a:rect r="r" b="b" t="t" l="l"/>
              <a:pathLst>
                <a:path h="812800" w="2269994">
                  <a:moveTo>
                    <a:pt x="2269994" y="0"/>
                  </a:moveTo>
                  <a:lnTo>
                    <a:pt x="0" y="0"/>
                  </a:lnTo>
                  <a:lnTo>
                    <a:pt x="0" y="624840"/>
                  </a:lnTo>
                  <a:lnTo>
                    <a:pt x="157480" y="624840"/>
                  </a:lnTo>
                  <a:lnTo>
                    <a:pt x="157480" y="812800"/>
                  </a:lnTo>
                  <a:lnTo>
                    <a:pt x="463550" y="624840"/>
                  </a:lnTo>
                  <a:lnTo>
                    <a:pt x="2269994" y="624840"/>
                  </a:lnTo>
                  <a:lnTo>
                    <a:pt x="2269994" y="0"/>
                  </a:lnTo>
                  <a:close/>
                </a:path>
              </a:pathLst>
            </a:custGeom>
            <a:solidFill>
              <a:srgbClr val="FFFFFF"/>
            </a:solidFill>
          </p:spPr>
        </p:sp>
        <p:sp>
          <p:nvSpPr>
            <p:cNvPr name="TextBox 9" id="9"/>
            <p:cNvSpPr txBox="true"/>
            <p:nvPr/>
          </p:nvSpPr>
          <p:spPr>
            <a:xfrm>
              <a:off x="0" y="-38100"/>
              <a:ext cx="2269994" cy="660400"/>
            </a:xfrm>
            <a:prstGeom prst="rect">
              <a:avLst/>
            </a:prstGeom>
          </p:spPr>
          <p:txBody>
            <a:bodyPr anchor="ctr" rtlCol="false" tIns="50800" lIns="50800" bIns="50800" rIns="50800"/>
            <a:lstStyle/>
            <a:p>
              <a:pPr algn="ctr">
                <a:lnSpc>
                  <a:spcPts val="3499"/>
                </a:lnSpc>
              </a:pPr>
            </a:p>
          </p:txBody>
        </p:sp>
      </p:grpSp>
      <p:grpSp>
        <p:nvGrpSpPr>
          <p:cNvPr name="Group 10" id="10"/>
          <p:cNvGrpSpPr/>
          <p:nvPr/>
        </p:nvGrpSpPr>
        <p:grpSpPr>
          <a:xfrm rot="0">
            <a:off x="9315791" y="5952711"/>
            <a:ext cx="8320709" cy="3086100"/>
            <a:chOff x="0" y="0"/>
            <a:chExt cx="2191462" cy="812800"/>
          </a:xfrm>
        </p:grpSpPr>
        <p:sp>
          <p:nvSpPr>
            <p:cNvPr name="Freeform 11" id="11"/>
            <p:cNvSpPr/>
            <p:nvPr/>
          </p:nvSpPr>
          <p:spPr>
            <a:xfrm flipH="false" flipV="false" rot="0">
              <a:off x="0" y="0"/>
              <a:ext cx="2191462" cy="812800"/>
            </a:xfrm>
            <a:custGeom>
              <a:avLst/>
              <a:gdLst/>
              <a:ahLst/>
              <a:cxnLst/>
              <a:rect r="r" b="b" t="t" l="l"/>
              <a:pathLst>
                <a:path h="812800" w="2191462">
                  <a:moveTo>
                    <a:pt x="2191462" y="0"/>
                  </a:moveTo>
                  <a:lnTo>
                    <a:pt x="0" y="0"/>
                  </a:lnTo>
                  <a:lnTo>
                    <a:pt x="0" y="624840"/>
                  </a:lnTo>
                  <a:lnTo>
                    <a:pt x="157480" y="624840"/>
                  </a:lnTo>
                  <a:lnTo>
                    <a:pt x="157480" y="812800"/>
                  </a:lnTo>
                  <a:lnTo>
                    <a:pt x="463550" y="624840"/>
                  </a:lnTo>
                  <a:lnTo>
                    <a:pt x="2191462" y="624840"/>
                  </a:lnTo>
                  <a:lnTo>
                    <a:pt x="2191462" y="0"/>
                  </a:lnTo>
                  <a:close/>
                </a:path>
              </a:pathLst>
            </a:custGeom>
            <a:solidFill>
              <a:srgbClr val="FFFFFF"/>
            </a:solidFill>
          </p:spPr>
        </p:sp>
        <p:sp>
          <p:nvSpPr>
            <p:cNvPr name="TextBox 12" id="12"/>
            <p:cNvSpPr txBox="true"/>
            <p:nvPr/>
          </p:nvSpPr>
          <p:spPr>
            <a:xfrm>
              <a:off x="0" y="-38100"/>
              <a:ext cx="2191462" cy="660400"/>
            </a:xfrm>
            <a:prstGeom prst="rect">
              <a:avLst/>
            </a:prstGeom>
          </p:spPr>
          <p:txBody>
            <a:bodyPr anchor="ctr" rtlCol="false" tIns="50800" lIns="50800" bIns="50800" rIns="50800"/>
            <a:lstStyle/>
            <a:p>
              <a:pPr algn="ctr">
                <a:lnSpc>
                  <a:spcPts val="3499"/>
                </a:lnSpc>
              </a:pPr>
            </a:p>
          </p:txBody>
        </p:sp>
      </p:grpSp>
      <p:sp>
        <p:nvSpPr>
          <p:cNvPr name="TextBox 13" id="13"/>
          <p:cNvSpPr txBox="true"/>
          <p:nvPr/>
        </p:nvSpPr>
        <p:spPr>
          <a:xfrm rot="0">
            <a:off x="4586080" y="1113845"/>
            <a:ext cx="12312926" cy="3069590"/>
          </a:xfrm>
          <a:prstGeom prst="rect">
            <a:avLst/>
          </a:prstGeom>
        </p:spPr>
        <p:txBody>
          <a:bodyPr anchor="t" rtlCol="false" tIns="0" lIns="0" bIns="0" rIns="0">
            <a:spAutoFit/>
          </a:bodyPr>
          <a:lstStyle/>
          <a:p>
            <a:pPr algn="ctr">
              <a:lnSpc>
                <a:spcPts val="4059"/>
              </a:lnSpc>
            </a:pPr>
            <a:r>
              <a:rPr lang="en-US" sz="2899" b="true">
                <a:solidFill>
                  <a:srgbClr val="000000"/>
                </a:solidFill>
                <a:latin typeface="Open Sans Bold"/>
                <a:ea typeface="Open Sans Bold"/>
                <a:cs typeface="Open Sans Bold"/>
                <a:sym typeface="Open Sans Bold"/>
              </a:rPr>
              <a:t> Community Transport provides me with a safe means of travel. I won't be forgotten and I won't be left behind at my pick-up points as staff and drivers are aware of my health issues as I often suffer seizures, my safety is at risk using other means of transport. If I am not where I should be drivers know something is wrong.</a:t>
            </a:r>
          </a:p>
          <a:p>
            <a:pPr algn="ctr">
              <a:lnSpc>
                <a:spcPts val="4059"/>
              </a:lnSpc>
            </a:pPr>
          </a:p>
        </p:txBody>
      </p:sp>
      <p:sp>
        <p:nvSpPr>
          <p:cNvPr name="TextBox 14" id="14"/>
          <p:cNvSpPr txBox="true"/>
          <p:nvPr/>
        </p:nvSpPr>
        <p:spPr>
          <a:xfrm rot="0">
            <a:off x="554033" y="6040811"/>
            <a:ext cx="8304143" cy="2590800"/>
          </a:xfrm>
          <a:prstGeom prst="rect">
            <a:avLst/>
          </a:prstGeom>
        </p:spPr>
        <p:txBody>
          <a:bodyPr anchor="t" rtlCol="false" tIns="0" lIns="0" bIns="0" rIns="0">
            <a:spAutoFit/>
          </a:bodyPr>
          <a:lstStyle/>
          <a:p>
            <a:pPr algn="ctr">
              <a:lnSpc>
                <a:spcPts val="4199"/>
              </a:lnSpc>
            </a:pPr>
            <a:r>
              <a:rPr lang="en-US" sz="2999" b="true">
                <a:solidFill>
                  <a:srgbClr val="000000"/>
                </a:solidFill>
                <a:latin typeface="Open Sans Bold"/>
                <a:ea typeface="Open Sans Bold"/>
                <a:cs typeface="Open Sans Bold"/>
                <a:sym typeface="Open Sans Bold"/>
              </a:rPr>
              <a:t> When I ring the office, they are so charming, and always help me.  I really need this wonderful service, I look forward to every time I use it.</a:t>
            </a:r>
          </a:p>
          <a:p>
            <a:pPr algn="ctr">
              <a:lnSpc>
                <a:spcPts val="4199"/>
              </a:lnSpc>
            </a:pPr>
          </a:p>
        </p:txBody>
      </p:sp>
      <p:sp>
        <p:nvSpPr>
          <p:cNvPr name="TextBox 15" id="15"/>
          <p:cNvSpPr txBox="true"/>
          <p:nvPr/>
        </p:nvSpPr>
        <p:spPr>
          <a:xfrm rot="0">
            <a:off x="9508435" y="6165574"/>
            <a:ext cx="7956274" cy="2277110"/>
          </a:xfrm>
          <a:prstGeom prst="rect">
            <a:avLst/>
          </a:prstGeom>
        </p:spPr>
        <p:txBody>
          <a:bodyPr anchor="t" rtlCol="false" tIns="0" lIns="0" bIns="0" rIns="0">
            <a:spAutoFit/>
          </a:bodyPr>
          <a:lstStyle/>
          <a:p>
            <a:pPr algn="ctr">
              <a:lnSpc>
                <a:spcPts val="3639"/>
              </a:lnSpc>
            </a:pPr>
            <a:r>
              <a:rPr lang="en-US" sz="2599" b="true">
                <a:solidFill>
                  <a:srgbClr val="000000"/>
                </a:solidFill>
                <a:latin typeface="Open Sans Bold"/>
                <a:ea typeface="Open Sans Bold"/>
                <a:cs typeface="Open Sans Bold"/>
                <a:sym typeface="Open Sans Bold"/>
              </a:rPr>
              <a:t> I live on my own and am wheelchair bound. This is a vital service for me for attending hospital appointments. The driver supports me to get to the doctor, it is my lifeline. </a:t>
            </a:r>
          </a:p>
          <a:p>
            <a:pPr algn="ctr">
              <a:lnSpc>
                <a:spcPts val="3639"/>
              </a:lnSpc>
            </a:pPr>
          </a:p>
        </p:txBody>
      </p:sp>
    </p:spTree>
  </p:cSld>
  <p:clrMapOvr>
    <a:masterClrMapping/>
  </p:clrMapOvr>
</p:sld>
</file>

<file path=ppt/slides/slide58.xml><?xml version="1.0" encoding="utf-8"?>
<p:sld xmlns:p="http://schemas.openxmlformats.org/presentationml/2006/main" xmlns:a="http://schemas.openxmlformats.org/drawingml/2006/main" xmlns:r="http://schemas.openxmlformats.org/officeDocument/2006/relationships">
  <p:cSld>
    <p:bg>
      <p:bgPr>
        <a:solidFill>
          <a:srgbClr val="60519D"/>
        </a:solidFill>
      </p:bgPr>
    </p:bg>
    <p:spTree>
      <p:nvGrpSpPr>
        <p:cNvPr id="1" name=""/>
        <p:cNvGrpSpPr/>
        <p:nvPr/>
      </p:nvGrpSpPr>
      <p:grpSpPr>
        <a:xfrm>
          <a:off x="0" y="0"/>
          <a:ext cx="0" cy="0"/>
          <a:chOff x="0" y="0"/>
          <a:chExt cx="0" cy="0"/>
        </a:xfrm>
      </p:grpSpPr>
      <p:sp>
        <p:nvSpPr>
          <p:cNvPr name="Freeform 2" id="2"/>
          <p:cNvSpPr/>
          <p:nvPr/>
        </p:nvSpPr>
        <p:spPr>
          <a:xfrm flipH="false" flipV="false" rot="0">
            <a:off x="-99391" y="-36876"/>
            <a:ext cx="19105072" cy="10360753"/>
          </a:xfrm>
          <a:custGeom>
            <a:avLst/>
            <a:gdLst/>
            <a:ahLst/>
            <a:cxnLst/>
            <a:rect r="r" b="b" t="t" l="l"/>
            <a:pathLst>
              <a:path h="10360753" w="19105072">
                <a:moveTo>
                  <a:pt x="0" y="0"/>
                </a:moveTo>
                <a:lnTo>
                  <a:pt x="19105072" y="0"/>
                </a:lnTo>
                <a:lnTo>
                  <a:pt x="19105072" y="10360752"/>
                </a:lnTo>
                <a:lnTo>
                  <a:pt x="0" y="10360752"/>
                </a:lnTo>
                <a:lnTo>
                  <a:pt x="0" y="0"/>
                </a:lnTo>
                <a:close/>
              </a:path>
            </a:pathLst>
          </a:custGeom>
          <a:blipFill>
            <a:blip r:embed="rId2">
              <a:alphaModFix amt="26000"/>
            </a:blip>
            <a:stretch>
              <a:fillRect l="0" t="0" r="0" b="0"/>
            </a:stretch>
          </a:blipFill>
        </p:spPr>
      </p:sp>
      <p:sp>
        <p:nvSpPr>
          <p:cNvPr name="Freeform 3" id="3"/>
          <p:cNvSpPr/>
          <p:nvPr/>
        </p:nvSpPr>
        <p:spPr>
          <a:xfrm flipH="false" flipV="false" rot="0">
            <a:off x="686555" y="700218"/>
            <a:ext cx="2271238" cy="1796651"/>
          </a:xfrm>
          <a:custGeom>
            <a:avLst/>
            <a:gdLst/>
            <a:ahLst/>
            <a:cxnLst/>
            <a:rect r="r" b="b" t="t" l="l"/>
            <a:pathLst>
              <a:path h="1796651" w="2271238">
                <a:moveTo>
                  <a:pt x="0" y="0"/>
                </a:moveTo>
                <a:lnTo>
                  <a:pt x="2271238" y="0"/>
                </a:lnTo>
                <a:lnTo>
                  <a:pt x="2271238" y="1796651"/>
                </a:lnTo>
                <a:lnTo>
                  <a:pt x="0" y="1796651"/>
                </a:lnTo>
                <a:lnTo>
                  <a:pt x="0" y="0"/>
                </a:lnTo>
                <a:close/>
              </a:path>
            </a:pathLst>
          </a:custGeom>
          <a:blipFill>
            <a:blip r:embed="rId3"/>
            <a:stretch>
              <a:fillRect l="0" t="0" r="0" b="0"/>
            </a:stretch>
          </a:blipFill>
        </p:spPr>
      </p:sp>
      <p:grpSp>
        <p:nvGrpSpPr>
          <p:cNvPr name="Group 4" id="4"/>
          <p:cNvGrpSpPr/>
          <p:nvPr/>
        </p:nvGrpSpPr>
        <p:grpSpPr>
          <a:xfrm rot="0">
            <a:off x="3840646" y="587858"/>
            <a:ext cx="13273709" cy="4555642"/>
            <a:chOff x="0" y="0"/>
            <a:chExt cx="3495956" cy="1199840"/>
          </a:xfrm>
        </p:grpSpPr>
        <p:sp>
          <p:nvSpPr>
            <p:cNvPr name="Freeform 5" id="5"/>
            <p:cNvSpPr/>
            <p:nvPr/>
          </p:nvSpPr>
          <p:spPr>
            <a:xfrm flipH="false" flipV="false" rot="0">
              <a:off x="0" y="0"/>
              <a:ext cx="3495968" cy="1199840"/>
            </a:xfrm>
            <a:custGeom>
              <a:avLst/>
              <a:gdLst/>
              <a:ahLst/>
              <a:cxnLst/>
              <a:rect r="r" b="b" t="t" l="l"/>
              <a:pathLst>
                <a:path h="1199840" w="3495968">
                  <a:moveTo>
                    <a:pt x="3167818" y="0"/>
                  </a:moveTo>
                  <a:lnTo>
                    <a:pt x="282407" y="0"/>
                  </a:lnTo>
                  <a:cubicBezTo>
                    <a:pt x="126426" y="0"/>
                    <a:pt x="0" y="123512"/>
                    <a:pt x="0" y="541896"/>
                  </a:cubicBezTo>
                  <a:cubicBezTo>
                    <a:pt x="0" y="874809"/>
                    <a:pt x="66279" y="969950"/>
                    <a:pt x="162037" y="1014091"/>
                  </a:cubicBezTo>
                  <a:lnTo>
                    <a:pt x="162037" y="1199840"/>
                  </a:lnTo>
                  <a:lnTo>
                    <a:pt x="353844" y="1040372"/>
                  </a:lnTo>
                  <a:lnTo>
                    <a:pt x="3167818" y="1040372"/>
                  </a:lnTo>
                  <a:cubicBezTo>
                    <a:pt x="3369519" y="1040372"/>
                    <a:pt x="3495956" y="916860"/>
                    <a:pt x="3495956" y="541808"/>
                  </a:cubicBezTo>
                  <a:cubicBezTo>
                    <a:pt x="3495968" y="123512"/>
                    <a:pt x="3369519" y="0"/>
                    <a:pt x="3167818" y="0"/>
                  </a:cubicBezTo>
                  <a:close/>
                </a:path>
              </a:pathLst>
            </a:custGeom>
            <a:solidFill>
              <a:srgbClr val="FFFFFF"/>
            </a:solidFill>
          </p:spPr>
        </p:sp>
        <p:sp>
          <p:nvSpPr>
            <p:cNvPr name="TextBox 6" id="6"/>
            <p:cNvSpPr txBox="true"/>
            <p:nvPr/>
          </p:nvSpPr>
          <p:spPr>
            <a:xfrm>
              <a:off x="0" y="0"/>
              <a:ext cx="3495956" cy="1009340"/>
            </a:xfrm>
            <a:prstGeom prst="rect">
              <a:avLst/>
            </a:prstGeom>
          </p:spPr>
          <p:txBody>
            <a:bodyPr anchor="ctr" rtlCol="false" tIns="50800" lIns="50800" bIns="50800" rIns="50800"/>
            <a:lstStyle/>
            <a:p>
              <a:pPr algn="ctr">
                <a:lnSpc>
                  <a:spcPts val="3499"/>
                </a:lnSpc>
              </a:pPr>
            </a:p>
          </p:txBody>
        </p:sp>
      </p:grpSp>
      <p:grpSp>
        <p:nvGrpSpPr>
          <p:cNvPr name="Group 7" id="7"/>
          <p:cNvGrpSpPr/>
          <p:nvPr/>
        </p:nvGrpSpPr>
        <p:grpSpPr>
          <a:xfrm rot="0">
            <a:off x="371816" y="5952711"/>
            <a:ext cx="5570883" cy="3086100"/>
            <a:chOff x="0" y="0"/>
            <a:chExt cx="1467228" cy="812800"/>
          </a:xfrm>
        </p:grpSpPr>
        <p:sp>
          <p:nvSpPr>
            <p:cNvPr name="Freeform 8" id="8"/>
            <p:cNvSpPr/>
            <p:nvPr/>
          </p:nvSpPr>
          <p:spPr>
            <a:xfrm flipH="false" flipV="false" rot="0">
              <a:off x="0" y="0"/>
              <a:ext cx="1467228" cy="812800"/>
            </a:xfrm>
            <a:custGeom>
              <a:avLst/>
              <a:gdLst/>
              <a:ahLst/>
              <a:cxnLst/>
              <a:rect r="r" b="b" t="t" l="l"/>
              <a:pathLst>
                <a:path h="812800" w="1467228">
                  <a:moveTo>
                    <a:pt x="1467228" y="0"/>
                  </a:moveTo>
                  <a:lnTo>
                    <a:pt x="0" y="0"/>
                  </a:lnTo>
                  <a:lnTo>
                    <a:pt x="0" y="624840"/>
                  </a:lnTo>
                  <a:lnTo>
                    <a:pt x="157480" y="624840"/>
                  </a:lnTo>
                  <a:lnTo>
                    <a:pt x="157480" y="812800"/>
                  </a:lnTo>
                  <a:lnTo>
                    <a:pt x="463550" y="624840"/>
                  </a:lnTo>
                  <a:lnTo>
                    <a:pt x="1467228" y="624840"/>
                  </a:lnTo>
                  <a:lnTo>
                    <a:pt x="1467228" y="0"/>
                  </a:lnTo>
                  <a:close/>
                </a:path>
              </a:pathLst>
            </a:custGeom>
            <a:solidFill>
              <a:srgbClr val="FFFFFF"/>
            </a:solidFill>
          </p:spPr>
        </p:sp>
        <p:sp>
          <p:nvSpPr>
            <p:cNvPr name="TextBox 9" id="9"/>
            <p:cNvSpPr txBox="true"/>
            <p:nvPr/>
          </p:nvSpPr>
          <p:spPr>
            <a:xfrm>
              <a:off x="0" y="-38100"/>
              <a:ext cx="1467228" cy="660400"/>
            </a:xfrm>
            <a:prstGeom prst="rect">
              <a:avLst/>
            </a:prstGeom>
          </p:spPr>
          <p:txBody>
            <a:bodyPr anchor="ctr" rtlCol="false" tIns="50800" lIns="50800" bIns="50800" rIns="50800"/>
            <a:lstStyle/>
            <a:p>
              <a:pPr algn="ctr">
                <a:lnSpc>
                  <a:spcPts val="3499"/>
                </a:lnSpc>
              </a:pPr>
            </a:p>
          </p:txBody>
        </p:sp>
      </p:grpSp>
      <p:grpSp>
        <p:nvGrpSpPr>
          <p:cNvPr name="Group 10" id="10"/>
          <p:cNvGrpSpPr/>
          <p:nvPr/>
        </p:nvGrpSpPr>
        <p:grpSpPr>
          <a:xfrm rot="0">
            <a:off x="6540703" y="5952711"/>
            <a:ext cx="10474187" cy="3086100"/>
            <a:chOff x="0" y="0"/>
            <a:chExt cx="2758634" cy="812800"/>
          </a:xfrm>
        </p:grpSpPr>
        <p:sp>
          <p:nvSpPr>
            <p:cNvPr name="Freeform 11" id="11"/>
            <p:cNvSpPr/>
            <p:nvPr/>
          </p:nvSpPr>
          <p:spPr>
            <a:xfrm flipH="false" flipV="false" rot="0">
              <a:off x="0" y="0"/>
              <a:ext cx="2758634" cy="812800"/>
            </a:xfrm>
            <a:custGeom>
              <a:avLst/>
              <a:gdLst/>
              <a:ahLst/>
              <a:cxnLst/>
              <a:rect r="r" b="b" t="t" l="l"/>
              <a:pathLst>
                <a:path h="812800" w="2758634">
                  <a:moveTo>
                    <a:pt x="2758634" y="0"/>
                  </a:moveTo>
                  <a:lnTo>
                    <a:pt x="0" y="0"/>
                  </a:lnTo>
                  <a:lnTo>
                    <a:pt x="0" y="624840"/>
                  </a:lnTo>
                  <a:lnTo>
                    <a:pt x="157480" y="624840"/>
                  </a:lnTo>
                  <a:lnTo>
                    <a:pt x="157480" y="812800"/>
                  </a:lnTo>
                  <a:lnTo>
                    <a:pt x="463550" y="624840"/>
                  </a:lnTo>
                  <a:lnTo>
                    <a:pt x="2758634" y="624840"/>
                  </a:lnTo>
                  <a:lnTo>
                    <a:pt x="2758634" y="0"/>
                  </a:lnTo>
                  <a:close/>
                </a:path>
              </a:pathLst>
            </a:custGeom>
            <a:solidFill>
              <a:srgbClr val="FFFFFF"/>
            </a:solidFill>
          </p:spPr>
        </p:sp>
        <p:sp>
          <p:nvSpPr>
            <p:cNvPr name="TextBox 12" id="12"/>
            <p:cNvSpPr txBox="true"/>
            <p:nvPr/>
          </p:nvSpPr>
          <p:spPr>
            <a:xfrm>
              <a:off x="0" y="-38100"/>
              <a:ext cx="2758634" cy="660400"/>
            </a:xfrm>
            <a:prstGeom prst="rect">
              <a:avLst/>
            </a:prstGeom>
          </p:spPr>
          <p:txBody>
            <a:bodyPr anchor="ctr" rtlCol="false" tIns="50800" lIns="50800" bIns="50800" rIns="50800"/>
            <a:lstStyle/>
            <a:p>
              <a:pPr algn="ctr">
                <a:lnSpc>
                  <a:spcPts val="3499"/>
                </a:lnSpc>
              </a:pPr>
            </a:p>
          </p:txBody>
        </p:sp>
      </p:grpSp>
      <p:sp>
        <p:nvSpPr>
          <p:cNvPr name="TextBox 13" id="13"/>
          <p:cNvSpPr txBox="true"/>
          <p:nvPr/>
        </p:nvSpPr>
        <p:spPr>
          <a:xfrm rot="0">
            <a:off x="480391" y="6133106"/>
            <a:ext cx="5320580" cy="2040890"/>
          </a:xfrm>
          <a:prstGeom prst="rect">
            <a:avLst/>
          </a:prstGeom>
        </p:spPr>
        <p:txBody>
          <a:bodyPr anchor="t" rtlCol="false" tIns="0" lIns="0" bIns="0" rIns="0">
            <a:spAutoFit/>
          </a:bodyPr>
          <a:lstStyle/>
          <a:p>
            <a:pPr algn="ctr">
              <a:lnSpc>
                <a:spcPts val="4059"/>
              </a:lnSpc>
            </a:pPr>
            <a:r>
              <a:rPr lang="en-US" sz="2899" b="true">
                <a:solidFill>
                  <a:srgbClr val="000000"/>
                </a:solidFill>
                <a:latin typeface="Open Sans Bold"/>
                <a:ea typeface="Open Sans Bold"/>
                <a:cs typeface="Open Sans Bold"/>
                <a:sym typeface="Open Sans Bold"/>
              </a:rPr>
              <a:t>I could not live without the scheme. I have no family and it's my only means of getting out.</a:t>
            </a:r>
          </a:p>
        </p:txBody>
      </p:sp>
      <p:sp>
        <p:nvSpPr>
          <p:cNvPr name="TextBox 14" id="14"/>
          <p:cNvSpPr txBox="true"/>
          <p:nvPr/>
        </p:nvSpPr>
        <p:spPr>
          <a:xfrm rot="0">
            <a:off x="6640094" y="6133106"/>
            <a:ext cx="10165319" cy="2391410"/>
          </a:xfrm>
          <a:prstGeom prst="rect">
            <a:avLst/>
          </a:prstGeom>
        </p:spPr>
        <p:txBody>
          <a:bodyPr anchor="t" rtlCol="false" tIns="0" lIns="0" bIns="0" rIns="0">
            <a:spAutoFit/>
          </a:bodyPr>
          <a:lstStyle/>
          <a:p>
            <a:pPr algn="ctr">
              <a:lnSpc>
                <a:spcPts val="3919"/>
              </a:lnSpc>
            </a:pPr>
            <a:r>
              <a:rPr lang="en-US" sz="2799" b="true">
                <a:solidFill>
                  <a:srgbClr val="000000"/>
                </a:solidFill>
                <a:latin typeface="Open Sans Bold"/>
                <a:ea typeface="Open Sans Bold"/>
                <a:cs typeface="Open Sans Bold"/>
                <a:sym typeface="Open Sans Bold"/>
              </a:rPr>
              <a:t>Without Community Transport I would not be able to attend the day centre, which would lead to increased loneliness and isolation. The day centre was recommended by the consultant at the hospital</a:t>
            </a:r>
          </a:p>
          <a:p>
            <a:pPr algn="ctr">
              <a:lnSpc>
                <a:spcPts val="3359"/>
              </a:lnSpc>
            </a:pPr>
          </a:p>
        </p:txBody>
      </p:sp>
      <p:sp>
        <p:nvSpPr>
          <p:cNvPr name="TextBox 15" id="15"/>
          <p:cNvSpPr txBox="true"/>
          <p:nvPr/>
        </p:nvSpPr>
        <p:spPr>
          <a:xfrm rot="0">
            <a:off x="4108174" y="1174039"/>
            <a:ext cx="12539870" cy="3498851"/>
          </a:xfrm>
          <a:prstGeom prst="rect">
            <a:avLst/>
          </a:prstGeom>
        </p:spPr>
        <p:txBody>
          <a:bodyPr anchor="t" rtlCol="false" tIns="0" lIns="0" bIns="0" rIns="0">
            <a:spAutoFit/>
          </a:bodyPr>
          <a:lstStyle/>
          <a:p>
            <a:pPr algn="ctr">
              <a:lnSpc>
                <a:spcPts val="5599"/>
              </a:lnSpc>
            </a:pPr>
            <a:r>
              <a:rPr lang="en-US" sz="3999" b="true">
                <a:solidFill>
                  <a:srgbClr val="000000"/>
                </a:solidFill>
                <a:latin typeface="Open Sans Bold"/>
                <a:ea typeface="Open Sans Bold"/>
                <a:cs typeface="Open Sans Bold"/>
                <a:sym typeface="Open Sans Bold"/>
              </a:rPr>
              <a:t>I would rely on a neighbour if there was no bus, or would have to book a delivery. We love a gossip and we find out information we might not know otherwise.</a:t>
            </a:r>
          </a:p>
          <a:p>
            <a:pPr algn="ctr">
              <a:lnSpc>
                <a:spcPts val="5599"/>
              </a:lnSpc>
            </a:pPr>
          </a:p>
        </p:txBody>
      </p:sp>
    </p:spTree>
  </p:cSld>
  <p:clrMapOvr>
    <a:masterClrMapping/>
  </p:clrMapOvr>
</p:sld>
</file>

<file path=ppt/slides/slide5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8427720"/>
            <a:ext cx="3564768" cy="1554480"/>
          </a:xfrm>
          <a:custGeom>
            <a:avLst/>
            <a:gdLst/>
            <a:ahLst/>
            <a:cxnLst/>
            <a:rect r="r" b="b" t="t" l="l"/>
            <a:pathLst>
              <a:path h="1554480" w="3564768">
                <a:moveTo>
                  <a:pt x="0" y="0"/>
                </a:moveTo>
                <a:lnTo>
                  <a:pt x="3564768" y="0"/>
                </a:lnTo>
                <a:lnTo>
                  <a:pt x="3564768" y="1554480"/>
                </a:lnTo>
                <a:lnTo>
                  <a:pt x="0" y="1554480"/>
                </a:lnTo>
                <a:lnTo>
                  <a:pt x="0" y="0"/>
                </a:lnTo>
                <a:close/>
              </a:path>
            </a:pathLst>
          </a:custGeom>
          <a:blipFill>
            <a:blip r:embed="rId2"/>
            <a:stretch>
              <a:fillRect l="0" t="-33619" r="0" b="-28431"/>
            </a:stretch>
          </a:blipFill>
        </p:spPr>
      </p:sp>
      <p:sp>
        <p:nvSpPr>
          <p:cNvPr name="TextBox 3" id="3"/>
          <p:cNvSpPr txBox="true"/>
          <p:nvPr/>
        </p:nvSpPr>
        <p:spPr>
          <a:xfrm rot="0">
            <a:off x="2377440" y="1795940"/>
            <a:ext cx="13533120" cy="3423285"/>
          </a:xfrm>
          <a:prstGeom prst="rect">
            <a:avLst/>
          </a:prstGeom>
        </p:spPr>
        <p:txBody>
          <a:bodyPr anchor="t" rtlCol="false" tIns="0" lIns="0" bIns="0" rIns="0">
            <a:spAutoFit/>
          </a:bodyPr>
          <a:lstStyle/>
          <a:p>
            <a:pPr algn="ctr">
              <a:lnSpc>
                <a:spcPts val="8748"/>
              </a:lnSpc>
            </a:pPr>
            <a:r>
              <a:rPr lang="en-US" sz="8100">
                <a:solidFill>
                  <a:srgbClr val="009739"/>
                </a:solidFill>
                <a:latin typeface="Arimo"/>
                <a:ea typeface="Arimo"/>
                <a:cs typeface="Arimo"/>
                <a:sym typeface="Arimo"/>
              </a:rPr>
              <a:t>Community Transport Social Value Toolkit</a:t>
            </a:r>
          </a:p>
        </p:txBody>
      </p:sp>
      <p:sp>
        <p:nvSpPr>
          <p:cNvPr name="TextBox 4" id="4"/>
          <p:cNvSpPr txBox="true"/>
          <p:nvPr/>
        </p:nvSpPr>
        <p:spPr>
          <a:xfrm rot="0">
            <a:off x="2377440" y="5486877"/>
            <a:ext cx="13533120" cy="2354103"/>
          </a:xfrm>
          <a:prstGeom prst="rect">
            <a:avLst/>
          </a:prstGeom>
        </p:spPr>
        <p:txBody>
          <a:bodyPr anchor="t" rtlCol="false" tIns="0" lIns="0" bIns="0" rIns="0">
            <a:spAutoFit/>
          </a:bodyPr>
          <a:lstStyle/>
          <a:p>
            <a:pPr algn="ctr">
              <a:lnSpc>
                <a:spcPts val="5184"/>
              </a:lnSpc>
            </a:pPr>
          </a:p>
          <a:p>
            <a:pPr algn="ctr">
              <a:lnSpc>
                <a:spcPts val="5184"/>
              </a:lnSpc>
            </a:pPr>
            <a:r>
              <a:rPr lang="en-US" sz="4800">
                <a:solidFill>
                  <a:srgbClr val="009739"/>
                </a:solidFill>
                <a:latin typeface="Arimo"/>
                <a:ea typeface="Arimo"/>
                <a:cs typeface="Arimo"/>
                <a:sym typeface="Arimo"/>
              </a:rPr>
              <a:t>John Chesters</a:t>
            </a:r>
          </a:p>
          <a:p>
            <a:pPr algn="ctr">
              <a:lnSpc>
                <a:spcPts val="5184"/>
              </a:lnSpc>
            </a:pPr>
            <a:r>
              <a:rPr lang="en-US" sz="4800">
                <a:solidFill>
                  <a:srgbClr val="009739"/>
                </a:solidFill>
                <a:latin typeface="Arimo"/>
                <a:ea typeface="Arimo"/>
                <a:cs typeface="Arimo"/>
                <a:sym typeface="Arimo"/>
              </a:rPr>
              <a:t>CEO</a:t>
            </a:r>
          </a:p>
          <a:p>
            <a:pPr algn="ctr">
              <a:lnSpc>
                <a:spcPts val="5184"/>
              </a:lnSpc>
            </a:pPr>
            <a:r>
              <a:rPr lang="en-US" sz="4800">
                <a:solidFill>
                  <a:srgbClr val="009739"/>
                </a:solidFill>
                <a:latin typeface="Arimo"/>
                <a:ea typeface="Arimo"/>
                <a:cs typeface="Arimo"/>
                <a:sym typeface="Arimo"/>
              </a:rPr>
              <a:t>ECT Charity</a:t>
            </a:r>
          </a:p>
        </p:txBody>
      </p:sp>
    </p:spTree>
  </p:cSld>
  <p:clrMapOvr>
    <a:masterClrMapping/>
  </p:clrMapOvr>
</p:sld>
</file>

<file path=ppt/slides/slide6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42593" y="0"/>
            <a:ext cx="18973187" cy="16294518"/>
          </a:xfrm>
          <a:custGeom>
            <a:avLst/>
            <a:gdLst/>
            <a:ahLst/>
            <a:cxnLst/>
            <a:rect r="r" b="b" t="t" l="l"/>
            <a:pathLst>
              <a:path h="16294518" w="18973187">
                <a:moveTo>
                  <a:pt x="0" y="0"/>
                </a:moveTo>
                <a:lnTo>
                  <a:pt x="18973186" y="0"/>
                </a:lnTo>
                <a:lnTo>
                  <a:pt x="18973186" y="16294518"/>
                </a:lnTo>
                <a:lnTo>
                  <a:pt x="0" y="16294518"/>
                </a:lnTo>
                <a:lnTo>
                  <a:pt x="0" y="0"/>
                </a:lnTo>
                <a:close/>
              </a:path>
            </a:pathLst>
          </a:custGeom>
          <a:blipFill>
            <a:blip r:embed="rId2"/>
            <a:stretch>
              <a:fillRect l="-14411" t="0" r="-14411" b="0"/>
            </a:stretch>
          </a:blipFill>
        </p:spPr>
      </p:sp>
      <p:sp>
        <p:nvSpPr>
          <p:cNvPr name="Freeform 3" id="3"/>
          <p:cNvSpPr/>
          <p:nvPr/>
        </p:nvSpPr>
        <p:spPr>
          <a:xfrm flipH="false" flipV="false" rot="0">
            <a:off x="1028700" y="1119177"/>
            <a:ext cx="2271238" cy="1796651"/>
          </a:xfrm>
          <a:custGeom>
            <a:avLst/>
            <a:gdLst/>
            <a:ahLst/>
            <a:cxnLst/>
            <a:rect r="r" b="b" t="t" l="l"/>
            <a:pathLst>
              <a:path h="1796651" w="2271238">
                <a:moveTo>
                  <a:pt x="0" y="0"/>
                </a:moveTo>
                <a:lnTo>
                  <a:pt x="2271238" y="0"/>
                </a:lnTo>
                <a:lnTo>
                  <a:pt x="2271238" y="1796651"/>
                </a:lnTo>
                <a:lnTo>
                  <a:pt x="0" y="1796651"/>
                </a:lnTo>
                <a:lnTo>
                  <a:pt x="0" y="0"/>
                </a:lnTo>
                <a:close/>
              </a:path>
            </a:pathLst>
          </a:custGeom>
          <a:blipFill>
            <a:blip r:embed="rId3"/>
            <a:stretch>
              <a:fillRect l="0" t="0" r="0" b="0"/>
            </a:stretch>
          </a:blipFill>
        </p:spPr>
      </p:sp>
      <p:sp>
        <p:nvSpPr>
          <p:cNvPr name="TextBox 4" id="4"/>
          <p:cNvSpPr txBox="true"/>
          <p:nvPr/>
        </p:nvSpPr>
        <p:spPr>
          <a:xfrm rot="0">
            <a:off x="1028700" y="4985219"/>
            <a:ext cx="16392573" cy="1676400"/>
          </a:xfrm>
          <a:prstGeom prst="rect">
            <a:avLst/>
          </a:prstGeom>
        </p:spPr>
        <p:txBody>
          <a:bodyPr anchor="t" rtlCol="false" tIns="0" lIns="0" bIns="0" rIns="0">
            <a:spAutoFit/>
          </a:bodyPr>
          <a:lstStyle/>
          <a:p>
            <a:pPr algn="l">
              <a:lnSpc>
                <a:spcPts val="6600"/>
              </a:lnSpc>
            </a:pPr>
            <a:r>
              <a:rPr lang="en-US" sz="5500" b="true">
                <a:solidFill>
                  <a:srgbClr val="FFFFFF"/>
                </a:solidFill>
                <a:latin typeface="Open Sans Bold"/>
                <a:ea typeface="Open Sans Bold"/>
                <a:cs typeface="Open Sans Bold"/>
                <a:sym typeface="Open Sans Bold"/>
              </a:rPr>
              <a:t>Annual General Meeting </a:t>
            </a:r>
          </a:p>
          <a:p>
            <a:pPr algn="l">
              <a:lnSpc>
                <a:spcPts val="6600"/>
              </a:lnSpc>
            </a:pPr>
            <a:r>
              <a:rPr lang="en-US" sz="5500" b="true">
                <a:solidFill>
                  <a:srgbClr val="FFFFFF"/>
                </a:solidFill>
                <a:latin typeface="Open Sans Bold"/>
                <a:ea typeface="Open Sans Bold"/>
                <a:cs typeface="Open Sans Bold"/>
                <a:sym typeface="Open Sans Bold"/>
              </a:rPr>
              <a:t>27 November 2024</a:t>
            </a:r>
          </a:p>
        </p:txBody>
      </p:sp>
      <p:sp>
        <p:nvSpPr>
          <p:cNvPr name="TextBox 5" id="5"/>
          <p:cNvSpPr txBox="true"/>
          <p:nvPr/>
        </p:nvSpPr>
        <p:spPr>
          <a:xfrm rot="0">
            <a:off x="1028700" y="6890219"/>
            <a:ext cx="14732068" cy="1200150"/>
          </a:xfrm>
          <a:prstGeom prst="rect">
            <a:avLst/>
          </a:prstGeom>
        </p:spPr>
        <p:txBody>
          <a:bodyPr anchor="t" rtlCol="false" tIns="0" lIns="0" bIns="0" rIns="0">
            <a:spAutoFit/>
          </a:bodyPr>
          <a:lstStyle/>
          <a:p>
            <a:pPr algn="l">
              <a:lnSpc>
                <a:spcPts val="4799"/>
              </a:lnSpc>
            </a:pPr>
            <a:r>
              <a:rPr lang="en-US" b="true" sz="3999">
                <a:solidFill>
                  <a:srgbClr val="FFFFFF"/>
                </a:solidFill>
                <a:latin typeface="Open Sans Bold"/>
                <a:ea typeface="Open Sans Bold"/>
                <a:cs typeface="Open Sans Bold"/>
                <a:sym typeface="Open Sans Bold"/>
              </a:rPr>
              <a:t>ALAN JONES	</a:t>
            </a:r>
          </a:p>
          <a:p>
            <a:pPr algn="l">
              <a:lnSpc>
                <a:spcPts val="4799"/>
              </a:lnSpc>
            </a:pPr>
            <a:r>
              <a:rPr lang="en-US" b="true" sz="3999">
                <a:solidFill>
                  <a:srgbClr val="FFFFFF"/>
                </a:solidFill>
                <a:latin typeface="Open Sans Bold"/>
                <a:ea typeface="Open Sans Bold"/>
                <a:cs typeface="Open Sans Bold"/>
                <a:sym typeface="Open Sans Bold"/>
              </a:rPr>
              <a:t>CHAIR	</a:t>
            </a:r>
          </a:p>
        </p:txBody>
      </p:sp>
      <p:grpSp>
        <p:nvGrpSpPr>
          <p:cNvPr name="Group 6" id="6"/>
          <p:cNvGrpSpPr/>
          <p:nvPr/>
        </p:nvGrpSpPr>
        <p:grpSpPr>
          <a:xfrm rot="0">
            <a:off x="11758563" y="1546203"/>
            <a:ext cx="14440942" cy="13586515"/>
            <a:chOff x="0" y="0"/>
            <a:chExt cx="19254590" cy="18115354"/>
          </a:xfrm>
        </p:grpSpPr>
        <p:grpSp>
          <p:nvGrpSpPr>
            <p:cNvPr name="Group 7" id="7"/>
            <p:cNvGrpSpPr/>
            <p:nvPr/>
          </p:nvGrpSpPr>
          <p:grpSpPr>
            <a:xfrm rot="2448500">
              <a:off x="4506115" y="413941"/>
              <a:ext cx="6198237" cy="16095682"/>
              <a:chOff x="0" y="0"/>
              <a:chExt cx="1224343" cy="3179394"/>
            </a:xfrm>
          </p:grpSpPr>
          <p:sp>
            <p:nvSpPr>
              <p:cNvPr name="Freeform 8" id="8"/>
              <p:cNvSpPr/>
              <p:nvPr/>
            </p:nvSpPr>
            <p:spPr>
              <a:xfrm flipH="false" flipV="false" rot="0">
                <a:off x="0" y="0"/>
                <a:ext cx="1224343" cy="3179394"/>
              </a:xfrm>
              <a:custGeom>
                <a:avLst/>
                <a:gdLst/>
                <a:ahLst/>
                <a:cxnLst/>
                <a:rect r="r" b="b" t="t" l="l"/>
                <a:pathLst>
                  <a:path h="3179394" w="1224343">
                    <a:moveTo>
                      <a:pt x="0" y="0"/>
                    </a:moveTo>
                    <a:lnTo>
                      <a:pt x="1224343" y="0"/>
                    </a:lnTo>
                    <a:lnTo>
                      <a:pt x="1224343" y="3179394"/>
                    </a:lnTo>
                    <a:lnTo>
                      <a:pt x="0" y="3179394"/>
                    </a:lnTo>
                    <a:close/>
                  </a:path>
                </a:pathLst>
              </a:custGeom>
              <a:solidFill>
                <a:srgbClr val="60519D"/>
              </a:solidFill>
            </p:spPr>
          </p:sp>
          <p:sp>
            <p:nvSpPr>
              <p:cNvPr name="TextBox 9" id="9"/>
              <p:cNvSpPr txBox="true"/>
              <p:nvPr/>
            </p:nvSpPr>
            <p:spPr>
              <a:xfrm>
                <a:off x="0" y="-38100"/>
                <a:ext cx="1224343" cy="3217494"/>
              </a:xfrm>
              <a:prstGeom prst="rect">
                <a:avLst/>
              </a:prstGeom>
            </p:spPr>
            <p:txBody>
              <a:bodyPr anchor="ctr" rtlCol="false" tIns="50800" lIns="50800" bIns="50800" rIns="50800"/>
              <a:lstStyle/>
              <a:p>
                <a:pPr algn="ctr">
                  <a:lnSpc>
                    <a:spcPts val="3499"/>
                  </a:lnSpc>
                </a:pPr>
              </a:p>
            </p:txBody>
          </p:sp>
        </p:grpSp>
        <p:grpSp>
          <p:nvGrpSpPr>
            <p:cNvPr name="Group 10" id="10"/>
            <p:cNvGrpSpPr/>
            <p:nvPr/>
          </p:nvGrpSpPr>
          <p:grpSpPr>
            <a:xfrm rot="2448500">
              <a:off x="5585377" y="664834"/>
              <a:ext cx="8021854" cy="16095682"/>
              <a:chOff x="0" y="0"/>
              <a:chExt cx="1584564" cy="3179394"/>
            </a:xfrm>
          </p:grpSpPr>
          <p:sp>
            <p:nvSpPr>
              <p:cNvPr name="Freeform 11" id="11"/>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A84D98"/>
              </a:solidFill>
            </p:spPr>
          </p:sp>
          <p:sp>
            <p:nvSpPr>
              <p:cNvPr name="TextBox 12" id="12"/>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3" id="13"/>
            <p:cNvGrpSpPr/>
            <p:nvPr/>
          </p:nvGrpSpPr>
          <p:grpSpPr>
            <a:xfrm rot="2448500">
              <a:off x="6266829" y="1009836"/>
              <a:ext cx="8021854" cy="16095682"/>
              <a:chOff x="0" y="0"/>
              <a:chExt cx="1584564" cy="3179394"/>
            </a:xfrm>
          </p:grpSpPr>
          <p:sp>
            <p:nvSpPr>
              <p:cNvPr name="Freeform 14" id="14"/>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30A2A1"/>
              </a:solidFill>
            </p:spPr>
          </p:sp>
          <p:sp>
            <p:nvSpPr>
              <p:cNvPr name="TextBox 15" id="15"/>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6" id="16"/>
            <p:cNvGrpSpPr/>
            <p:nvPr/>
          </p:nvGrpSpPr>
          <p:grpSpPr>
            <a:xfrm rot="2448500">
              <a:off x="6948281" y="1354838"/>
              <a:ext cx="8021854" cy="16095682"/>
              <a:chOff x="0" y="0"/>
              <a:chExt cx="1584564" cy="3179394"/>
            </a:xfrm>
          </p:grpSpPr>
          <p:sp>
            <p:nvSpPr>
              <p:cNvPr name="Freeform 17" id="17"/>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279CD8"/>
              </a:solidFill>
            </p:spPr>
          </p:sp>
          <p:sp>
            <p:nvSpPr>
              <p:cNvPr name="TextBox 18" id="18"/>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sp>
        <p:nvSpPr>
          <p:cNvPr name="TextBox 19" id="19"/>
          <p:cNvSpPr txBox="true"/>
          <p:nvPr/>
        </p:nvSpPr>
        <p:spPr>
          <a:xfrm rot="0">
            <a:off x="16967004" y="8909547"/>
            <a:ext cx="114548" cy="52705"/>
          </a:xfrm>
          <a:prstGeom prst="rect">
            <a:avLst/>
          </a:prstGeom>
        </p:spPr>
        <p:txBody>
          <a:bodyPr anchor="t" rtlCol="false" tIns="0" lIns="0" bIns="0" rIns="0">
            <a:spAutoFit/>
          </a:bodyPr>
          <a:lstStyle/>
          <a:p>
            <a:pPr algn="ctr">
              <a:lnSpc>
                <a:spcPts val="420"/>
              </a:lnSpc>
            </a:pPr>
            <a:r>
              <a:rPr lang="en-US" sz="300" b="true">
                <a:solidFill>
                  <a:srgbClr val="FFFFFF"/>
                </a:solidFill>
                <a:latin typeface="Open Sans Bold"/>
                <a:ea typeface="Open Sans Bold"/>
                <a:cs typeface="Open Sans Bold"/>
                <a:sym typeface="Open Sans Bold"/>
              </a:rPr>
              <a:t>#CT24</a:t>
            </a:r>
          </a:p>
        </p:txBody>
      </p:sp>
      <p:sp>
        <p:nvSpPr>
          <p:cNvPr name="TextBox 20" id="20"/>
          <p:cNvSpPr txBox="true"/>
          <p:nvPr/>
        </p:nvSpPr>
        <p:spPr>
          <a:xfrm rot="0">
            <a:off x="1028700" y="3284064"/>
            <a:ext cx="16392573" cy="838200"/>
          </a:xfrm>
          <a:prstGeom prst="rect">
            <a:avLst/>
          </a:prstGeom>
        </p:spPr>
        <p:txBody>
          <a:bodyPr anchor="t" rtlCol="false" tIns="0" lIns="0" bIns="0" rIns="0">
            <a:spAutoFit/>
          </a:bodyPr>
          <a:lstStyle/>
          <a:p>
            <a:pPr algn="l">
              <a:lnSpc>
                <a:spcPts val="6600"/>
              </a:lnSpc>
            </a:pPr>
            <a:r>
              <a:rPr lang="en-US" sz="5500" b="true">
                <a:solidFill>
                  <a:srgbClr val="FFFFFF"/>
                </a:solidFill>
                <a:latin typeface="Open Sans Bold"/>
                <a:ea typeface="Open Sans Bold"/>
                <a:cs typeface="Open Sans Bold"/>
                <a:sym typeface="Open Sans Bold"/>
              </a:rPr>
              <a:t>Community Transport Association</a:t>
            </a:r>
          </a:p>
        </p:txBody>
      </p:sp>
      <p:grpSp>
        <p:nvGrpSpPr>
          <p:cNvPr name="Group 21" id="21"/>
          <p:cNvGrpSpPr/>
          <p:nvPr/>
        </p:nvGrpSpPr>
        <p:grpSpPr>
          <a:xfrm rot="5400000">
            <a:off x="4695753" y="-559651"/>
            <a:ext cx="47625" cy="10592555"/>
            <a:chOff x="0" y="0"/>
            <a:chExt cx="12543" cy="2789809"/>
          </a:xfrm>
        </p:grpSpPr>
        <p:sp>
          <p:nvSpPr>
            <p:cNvPr name="Freeform 22" id="22"/>
            <p:cNvSpPr/>
            <p:nvPr/>
          </p:nvSpPr>
          <p:spPr>
            <a:xfrm flipH="false" flipV="false" rot="0">
              <a:off x="0" y="0"/>
              <a:ext cx="12543" cy="2789809"/>
            </a:xfrm>
            <a:custGeom>
              <a:avLst/>
              <a:gdLst/>
              <a:ahLst/>
              <a:cxnLst/>
              <a:rect r="r" b="b" t="t" l="l"/>
              <a:pathLst>
                <a:path h="2789809" w="12543">
                  <a:moveTo>
                    <a:pt x="0" y="0"/>
                  </a:moveTo>
                  <a:lnTo>
                    <a:pt x="12543" y="0"/>
                  </a:lnTo>
                  <a:lnTo>
                    <a:pt x="12543" y="2789809"/>
                  </a:lnTo>
                  <a:lnTo>
                    <a:pt x="0" y="2789809"/>
                  </a:lnTo>
                  <a:close/>
                </a:path>
              </a:pathLst>
            </a:custGeom>
            <a:solidFill>
              <a:srgbClr val="A84D98"/>
            </a:solidFill>
          </p:spPr>
        </p:sp>
        <p:sp>
          <p:nvSpPr>
            <p:cNvPr name="TextBox 23" id="23"/>
            <p:cNvSpPr txBox="true"/>
            <p:nvPr/>
          </p:nvSpPr>
          <p:spPr>
            <a:xfrm>
              <a:off x="0" y="-38100"/>
              <a:ext cx="12543" cy="2827909"/>
            </a:xfrm>
            <a:prstGeom prst="rect">
              <a:avLst/>
            </a:prstGeom>
          </p:spPr>
          <p:txBody>
            <a:bodyPr anchor="ctr" rtlCol="false" tIns="50800" lIns="50800" bIns="50800" rIns="50800"/>
            <a:lstStyle/>
            <a:p>
              <a:pPr algn="ctr">
                <a:lnSpc>
                  <a:spcPts val="3499"/>
                </a:lnSpc>
              </a:pPr>
            </a:p>
          </p:txBody>
        </p:sp>
      </p:grpSp>
    </p:spTree>
  </p:cSld>
  <p:clrMapOvr>
    <a:masterClrMapping/>
  </p:clrMapOvr>
</p:sld>
</file>

<file path=ppt/slides/slide6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42593" y="0"/>
            <a:ext cx="18973187" cy="16294518"/>
          </a:xfrm>
          <a:custGeom>
            <a:avLst/>
            <a:gdLst/>
            <a:ahLst/>
            <a:cxnLst/>
            <a:rect r="r" b="b" t="t" l="l"/>
            <a:pathLst>
              <a:path h="16294518" w="18973187">
                <a:moveTo>
                  <a:pt x="0" y="0"/>
                </a:moveTo>
                <a:lnTo>
                  <a:pt x="18973186" y="0"/>
                </a:lnTo>
                <a:lnTo>
                  <a:pt x="18973186" y="16294518"/>
                </a:lnTo>
                <a:lnTo>
                  <a:pt x="0" y="16294518"/>
                </a:lnTo>
                <a:lnTo>
                  <a:pt x="0" y="0"/>
                </a:lnTo>
                <a:close/>
              </a:path>
            </a:pathLst>
          </a:custGeom>
          <a:blipFill>
            <a:blip r:embed="rId2"/>
            <a:stretch>
              <a:fillRect l="-14411" t="0" r="-14411" b="0"/>
            </a:stretch>
          </a:blipFill>
        </p:spPr>
      </p:sp>
      <p:sp>
        <p:nvSpPr>
          <p:cNvPr name="TextBox 3" id="3"/>
          <p:cNvSpPr txBox="true"/>
          <p:nvPr/>
        </p:nvSpPr>
        <p:spPr>
          <a:xfrm rot="0">
            <a:off x="647700" y="1327147"/>
            <a:ext cx="15590520" cy="982979"/>
          </a:xfrm>
          <a:prstGeom prst="rect">
            <a:avLst/>
          </a:prstGeom>
        </p:spPr>
        <p:txBody>
          <a:bodyPr anchor="t" rtlCol="false" tIns="0" lIns="0" bIns="0" rIns="0">
            <a:spAutoFit/>
          </a:bodyPr>
          <a:lstStyle/>
          <a:p>
            <a:pPr algn="l">
              <a:lnSpc>
                <a:spcPts val="7559"/>
              </a:lnSpc>
            </a:pPr>
            <a:r>
              <a:rPr lang="en-US" b="true" sz="6999" spc="-42">
                <a:solidFill>
                  <a:srgbClr val="FFFFFF"/>
                </a:solidFill>
                <a:latin typeface="Open Sans Bold"/>
                <a:ea typeface="Open Sans Bold"/>
                <a:cs typeface="Open Sans Bold"/>
                <a:sym typeface="Open Sans Bold"/>
              </a:rPr>
              <a:t>Agenda</a:t>
            </a:r>
          </a:p>
        </p:txBody>
      </p:sp>
      <p:sp>
        <p:nvSpPr>
          <p:cNvPr name="TextBox 4" id="4"/>
          <p:cNvSpPr txBox="true"/>
          <p:nvPr/>
        </p:nvSpPr>
        <p:spPr>
          <a:xfrm rot="0">
            <a:off x="647700" y="2746355"/>
            <a:ext cx="19191910" cy="6175142"/>
          </a:xfrm>
          <a:prstGeom prst="rect">
            <a:avLst/>
          </a:prstGeom>
        </p:spPr>
        <p:txBody>
          <a:bodyPr anchor="t" rtlCol="false" tIns="0" lIns="0" bIns="0" rIns="0">
            <a:spAutoFit/>
          </a:bodyPr>
          <a:lstStyle/>
          <a:p>
            <a:pPr algn="l">
              <a:lnSpc>
                <a:spcPts val="2908"/>
              </a:lnSpc>
            </a:pPr>
            <a:r>
              <a:rPr lang="en-US" b="true" sz="2693" spc="-16">
                <a:solidFill>
                  <a:srgbClr val="FFFFFF"/>
                </a:solidFill>
                <a:latin typeface="Open Sans Bold"/>
                <a:ea typeface="Open Sans Bold"/>
                <a:cs typeface="Open Sans Bold"/>
                <a:sym typeface="Open Sans Bold"/>
              </a:rPr>
              <a:t>    Welcome and introductions </a:t>
            </a:r>
          </a:p>
          <a:p>
            <a:pPr algn="l">
              <a:lnSpc>
                <a:spcPts val="2908"/>
              </a:lnSpc>
            </a:pPr>
          </a:p>
          <a:p>
            <a:pPr algn="l">
              <a:lnSpc>
                <a:spcPts val="2908"/>
              </a:lnSpc>
            </a:pPr>
            <a:r>
              <a:rPr lang="en-US" b="true" sz="2693" spc="-16">
                <a:solidFill>
                  <a:srgbClr val="FFFFFF"/>
                </a:solidFill>
                <a:latin typeface="Open Sans Bold"/>
                <a:ea typeface="Open Sans Bold"/>
                <a:cs typeface="Open Sans Bold"/>
                <a:sym typeface="Open Sans Bold"/>
              </a:rPr>
              <a:t>2. </a:t>
            </a:r>
            <a:r>
              <a:rPr lang="en-US" b="true" sz="2693" spc="-16">
                <a:solidFill>
                  <a:srgbClr val="FFFFFF"/>
                </a:solidFill>
                <a:latin typeface="Open Sans Bold"/>
                <a:ea typeface="Open Sans Bold"/>
                <a:cs typeface="Open Sans Bold"/>
                <a:sym typeface="Open Sans Bold"/>
              </a:rPr>
              <a:t>Apologies for absence</a:t>
            </a:r>
          </a:p>
          <a:p>
            <a:pPr algn="l">
              <a:lnSpc>
                <a:spcPts val="2908"/>
              </a:lnSpc>
            </a:pPr>
          </a:p>
          <a:p>
            <a:pPr algn="l">
              <a:lnSpc>
                <a:spcPts val="2908"/>
              </a:lnSpc>
            </a:pPr>
            <a:r>
              <a:rPr lang="en-US" b="true" sz="2693" spc="-16">
                <a:solidFill>
                  <a:srgbClr val="FFFFFF"/>
                </a:solidFill>
                <a:latin typeface="Open Sans Bold"/>
                <a:ea typeface="Open Sans Bold"/>
                <a:cs typeface="Open Sans Bold"/>
                <a:sym typeface="Open Sans Bold"/>
              </a:rPr>
              <a:t>3. </a:t>
            </a:r>
            <a:r>
              <a:rPr lang="en-US" b="true" sz="2693" spc="-16" u="sng">
                <a:solidFill>
                  <a:srgbClr val="FFFFFF"/>
                </a:solidFill>
                <a:latin typeface="Open Sans Bold"/>
                <a:ea typeface="Open Sans Bold"/>
                <a:cs typeface="Open Sans Bold"/>
                <a:sym typeface="Open Sans Bold"/>
              </a:rPr>
              <a:t>Ordinary Resolution 1</a:t>
            </a:r>
            <a:r>
              <a:rPr lang="en-US" b="true" sz="2693" spc="-16">
                <a:solidFill>
                  <a:srgbClr val="FFFFFF"/>
                </a:solidFill>
                <a:latin typeface="Open Sans Bold"/>
                <a:ea typeface="Open Sans Bold"/>
                <a:cs typeface="Open Sans Bold"/>
                <a:sym typeface="Open Sans Bold"/>
              </a:rPr>
              <a:t> – to approve the minutes of the 2023 Annual General Meeting</a:t>
            </a:r>
          </a:p>
          <a:p>
            <a:pPr algn="l">
              <a:lnSpc>
                <a:spcPts val="2908"/>
              </a:lnSpc>
            </a:pPr>
          </a:p>
          <a:p>
            <a:pPr algn="l">
              <a:lnSpc>
                <a:spcPts val="2908"/>
              </a:lnSpc>
            </a:pPr>
            <a:r>
              <a:rPr lang="en-US" b="true" sz="2693" spc="-16">
                <a:solidFill>
                  <a:srgbClr val="FFFFFF"/>
                </a:solidFill>
                <a:latin typeface="Open Sans Bold"/>
                <a:ea typeface="Open Sans Bold"/>
                <a:cs typeface="Open Sans Bold"/>
                <a:sym typeface="Open Sans Bold"/>
              </a:rPr>
              <a:t>4. Trustees’ Annual Report and Financial Statements 2023-24</a:t>
            </a:r>
          </a:p>
          <a:p>
            <a:pPr algn="l">
              <a:lnSpc>
                <a:spcPts val="2908"/>
              </a:lnSpc>
            </a:pPr>
          </a:p>
          <a:p>
            <a:pPr algn="l">
              <a:lnSpc>
                <a:spcPts val="2908"/>
              </a:lnSpc>
            </a:pPr>
            <a:r>
              <a:rPr lang="en-US" b="true" sz="2693" spc="-16">
                <a:solidFill>
                  <a:srgbClr val="FFFFFF"/>
                </a:solidFill>
                <a:latin typeface="Open Sans Bold"/>
                <a:ea typeface="Open Sans Bold"/>
                <a:cs typeface="Open Sans Bold"/>
                <a:sym typeface="Open Sans Bold"/>
              </a:rPr>
              <a:t>5. </a:t>
            </a:r>
            <a:r>
              <a:rPr lang="en-US" b="true" sz="2693" spc="-16" u="sng">
                <a:solidFill>
                  <a:srgbClr val="FFFFFF"/>
                </a:solidFill>
                <a:latin typeface="Open Sans Bold"/>
                <a:ea typeface="Open Sans Bold"/>
                <a:cs typeface="Open Sans Bold"/>
                <a:sym typeface="Open Sans Bold"/>
              </a:rPr>
              <a:t>Ordinary Resolution 2</a:t>
            </a:r>
            <a:r>
              <a:rPr lang="en-US" b="true" sz="2693" spc="-16">
                <a:solidFill>
                  <a:srgbClr val="FFFFFF"/>
                </a:solidFill>
                <a:latin typeface="Open Sans Bold"/>
                <a:ea typeface="Open Sans Bold"/>
                <a:cs typeface="Open Sans Bold"/>
                <a:sym typeface="Open Sans Bold"/>
              </a:rPr>
              <a:t> – to approve the Trustees’ Report &amp; Financial Statements</a:t>
            </a:r>
          </a:p>
          <a:p>
            <a:pPr algn="l">
              <a:lnSpc>
                <a:spcPts val="2908"/>
              </a:lnSpc>
            </a:pPr>
          </a:p>
          <a:p>
            <a:pPr algn="l">
              <a:lnSpc>
                <a:spcPts val="2908"/>
              </a:lnSpc>
            </a:pPr>
            <a:r>
              <a:rPr lang="en-US" b="true" sz="2693" spc="-16">
                <a:solidFill>
                  <a:srgbClr val="FFFFFF"/>
                </a:solidFill>
                <a:latin typeface="Open Sans Bold"/>
                <a:ea typeface="Open Sans Bold"/>
                <a:cs typeface="Open Sans Bold"/>
                <a:sym typeface="Open Sans Bold"/>
              </a:rPr>
              <a:t>6. </a:t>
            </a:r>
            <a:r>
              <a:rPr lang="en-US" b="true" sz="2693" spc="-16" u="sng">
                <a:solidFill>
                  <a:srgbClr val="FFFFFF"/>
                </a:solidFill>
                <a:latin typeface="Open Sans Bold"/>
                <a:ea typeface="Open Sans Bold"/>
                <a:cs typeface="Open Sans Bold"/>
                <a:sym typeface="Open Sans Bold"/>
              </a:rPr>
              <a:t>Ordinary Resolution 3</a:t>
            </a:r>
            <a:r>
              <a:rPr lang="en-US" b="true" sz="2693" spc="-16">
                <a:solidFill>
                  <a:srgbClr val="FFFFFF"/>
                </a:solidFill>
                <a:latin typeface="Open Sans Bold"/>
                <a:ea typeface="Open Sans Bold"/>
                <a:cs typeface="Open Sans Bold"/>
                <a:sym typeface="Open Sans Bold"/>
              </a:rPr>
              <a:t> – to approve the appointment &amp; remuneration of the auditors</a:t>
            </a:r>
          </a:p>
          <a:p>
            <a:pPr algn="l">
              <a:lnSpc>
                <a:spcPts val="2908"/>
              </a:lnSpc>
            </a:pPr>
          </a:p>
          <a:p>
            <a:pPr algn="l">
              <a:lnSpc>
                <a:spcPts val="2908"/>
              </a:lnSpc>
            </a:pPr>
            <a:r>
              <a:rPr lang="en-US" b="true" sz="2693" spc="-16">
                <a:solidFill>
                  <a:srgbClr val="FFFFFF"/>
                </a:solidFill>
                <a:latin typeface="Open Sans Bold"/>
                <a:ea typeface="Open Sans Bold"/>
                <a:cs typeface="Open Sans Bold"/>
                <a:sym typeface="Open Sans Bold"/>
              </a:rPr>
              <a:t>7. </a:t>
            </a:r>
            <a:r>
              <a:rPr lang="en-US" b="true" sz="2693" spc="-16" u="sng">
                <a:solidFill>
                  <a:srgbClr val="FFFFFF"/>
                </a:solidFill>
                <a:latin typeface="Open Sans Bold"/>
                <a:ea typeface="Open Sans Bold"/>
                <a:cs typeface="Open Sans Bold"/>
                <a:sym typeface="Open Sans Bold"/>
              </a:rPr>
              <a:t>Special Resolutions 1 to 4</a:t>
            </a:r>
            <a:r>
              <a:rPr lang="en-US" b="true" sz="2693" spc="-16">
                <a:solidFill>
                  <a:srgbClr val="FFFFFF"/>
                </a:solidFill>
                <a:latin typeface="Open Sans Bold"/>
                <a:ea typeface="Open Sans Bold"/>
                <a:cs typeface="Open Sans Bold"/>
                <a:sym typeface="Open Sans Bold"/>
              </a:rPr>
              <a:t> – to make amendments to the Constitution</a:t>
            </a:r>
          </a:p>
          <a:p>
            <a:pPr algn="l">
              <a:lnSpc>
                <a:spcPts val="2908"/>
              </a:lnSpc>
            </a:pPr>
          </a:p>
          <a:p>
            <a:pPr algn="l">
              <a:lnSpc>
                <a:spcPts val="2908"/>
              </a:lnSpc>
            </a:pPr>
            <a:r>
              <a:rPr lang="en-US" b="true" sz="2693" spc="-16">
                <a:solidFill>
                  <a:srgbClr val="FFFFFF"/>
                </a:solidFill>
                <a:latin typeface="Open Sans Bold"/>
                <a:ea typeface="Open Sans Bold"/>
                <a:cs typeface="Open Sans Bold"/>
                <a:sym typeface="Open Sans Bold"/>
              </a:rPr>
              <a:t>8. Confirmation of the CTA’s Board of Trustees from 27 November 2024</a:t>
            </a:r>
          </a:p>
          <a:p>
            <a:pPr algn="l">
              <a:lnSpc>
                <a:spcPts val="2908"/>
              </a:lnSpc>
            </a:pPr>
          </a:p>
          <a:p>
            <a:pPr algn="l">
              <a:lnSpc>
                <a:spcPts val="2908"/>
              </a:lnSpc>
            </a:pPr>
            <a:r>
              <a:rPr lang="en-US" b="true" sz="2693" spc="-16">
                <a:solidFill>
                  <a:srgbClr val="FFFFFF"/>
                </a:solidFill>
                <a:latin typeface="Open Sans Bold"/>
                <a:ea typeface="Open Sans Bold"/>
                <a:cs typeface="Open Sans Bold"/>
                <a:sym typeface="Open Sans Bold"/>
              </a:rPr>
              <a:t>9. Any Other Business</a:t>
            </a:r>
          </a:p>
        </p:txBody>
      </p:sp>
      <p:grpSp>
        <p:nvGrpSpPr>
          <p:cNvPr name="Group 5" id="5"/>
          <p:cNvGrpSpPr/>
          <p:nvPr/>
        </p:nvGrpSpPr>
        <p:grpSpPr>
          <a:xfrm rot="0">
            <a:off x="11758563" y="1546203"/>
            <a:ext cx="14440942" cy="13586515"/>
            <a:chOff x="0" y="0"/>
            <a:chExt cx="19254590" cy="18115354"/>
          </a:xfrm>
        </p:grpSpPr>
        <p:grpSp>
          <p:nvGrpSpPr>
            <p:cNvPr name="Group 6" id="6"/>
            <p:cNvGrpSpPr/>
            <p:nvPr/>
          </p:nvGrpSpPr>
          <p:grpSpPr>
            <a:xfrm rot="2448500">
              <a:off x="4506115" y="413941"/>
              <a:ext cx="6198237" cy="16095682"/>
              <a:chOff x="0" y="0"/>
              <a:chExt cx="1224343" cy="3179394"/>
            </a:xfrm>
          </p:grpSpPr>
          <p:sp>
            <p:nvSpPr>
              <p:cNvPr name="Freeform 7" id="7"/>
              <p:cNvSpPr/>
              <p:nvPr/>
            </p:nvSpPr>
            <p:spPr>
              <a:xfrm flipH="false" flipV="false" rot="0">
                <a:off x="0" y="0"/>
                <a:ext cx="1224343" cy="3179394"/>
              </a:xfrm>
              <a:custGeom>
                <a:avLst/>
                <a:gdLst/>
                <a:ahLst/>
                <a:cxnLst/>
                <a:rect r="r" b="b" t="t" l="l"/>
                <a:pathLst>
                  <a:path h="3179394" w="1224343">
                    <a:moveTo>
                      <a:pt x="0" y="0"/>
                    </a:moveTo>
                    <a:lnTo>
                      <a:pt x="1224343" y="0"/>
                    </a:lnTo>
                    <a:lnTo>
                      <a:pt x="1224343" y="3179394"/>
                    </a:lnTo>
                    <a:lnTo>
                      <a:pt x="0" y="3179394"/>
                    </a:lnTo>
                    <a:close/>
                  </a:path>
                </a:pathLst>
              </a:custGeom>
              <a:solidFill>
                <a:srgbClr val="60519D"/>
              </a:solidFill>
            </p:spPr>
          </p:sp>
          <p:sp>
            <p:nvSpPr>
              <p:cNvPr name="TextBox 8" id="8"/>
              <p:cNvSpPr txBox="true"/>
              <p:nvPr/>
            </p:nvSpPr>
            <p:spPr>
              <a:xfrm>
                <a:off x="0" y="-38100"/>
                <a:ext cx="1224343" cy="3217494"/>
              </a:xfrm>
              <a:prstGeom prst="rect">
                <a:avLst/>
              </a:prstGeom>
            </p:spPr>
            <p:txBody>
              <a:bodyPr anchor="ctr" rtlCol="false" tIns="50800" lIns="50800" bIns="50800" rIns="50800"/>
              <a:lstStyle/>
              <a:p>
                <a:pPr algn="ctr">
                  <a:lnSpc>
                    <a:spcPts val="3499"/>
                  </a:lnSpc>
                </a:pPr>
              </a:p>
            </p:txBody>
          </p:sp>
        </p:grpSp>
        <p:grpSp>
          <p:nvGrpSpPr>
            <p:cNvPr name="Group 9" id="9"/>
            <p:cNvGrpSpPr/>
            <p:nvPr/>
          </p:nvGrpSpPr>
          <p:grpSpPr>
            <a:xfrm rot="2448500">
              <a:off x="5585377" y="664834"/>
              <a:ext cx="8021854" cy="16095682"/>
              <a:chOff x="0" y="0"/>
              <a:chExt cx="1584564" cy="3179394"/>
            </a:xfrm>
          </p:grpSpPr>
          <p:sp>
            <p:nvSpPr>
              <p:cNvPr name="Freeform 10" id="10"/>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A84D98"/>
              </a:solidFill>
            </p:spPr>
          </p:sp>
          <p:sp>
            <p:nvSpPr>
              <p:cNvPr name="TextBox 11" id="11"/>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2" id="12"/>
            <p:cNvGrpSpPr/>
            <p:nvPr/>
          </p:nvGrpSpPr>
          <p:grpSpPr>
            <a:xfrm rot="2448500">
              <a:off x="6266829" y="1009836"/>
              <a:ext cx="8021854" cy="16095682"/>
              <a:chOff x="0" y="0"/>
              <a:chExt cx="1584564" cy="3179394"/>
            </a:xfrm>
          </p:grpSpPr>
          <p:sp>
            <p:nvSpPr>
              <p:cNvPr name="Freeform 13" id="13"/>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30A2A1"/>
              </a:solidFill>
            </p:spPr>
          </p:sp>
          <p:sp>
            <p:nvSpPr>
              <p:cNvPr name="TextBox 14" id="14"/>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5" id="15"/>
            <p:cNvGrpSpPr/>
            <p:nvPr/>
          </p:nvGrpSpPr>
          <p:grpSpPr>
            <a:xfrm rot="2448500">
              <a:off x="6948281" y="1354838"/>
              <a:ext cx="8021854" cy="16095682"/>
              <a:chOff x="0" y="0"/>
              <a:chExt cx="1584564" cy="3179394"/>
            </a:xfrm>
          </p:grpSpPr>
          <p:sp>
            <p:nvSpPr>
              <p:cNvPr name="Freeform 16" id="16"/>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279CD8"/>
              </a:solidFill>
            </p:spPr>
          </p:sp>
          <p:sp>
            <p:nvSpPr>
              <p:cNvPr name="TextBox 17" id="17"/>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sp>
        <p:nvSpPr>
          <p:cNvPr name="TextBox 18" id="18"/>
          <p:cNvSpPr txBox="true"/>
          <p:nvPr/>
        </p:nvSpPr>
        <p:spPr>
          <a:xfrm rot="0">
            <a:off x="647700" y="2670155"/>
            <a:ext cx="292745" cy="465074"/>
          </a:xfrm>
          <a:prstGeom prst="rect">
            <a:avLst/>
          </a:prstGeom>
        </p:spPr>
        <p:txBody>
          <a:bodyPr anchor="t" rtlCol="false" tIns="0" lIns="0" bIns="0" rIns="0">
            <a:spAutoFit/>
          </a:bodyPr>
          <a:lstStyle/>
          <a:p>
            <a:pPr algn="ctr">
              <a:lnSpc>
                <a:spcPts val="3766"/>
              </a:lnSpc>
            </a:pPr>
            <a:r>
              <a:rPr lang="en-US" sz="2690" b="true">
                <a:solidFill>
                  <a:srgbClr val="FFFFFF"/>
                </a:solidFill>
                <a:latin typeface="Open Sans Bold"/>
                <a:ea typeface="Open Sans Bold"/>
                <a:cs typeface="Open Sans Bold"/>
                <a:sym typeface="Open Sans Bold"/>
              </a:rPr>
              <a:t>1.</a:t>
            </a:r>
          </a:p>
        </p:txBody>
      </p:sp>
      <p:sp>
        <p:nvSpPr>
          <p:cNvPr name="TextBox 19" id="19"/>
          <p:cNvSpPr txBox="true"/>
          <p:nvPr/>
        </p:nvSpPr>
        <p:spPr>
          <a:xfrm rot="0">
            <a:off x="16157450" y="8864347"/>
            <a:ext cx="1336030" cy="587375"/>
          </a:xfrm>
          <a:prstGeom prst="rect">
            <a:avLst/>
          </a:prstGeom>
        </p:spPr>
        <p:txBody>
          <a:bodyPr anchor="t" rtlCol="false" tIns="0" lIns="0" bIns="0" rIns="0">
            <a:spAutoFit/>
          </a:bodyPr>
          <a:lstStyle/>
          <a:p>
            <a:pPr algn="ctr">
              <a:lnSpc>
                <a:spcPts val="4899"/>
              </a:lnSpc>
            </a:pPr>
            <a:r>
              <a:rPr lang="en-US" sz="3499" b="true">
                <a:solidFill>
                  <a:srgbClr val="FFFFFF"/>
                </a:solidFill>
                <a:latin typeface="Open Sans Bold"/>
                <a:ea typeface="Open Sans Bold"/>
                <a:cs typeface="Open Sans Bold"/>
                <a:sym typeface="Open Sans Bold"/>
              </a:rPr>
              <a:t>#CT24</a:t>
            </a:r>
          </a:p>
        </p:txBody>
      </p:sp>
    </p:spTree>
  </p:cSld>
  <p:clrMapOvr>
    <a:masterClrMapping/>
  </p:clrMapOvr>
</p:sld>
</file>

<file path=ppt/slides/slide6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42593" y="0"/>
            <a:ext cx="18973187" cy="16294518"/>
          </a:xfrm>
          <a:custGeom>
            <a:avLst/>
            <a:gdLst/>
            <a:ahLst/>
            <a:cxnLst/>
            <a:rect r="r" b="b" t="t" l="l"/>
            <a:pathLst>
              <a:path h="16294518" w="18973187">
                <a:moveTo>
                  <a:pt x="0" y="0"/>
                </a:moveTo>
                <a:lnTo>
                  <a:pt x="18973186" y="0"/>
                </a:lnTo>
                <a:lnTo>
                  <a:pt x="18973186" y="16294518"/>
                </a:lnTo>
                <a:lnTo>
                  <a:pt x="0" y="16294518"/>
                </a:lnTo>
                <a:lnTo>
                  <a:pt x="0" y="0"/>
                </a:lnTo>
                <a:close/>
              </a:path>
            </a:pathLst>
          </a:custGeom>
          <a:blipFill>
            <a:blip r:embed="rId2"/>
            <a:stretch>
              <a:fillRect l="-14411" t="0" r="-14411" b="0"/>
            </a:stretch>
          </a:blipFill>
        </p:spPr>
      </p:sp>
      <p:sp>
        <p:nvSpPr>
          <p:cNvPr name="TextBox 3" id="3"/>
          <p:cNvSpPr txBox="true"/>
          <p:nvPr/>
        </p:nvSpPr>
        <p:spPr>
          <a:xfrm rot="0">
            <a:off x="1028700" y="4825864"/>
            <a:ext cx="15590520" cy="1108710"/>
          </a:xfrm>
          <a:prstGeom prst="rect">
            <a:avLst/>
          </a:prstGeom>
        </p:spPr>
        <p:txBody>
          <a:bodyPr anchor="t" rtlCol="false" tIns="0" lIns="0" bIns="0" rIns="0">
            <a:spAutoFit/>
          </a:bodyPr>
          <a:lstStyle/>
          <a:p>
            <a:pPr algn="l" marL="723904" indent="-361952" lvl="1">
              <a:lnSpc>
                <a:spcPts val="4320"/>
              </a:lnSpc>
              <a:buFont typeface="Arial"/>
              <a:buChar char="•"/>
            </a:pPr>
            <a:r>
              <a:rPr lang="en-US" b="true" sz="4000" spc="-24">
                <a:solidFill>
                  <a:srgbClr val="FFFFFF"/>
                </a:solidFill>
                <a:latin typeface="Open Sans Bold"/>
                <a:ea typeface="Open Sans Bold"/>
                <a:cs typeface="Open Sans Bold"/>
                <a:sym typeface="Open Sans Bold"/>
              </a:rPr>
              <a:t>Approval of the minutes of the Annual General Meeting held on Thursday 23 November 2023</a:t>
            </a:r>
          </a:p>
        </p:txBody>
      </p:sp>
      <p:sp>
        <p:nvSpPr>
          <p:cNvPr name="Freeform 4" id="4"/>
          <p:cNvSpPr/>
          <p:nvPr/>
        </p:nvSpPr>
        <p:spPr>
          <a:xfrm flipH="false" flipV="false" rot="0">
            <a:off x="1028700" y="1028700"/>
            <a:ext cx="2271238" cy="1796651"/>
          </a:xfrm>
          <a:custGeom>
            <a:avLst/>
            <a:gdLst/>
            <a:ahLst/>
            <a:cxnLst/>
            <a:rect r="r" b="b" t="t" l="l"/>
            <a:pathLst>
              <a:path h="1796651" w="2271238">
                <a:moveTo>
                  <a:pt x="0" y="0"/>
                </a:moveTo>
                <a:lnTo>
                  <a:pt x="2271238" y="0"/>
                </a:lnTo>
                <a:lnTo>
                  <a:pt x="2271238" y="1796651"/>
                </a:lnTo>
                <a:lnTo>
                  <a:pt x="0" y="1796651"/>
                </a:lnTo>
                <a:lnTo>
                  <a:pt x="0" y="0"/>
                </a:lnTo>
                <a:close/>
              </a:path>
            </a:pathLst>
          </a:custGeom>
          <a:blipFill>
            <a:blip r:embed="rId3"/>
            <a:stretch>
              <a:fillRect l="0" t="0" r="0" b="0"/>
            </a:stretch>
          </a:blipFill>
        </p:spPr>
      </p:sp>
      <p:sp>
        <p:nvSpPr>
          <p:cNvPr name="TextBox 5" id="5"/>
          <p:cNvSpPr txBox="true"/>
          <p:nvPr/>
        </p:nvSpPr>
        <p:spPr>
          <a:xfrm rot="0">
            <a:off x="1028700" y="3358634"/>
            <a:ext cx="15590520" cy="971930"/>
          </a:xfrm>
          <a:prstGeom prst="rect">
            <a:avLst/>
          </a:prstGeom>
        </p:spPr>
        <p:txBody>
          <a:bodyPr anchor="t" rtlCol="false" tIns="0" lIns="0" bIns="0" rIns="0">
            <a:spAutoFit/>
          </a:bodyPr>
          <a:lstStyle/>
          <a:p>
            <a:pPr algn="l">
              <a:lnSpc>
                <a:spcPts val="7451"/>
              </a:lnSpc>
            </a:pPr>
            <a:r>
              <a:rPr lang="en-US" b="true" sz="6899" spc="-42">
                <a:solidFill>
                  <a:srgbClr val="FFFFFF"/>
                </a:solidFill>
                <a:latin typeface="Open Sans Bold"/>
                <a:ea typeface="Open Sans Bold"/>
                <a:cs typeface="Open Sans Bold"/>
                <a:sym typeface="Open Sans Bold"/>
              </a:rPr>
              <a:t>Ordinary Resolution 1</a:t>
            </a:r>
          </a:p>
        </p:txBody>
      </p:sp>
      <p:grpSp>
        <p:nvGrpSpPr>
          <p:cNvPr name="Group 6" id="6"/>
          <p:cNvGrpSpPr/>
          <p:nvPr/>
        </p:nvGrpSpPr>
        <p:grpSpPr>
          <a:xfrm rot="0">
            <a:off x="11758563" y="1546203"/>
            <a:ext cx="14440942" cy="13586515"/>
            <a:chOff x="0" y="0"/>
            <a:chExt cx="19254590" cy="18115354"/>
          </a:xfrm>
        </p:grpSpPr>
        <p:grpSp>
          <p:nvGrpSpPr>
            <p:cNvPr name="Group 7" id="7"/>
            <p:cNvGrpSpPr/>
            <p:nvPr/>
          </p:nvGrpSpPr>
          <p:grpSpPr>
            <a:xfrm rot="2448500">
              <a:off x="4506115" y="413941"/>
              <a:ext cx="6198237" cy="16095682"/>
              <a:chOff x="0" y="0"/>
              <a:chExt cx="1224343" cy="3179394"/>
            </a:xfrm>
          </p:grpSpPr>
          <p:sp>
            <p:nvSpPr>
              <p:cNvPr name="Freeform 8" id="8"/>
              <p:cNvSpPr/>
              <p:nvPr/>
            </p:nvSpPr>
            <p:spPr>
              <a:xfrm flipH="false" flipV="false" rot="0">
                <a:off x="0" y="0"/>
                <a:ext cx="1224343" cy="3179394"/>
              </a:xfrm>
              <a:custGeom>
                <a:avLst/>
                <a:gdLst/>
                <a:ahLst/>
                <a:cxnLst/>
                <a:rect r="r" b="b" t="t" l="l"/>
                <a:pathLst>
                  <a:path h="3179394" w="1224343">
                    <a:moveTo>
                      <a:pt x="0" y="0"/>
                    </a:moveTo>
                    <a:lnTo>
                      <a:pt x="1224343" y="0"/>
                    </a:lnTo>
                    <a:lnTo>
                      <a:pt x="1224343" y="3179394"/>
                    </a:lnTo>
                    <a:lnTo>
                      <a:pt x="0" y="3179394"/>
                    </a:lnTo>
                    <a:close/>
                  </a:path>
                </a:pathLst>
              </a:custGeom>
              <a:solidFill>
                <a:srgbClr val="60519D"/>
              </a:solidFill>
            </p:spPr>
          </p:sp>
          <p:sp>
            <p:nvSpPr>
              <p:cNvPr name="TextBox 9" id="9"/>
              <p:cNvSpPr txBox="true"/>
              <p:nvPr/>
            </p:nvSpPr>
            <p:spPr>
              <a:xfrm>
                <a:off x="0" y="-38100"/>
                <a:ext cx="1224343" cy="3217494"/>
              </a:xfrm>
              <a:prstGeom prst="rect">
                <a:avLst/>
              </a:prstGeom>
            </p:spPr>
            <p:txBody>
              <a:bodyPr anchor="ctr" rtlCol="false" tIns="50800" lIns="50800" bIns="50800" rIns="50800"/>
              <a:lstStyle/>
              <a:p>
                <a:pPr algn="ctr">
                  <a:lnSpc>
                    <a:spcPts val="3499"/>
                  </a:lnSpc>
                </a:pPr>
              </a:p>
            </p:txBody>
          </p:sp>
        </p:grpSp>
        <p:grpSp>
          <p:nvGrpSpPr>
            <p:cNvPr name="Group 10" id="10"/>
            <p:cNvGrpSpPr/>
            <p:nvPr/>
          </p:nvGrpSpPr>
          <p:grpSpPr>
            <a:xfrm rot="2448500">
              <a:off x="5585377" y="664834"/>
              <a:ext cx="8021854" cy="16095682"/>
              <a:chOff x="0" y="0"/>
              <a:chExt cx="1584564" cy="3179394"/>
            </a:xfrm>
          </p:grpSpPr>
          <p:sp>
            <p:nvSpPr>
              <p:cNvPr name="Freeform 11" id="11"/>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A84D98"/>
              </a:solidFill>
            </p:spPr>
          </p:sp>
          <p:sp>
            <p:nvSpPr>
              <p:cNvPr name="TextBox 12" id="12"/>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3" id="13"/>
            <p:cNvGrpSpPr/>
            <p:nvPr/>
          </p:nvGrpSpPr>
          <p:grpSpPr>
            <a:xfrm rot="2448500">
              <a:off x="6266829" y="1009836"/>
              <a:ext cx="8021854" cy="16095682"/>
              <a:chOff x="0" y="0"/>
              <a:chExt cx="1584564" cy="3179394"/>
            </a:xfrm>
          </p:grpSpPr>
          <p:sp>
            <p:nvSpPr>
              <p:cNvPr name="Freeform 14" id="14"/>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30A2A1"/>
              </a:solidFill>
            </p:spPr>
          </p:sp>
          <p:sp>
            <p:nvSpPr>
              <p:cNvPr name="TextBox 15" id="15"/>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6" id="16"/>
            <p:cNvGrpSpPr/>
            <p:nvPr/>
          </p:nvGrpSpPr>
          <p:grpSpPr>
            <a:xfrm rot="2448500">
              <a:off x="6948281" y="1354838"/>
              <a:ext cx="8021854" cy="16095682"/>
              <a:chOff x="0" y="0"/>
              <a:chExt cx="1584564" cy="3179394"/>
            </a:xfrm>
          </p:grpSpPr>
          <p:sp>
            <p:nvSpPr>
              <p:cNvPr name="Freeform 17" id="17"/>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279CD8"/>
              </a:solidFill>
            </p:spPr>
          </p:sp>
          <p:sp>
            <p:nvSpPr>
              <p:cNvPr name="TextBox 18" id="18"/>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sp>
        <p:nvSpPr>
          <p:cNvPr name="TextBox 19" id="19"/>
          <p:cNvSpPr txBox="true"/>
          <p:nvPr/>
        </p:nvSpPr>
        <p:spPr>
          <a:xfrm rot="0">
            <a:off x="16157773" y="8862227"/>
            <a:ext cx="1336030" cy="587375"/>
          </a:xfrm>
          <a:prstGeom prst="rect">
            <a:avLst/>
          </a:prstGeom>
        </p:spPr>
        <p:txBody>
          <a:bodyPr anchor="t" rtlCol="false" tIns="0" lIns="0" bIns="0" rIns="0">
            <a:spAutoFit/>
          </a:bodyPr>
          <a:lstStyle/>
          <a:p>
            <a:pPr algn="ctr">
              <a:lnSpc>
                <a:spcPts val="4899"/>
              </a:lnSpc>
            </a:pPr>
            <a:r>
              <a:rPr lang="en-US" sz="3499" b="true">
                <a:solidFill>
                  <a:srgbClr val="FFFFFF"/>
                </a:solidFill>
                <a:latin typeface="Open Sans Bold"/>
                <a:ea typeface="Open Sans Bold"/>
                <a:cs typeface="Open Sans Bold"/>
                <a:sym typeface="Open Sans Bold"/>
              </a:rPr>
              <a:t>#CT24</a:t>
            </a:r>
          </a:p>
        </p:txBody>
      </p:sp>
    </p:spTree>
  </p:cSld>
  <p:clrMapOvr>
    <a:masterClrMapping/>
  </p:clrMapOvr>
</p:sld>
</file>

<file path=ppt/slides/slide6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42593" y="0"/>
            <a:ext cx="18973187" cy="16294518"/>
          </a:xfrm>
          <a:custGeom>
            <a:avLst/>
            <a:gdLst/>
            <a:ahLst/>
            <a:cxnLst/>
            <a:rect r="r" b="b" t="t" l="l"/>
            <a:pathLst>
              <a:path h="16294518" w="18973187">
                <a:moveTo>
                  <a:pt x="0" y="0"/>
                </a:moveTo>
                <a:lnTo>
                  <a:pt x="18973186" y="0"/>
                </a:lnTo>
                <a:lnTo>
                  <a:pt x="18973186" y="16294518"/>
                </a:lnTo>
                <a:lnTo>
                  <a:pt x="0" y="16294518"/>
                </a:lnTo>
                <a:lnTo>
                  <a:pt x="0" y="0"/>
                </a:lnTo>
                <a:close/>
              </a:path>
            </a:pathLst>
          </a:custGeom>
          <a:blipFill>
            <a:blip r:embed="rId2"/>
            <a:stretch>
              <a:fillRect l="-14411" t="0" r="-14411" b="0"/>
            </a:stretch>
          </a:blipFill>
        </p:spPr>
      </p:sp>
      <p:sp>
        <p:nvSpPr>
          <p:cNvPr name="TextBox 3" id="3"/>
          <p:cNvSpPr txBox="true"/>
          <p:nvPr/>
        </p:nvSpPr>
        <p:spPr>
          <a:xfrm rot="0">
            <a:off x="780222" y="5770082"/>
            <a:ext cx="15590520" cy="565785"/>
          </a:xfrm>
          <a:prstGeom prst="rect">
            <a:avLst/>
          </a:prstGeom>
        </p:spPr>
        <p:txBody>
          <a:bodyPr anchor="t" rtlCol="false" tIns="0" lIns="0" bIns="0" rIns="0">
            <a:spAutoFit/>
          </a:bodyPr>
          <a:lstStyle/>
          <a:p>
            <a:pPr algn="l" marL="723904" indent="-361952" lvl="1">
              <a:lnSpc>
                <a:spcPts val="4320"/>
              </a:lnSpc>
              <a:buFont typeface="Arial"/>
              <a:buChar char="•"/>
            </a:pPr>
            <a:r>
              <a:rPr lang="en-US" b="true" sz="4000" spc="-24">
                <a:solidFill>
                  <a:srgbClr val="FFFFFF"/>
                </a:solidFill>
                <a:latin typeface="Open Sans Bold"/>
                <a:ea typeface="Open Sans Bold"/>
                <a:cs typeface="Open Sans Bold"/>
                <a:sym typeface="Open Sans Bold"/>
              </a:rPr>
              <a:t>Reflections </a:t>
            </a:r>
          </a:p>
        </p:txBody>
      </p:sp>
      <p:sp>
        <p:nvSpPr>
          <p:cNvPr name="Freeform 4" id="4"/>
          <p:cNvSpPr/>
          <p:nvPr/>
        </p:nvSpPr>
        <p:spPr>
          <a:xfrm flipH="false" flipV="false" rot="0">
            <a:off x="1028700" y="1028700"/>
            <a:ext cx="2271238" cy="1796651"/>
          </a:xfrm>
          <a:custGeom>
            <a:avLst/>
            <a:gdLst/>
            <a:ahLst/>
            <a:cxnLst/>
            <a:rect r="r" b="b" t="t" l="l"/>
            <a:pathLst>
              <a:path h="1796651" w="2271238">
                <a:moveTo>
                  <a:pt x="0" y="0"/>
                </a:moveTo>
                <a:lnTo>
                  <a:pt x="2271238" y="0"/>
                </a:lnTo>
                <a:lnTo>
                  <a:pt x="2271238" y="1796651"/>
                </a:lnTo>
                <a:lnTo>
                  <a:pt x="0" y="1796651"/>
                </a:lnTo>
                <a:lnTo>
                  <a:pt x="0" y="0"/>
                </a:lnTo>
                <a:close/>
              </a:path>
            </a:pathLst>
          </a:custGeom>
          <a:blipFill>
            <a:blip r:embed="rId3"/>
            <a:stretch>
              <a:fillRect l="0" t="0" r="0" b="0"/>
            </a:stretch>
          </a:blipFill>
        </p:spPr>
      </p:sp>
      <p:sp>
        <p:nvSpPr>
          <p:cNvPr name="TextBox 5" id="5"/>
          <p:cNvSpPr txBox="true"/>
          <p:nvPr/>
        </p:nvSpPr>
        <p:spPr>
          <a:xfrm rot="0">
            <a:off x="1028700" y="3552033"/>
            <a:ext cx="15590520" cy="1914905"/>
          </a:xfrm>
          <a:prstGeom prst="rect">
            <a:avLst/>
          </a:prstGeom>
        </p:spPr>
        <p:txBody>
          <a:bodyPr anchor="t" rtlCol="false" tIns="0" lIns="0" bIns="0" rIns="0">
            <a:spAutoFit/>
          </a:bodyPr>
          <a:lstStyle/>
          <a:p>
            <a:pPr algn="l">
              <a:lnSpc>
                <a:spcPts val="7451"/>
              </a:lnSpc>
            </a:pPr>
            <a:r>
              <a:rPr lang="en-US" sz="6899" spc="-41" b="true">
                <a:solidFill>
                  <a:srgbClr val="FFFFFF"/>
                </a:solidFill>
                <a:latin typeface="Open Sans Bold"/>
                <a:ea typeface="Open Sans Bold"/>
                <a:cs typeface="Open Sans Bold"/>
                <a:sym typeface="Open Sans Bold"/>
              </a:rPr>
              <a:t>Trustees Annual Report &amp;</a:t>
            </a:r>
          </a:p>
          <a:p>
            <a:pPr algn="l">
              <a:lnSpc>
                <a:spcPts val="7451"/>
              </a:lnSpc>
            </a:pPr>
            <a:r>
              <a:rPr lang="en-US" b="true" sz="6899" spc="-42">
                <a:solidFill>
                  <a:srgbClr val="FFFFFF"/>
                </a:solidFill>
                <a:latin typeface="Open Sans Bold"/>
                <a:ea typeface="Open Sans Bold"/>
                <a:cs typeface="Open Sans Bold"/>
                <a:sym typeface="Open Sans Bold"/>
              </a:rPr>
              <a:t>Financial statement 2023-24</a:t>
            </a:r>
          </a:p>
        </p:txBody>
      </p:sp>
      <p:grpSp>
        <p:nvGrpSpPr>
          <p:cNvPr name="Group 6" id="6"/>
          <p:cNvGrpSpPr/>
          <p:nvPr/>
        </p:nvGrpSpPr>
        <p:grpSpPr>
          <a:xfrm rot="0">
            <a:off x="11758563" y="1546203"/>
            <a:ext cx="14440942" cy="13586515"/>
            <a:chOff x="0" y="0"/>
            <a:chExt cx="19254590" cy="18115354"/>
          </a:xfrm>
        </p:grpSpPr>
        <p:grpSp>
          <p:nvGrpSpPr>
            <p:cNvPr name="Group 7" id="7"/>
            <p:cNvGrpSpPr/>
            <p:nvPr/>
          </p:nvGrpSpPr>
          <p:grpSpPr>
            <a:xfrm rot="2448500">
              <a:off x="4506115" y="413941"/>
              <a:ext cx="6198237" cy="16095682"/>
              <a:chOff x="0" y="0"/>
              <a:chExt cx="1224343" cy="3179394"/>
            </a:xfrm>
          </p:grpSpPr>
          <p:sp>
            <p:nvSpPr>
              <p:cNvPr name="Freeform 8" id="8"/>
              <p:cNvSpPr/>
              <p:nvPr/>
            </p:nvSpPr>
            <p:spPr>
              <a:xfrm flipH="false" flipV="false" rot="0">
                <a:off x="0" y="0"/>
                <a:ext cx="1224343" cy="3179394"/>
              </a:xfrm>
              <a:custGeom>
                <a:avLst/>
                <a:gdLst/>
                <a:ahLst/>
                <a:cxnLst/>
                <a:rect r="r" b="b" t="t" l="l"/>
                <a:pathLst>
                  <a:path h="3179394" w="1224343">
                    <a:moveTo>
                      <a:pt x="0" y="0"/>
                    </a:moveTo>
                    <a:lnTo>
                      <a:pt x="1224343" y="0"/>
                    </a:lnTo>
                    <a:lnTo>
                      <a:pt x="1224343" y="3179394"/>
                    </a:lnTo>
                    <a:lnTo>
                      <a:pt x="0" y="3179394"/>
                    </a:lnTo>
                    <a:close/>
                  </a:path>
                </a:pathLst>
              </a:custGeom>
              <a:solidFill>
                <a:srgbClr val="60519D"/>
              </a:solidFill>
            </p:spPr>
          </p:sp>
          <p:sp>
            <p:nvSpPr>
              <p:cNvPr name="TextBox 9" id="9"/>
              <p:cNvSpPr txBox="true"/>
              <p:nvPr/>
            </p:nvSpPr>
            <p:spPr>
              <a:xfrm>
                <a:off x="0" y="-38100"/>
                <a:ext cx="1224343" cy="3217494"/>
              </a:xfrm>
              <a:prstGeom prst="rect">
                <a:avLst/>
              </a:prstGeom>
            </p:spPr>
            <p:txBody>
              <a:bodyPr anchor="ctr" rtlCol="false" tIns="50800" lIns="50800" bIns="50800" rIns="50800"/>
              <a:lstStyle/>
              <a:p>
                <a:pPr algn="ctr">
                  <a:lnSpc>
                    <a:spcPts val="3499"/>
                  </a:lnSpc>
                </a:pPr>
              </a:p>
            </p:txBody>
          </p:sp>
        </p:grpSp>
        <p:grpSp>
          <p:nvGrpSpPr>
            <p:cNvPr name="Group 10" id="10"/>
            <p:cNvGrpSpPr/>
            <p:nvPr/>
          </p:nvGrpSpPr>
          <p:grpSpPr>
            <a:xfrm rot="2448500">
              <a:off x="5585377" y="664834"/>
              <a:ext cx="8021854" cy="16095682"/>
              <a:chOff x="0" y="0"/>
              <a:chExt cx="1584564" cy="3179394"/>
            </a:xfrm>
          </p:grpSpPr>
          <p:sp>
            <p:nvSpPr>
              <p:cNvPr name="Freeform 11" id="11"/>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A84D98"/>
              </a:solidFill>
            </p:spPr>
          </p:sp>
          <p:sp>
            <p:nvSpPr>
              <p:cNvPr name="TextBox 12" id="12"/>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3" id="13"/>
            <p:cNvGrpSpPr/>
            <p:nvPr/>
          </p:nvGrpSpPr>
          <p:grpSpPr>
            <a:xfrm rot="2448500">
              <a:off x="6266829" y="1009836"/>
              <a:ext cx="8021854" cy="16095682"/>
              <a:chOff x="0" y="0"/>
              <a:chExt cx="1584564" cy="3179394"/>
            </a:xfrm>
          </p:grpSpPr>
          <p:sp>
            <p:nvSpPr>
              <p:cNvPr name="Freeform 14" id="14"/>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30A2A1"/>
              </a:solidFill>
            </p:spPr>
          </p:sp>
          <p:sp>
            <p:nvSpPr>
              <p:cNvPr name="TextBox 15" id="15"/>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6" id="16"/>
            <p:cNvGrpSpPr/>
            <p:nvPr/>
          </p:nvGrpSpPr>
          <p:grpSpPr>
            <a:xfrm rot="2448500">
              <a:off x="6948281" y="1354838"/>
              <a:ext cx="8021854" cy="16095682"/>
              <a:chOff x="0" y="0"/>
              <a:chExt cx="1584564" cy="3179394"/>
            </a:xfrm>
          </p:grpSpPr>
          <p:sp>
            <p:nvSpPr>
              <p:cNvPr name="Freeform 17" id="17"/>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279CD8"/>
              </a:solidFill>
            </p:spPr>
          </p:sp>
          <p:sp>
            <p:nvSpPr>
              <p:cNvPr name="TextBox 18" id="18"/>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sp>
        <p:nvSpPr>
          <p:cNvPr name="TextBox 19" id="19"/>
          <p:cNvSpPr txBox="true"/>
          <p:nvPr/>
        </p:nvSpPr>
        <p:spPr>
          <a:xfrm rot="0">
            <a:off x="16157773" y="8862227"/>
            <a:ext cx="1336030" cy="587375"/>
          </a:xfrm>
          <a:prstGeom prst="rect">
            <a:avLst/>
          </a:prstGeom>
        </p:spPr>
        <p:txBody>
          <a:bodyPr anchor="t" rtlCol="false" tIns="0" lIns="0" bIns="0" rIns="0">
            <a:spAutoFit/>
          </a:bodyPr>
          <a:lstStyle/>
          <a:p>
            <a:pPr algn="ctr">
              <a:lnSpc>
                <a:spcPts val="4899"/>
              </a:lnSpc>
            </a:pPr>
            <a:r>
              <a:rPr lang="en-US" sz="3499" b="true">
                <a:solidFill>
                  <a:srgbClr val="FFFFFF"/>
                </a:solidFill>
                <a:latin typeface="Open Sans Bold"/>
                <a:ea typeface="Open Sans Bold"/>
                <a:cs typeface="Open Sans Bold"/>
                <a:sym typeface="Open Sans Bold"/>
              </a:rPr>
              <a:t>#CT24</a:t>
            </a:r>
          </a:p>
        </p:txBody>
      </p:sp>
    </p:spTree>
  </p:cSld>
  <p:clrMapOvr>
    <a:masterClrMapping/>
  </p:clrMapOvr>
</p:sld>
</file>

<file path=ppt/slides/slide6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42593" y="0"/>
            <a:ext cx="18973187" cy="16294518"/>
          </a:xfrm>
          <a:custGeom>
            <a:avLst/>
            <a:gdLst/>
            <a:ahLst/>
            <a:cxnLst/>
            <a:rect r="r" b="b" t="t" l="l"/>
            <a:pathLst>
              <a:path h="16294518" w="18973187">
                <a:moveTo>
                  <a:pt x="0" y="0"/>
                </a:moveTo>
                <a:lnTo>
                  <a:pt x="18973186" y="0"/>
                </a:lnTo>
                <a:lnTo>
                  <a:pt x="18973186" y="16294518"/>
                </a:lnTo>
                <a:lnTo>
                  <a:pt x="0" y="16294518"/>
                </a:lnTo>
                <a:lnTo>
                  <a:pt x="0" y="0"/>
                </a:lnTo>
                <a:close/>
              </a:path>
            </a:pathLst>
          </a:custGeom>
          <a:blipFill>
            <a:blip r:embed="rId2"/>
            <a:stretch>
              <a:fillRect l="-14411" t="0" r="-14411" b="0"/>
            </a:stretch>
          </a:blipFill>
        </p:spPr>
      </p:sp>
      <p:grpSp>
        <p:nvGrpSpPr>
          <p:cNvPr name="Group 3" id="3"/>
          <p:cNvGrpSpPr/>
          <p:nvPr/>
        </p:nvGrpSpPr>
        <p:grpSpPr>
          <a:xfrm rot="0">
            <a:off x="11758563" y="1546203"/>
            <a:ext cx="14440942" cy="13586515"/>
            <a:chOff x="0" y="0"/>
            <a:chExt cx="19254590" cy="18115354"/>
          </a:xfrm>
        </p:grpSpPr>
        <p:grpSp>
          <p:nvGrpSpPr>
            <p:cNvPr name="Group 4" id="4"/>
            <p:cNvGrpSpPr/>
            <p:nvPr/>
          </p:nvGrpSpPr>
          <p:grpSpPr>
            <a:xfrm rot="2448500">
              <a:off x="4506115" y="413941"/>
              <a:ext cx="6198237" cy="16095682"/>
              <a:chOff x="0" y="0"/>
              <a:chExt cx="1224343" cy="3179394"/>
            </a:xfrm>
          </p:grpSpPr>
          <p:sp>
            <p:nvSpPr>
              <p:cNvPr name="Freeform 5" id="5"/>
              <p:cNvSpPr/>
              <p:nvPr/>
            </p:nvSpPr>
            <p:spPr>
              <a:xfrm flipH="false" flipV="false" rot="0">
                <a:off x="0" y="0"/>
                <a:ext cx="1224343" cy="3179394"/>
              </a:xfrm>
              <a:custGeom>
                <a:avLst/>
                <a:gdLst/>
                <a:ahLst/>
                <a:cxnLst/>
                <a:rect r="r" b="b" t="t" l="l"/>
                <a:pathLst>
                  <a:path h="3179394" w="1224343">
                    <a:moveTo>
                      <a:pt x="0" y="0"/>
                    </a:moveTo>
                    <a:lnTo>
                      <a:pt x="1224343" y="0"/>
                    </a:lnTo>
                    <a:lnTo>
                      <a:pt x="1224343" y="3179394"/>
                    </a:lnTo>
                    <a:lnTo>
                      <a:pt x="0" y="3179394"/>
                    </a:lnTo>
                    <a:close/>
                  </a:path>
                </a:pathLst>
              </a:custGeom>
              <a:solidFill>
                <a:srgbClr val="60519D"/>
              </a:solidFill>
            </p:spPr>
          </p:sp>
          <p:sp>
            <p:nvSpPr>
              <p:cNvPr name="TextBox 6" id="6"/>
              <p:cNvSpPr txBox="true"/>
              <p:nvPr/>
            </p:nvSpPr>
            <p:spPr>
              <a:xfrm>
                <a:off x="0" y="-38100"/>
                <a:ext cx="1224343" cy="3217494"/>
              </a:xfrm>
              <a:prstGeom prst="rect">
                <a:avLst/>
              </a:prstGeom>
            </p:spPr>
            <p:txBody>
              <a:bodyPr anchor="ctr" rtlCol="false" tIns="50800" lIns="50800" bIns="50800" rIns="50800"/>
              <a:lstStyle/>
              <a:p>
                <a:pPr algn="ctr">
                  <a:lnSpc>
                    <a:spcPts val="3499"/>
                  </a:lnSpc>
                </a:pPr>
              </a:p>
            </p:txBody>
          </p:sp>
        </p:grpSp>
        <p:grpSp>
          <p:nvGrpSpPr>
            <p:cNvPr name="Group 7" id="7"/>
            <p:cNvGrpSpPr/>
            <p:nvPr/>
          </p:nvGrpSpPr>
          <p:grpSpPr>
            <a:xfrm rot="2448500">
              <a:off x="5585377" y="664834"/>
              <a:ext cx="8021854" cy="16095682"/>
              <a:chOff x="0" y="0"/>
              <a:chExt cx="1584564" cy="3179394"/>
            </a:xfrm>
          </p:grpSpPr>
          <p:sp>
            <p:nvSpPr>
              <p:cNvPr name="Freeform 8" id="8"/>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A84D98"/>
              </a:solidFill>
            </p:spPr>
          </p:sp>
          <p:sp>
            <p:nvSpPr>
              <p:cNvPr name="TextBox 9" id="9"/>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0" id="10"/>
            <p:cNvGrpSpPr/>
            <p:nvPr/>
          </p:nvGrpSpPr>
          <p:grpSpPr>
            <a:xfrm rot="2448500">
              <a:off x="6266829" y="1009836"/>
              <a:ext cx="8021854" cy="16095682"/>
              <a:chOff x="0" y="0"/>
              <a:chExt cx="1584564" cy="3179394"/>
            </a:xfrm>
          </p:grpSpPr>
          <p:sp>
            <p:nvSpPr>
              <p:cNvPr name="Freeform 11" id="11"/>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30A2A1"/>
              </a:solidFill>
            </p:spPr>
          </p:sp>
          <p:sp>
            <p:nvSpPr>
              <p:cNvPr name="TextBox 12" id="12"/>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3" id="13"/>
            <p:cNvGrpSpPr/>
            <p:nvPr/>
          </p:nvGrpSpPr>
          <p:grpSpPr>
            <a:xfrm rot="2448500">
              <a:off x="6948281" y="1354838"/>
              <a:ext cx="8021854" cy="16095682"/>
              <a:chOff x="0" y="0"/>
              <a:chExt cx="1584564" cy="3179394"/>
            </a:xfrm>
          </p:grpSpPr>
          <p:sp>
            <p:nvSpPr>
              <p:cNvPr name="Freeform 14" id="14"/>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279CD8"/>
              </a:solidFill>
            </p:spPr>
          </p:sp>
          <p:sp>
            <p:nvSpPr>
              <p:cNvPr name="TextBox 15" id="15"/>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sp>
        <p:nvSpPr>
          <p:cNvPr name="Freeform 16" id="16"/>
          <p:cNvSpPr/>
          <p:nvPr/>
        </p:nvSpPr>
        <p:spPr>
          <a:xfrm flipH="false" flipV="false" rot="0">
            <a:off x="1028700" y="1028700"/>
            <a:ext cx="2271238" cy="1796651"/>
          </a:xfrm>
          <a:custGeom>
            <a:avLst/>
            <a:gdLst/>
            <a:ahLst/>
            <a:cxnLst/>
            <a:rect r="r" b="b" t="t" l="l"/>
            <a:pathLst>
              <a:path h="1796651" w="2271238">
                <a:moveTo>
                  <a:pt x="0" y="0"/>
                </a:moveTo>
                <a:lnTo>
                  <a:pt x="2271238" y="0"/>
                </a:lnTo>
                <a:lnTo>
                  <a:pt x="2271238" y="1796651"/>
                </a:lnTo>
                <a:lnTo>
                  <a:pt x="0" y="1796651"/>
                </a:lnTo>
                <a:lnTo>
                  <a:pt x="0" y="0"/>
                </a:lnTo>
                <a:close/>
              </a:path>
            </a:pathLst>
          </a:custGeom>
          <a:blipFill>
            <a:blip r:embed="rId3"/>
            <a:stretch>
              <a:fillRect l="0" t="0" r="0" b="0"/>
            </a:stretch>
          </a:blipFill>
        </p:spPr>
      </p:sp>
      <p:sp>
        <p:nvSpPr>
          <p:cNvPr name="TextBox 17" id="17"/>
          <p:cNvSpPr txBox="true"/>
          <p:nvPr/>
        </p:nvSpPr>
        <p:spPr>
          <a:xfrm rot="0">
            <a:off x="1028700" y="6525736"/>
            <a:ext cx="7809937" cy="863600"/>
          </a:xfrm>
          <a:prstGeom prst="rect">
            <a:avLst/>
          </a:prstGeom>
        </p:spPr>
        <p:txBody>
          <a:bodyPr anchor="t" rtlCol="false" tIns="0" lIns="0" bIns="0" rIns="0">
            <a:spAutoFit/>
          </a:bodyPr>
          <a:lstStyle/>
          <a:p>
            <a:pPr algn="l">
              <a:lnSpc>
                <a:spcPts val="7000"/>
              </a:lnSpc>
            </a:pPr>
            <a:r>
              <a:rPr lang="en-US" b="true" sz="5000" spc="-275">
                <a:solidFill>
                  <a:srgbClr val="FFFFFF"/>
                </a:solidFill>
                <a:latin typeface="Open Sans Bold"/>
                <a:ea typeface="Open Sans Bold"/>
                <a:cs typeface="Open Sans Bold"/>
                <a:sym typeface="Open Sans Bold"/>
              </a:rPr>
              <a:t>PHIL BENTON </a:t>
            </a:r>
          </a:p>
        </p:txBody>
      </p:sp>
      <p:sp>
        <p:nvSpPr>
          <p:cNvPr name="TextBox 18" id="18"/>
          <p:cNvSpPr txBox="true"/>
          <p:nvPr/>
        </p:nvSpPr>
        <p:spPr>
          <a:xfrm rot="0">
            <a:off x="1028700" y="7303610"/>
            <a:ext cx="8883803" cy="688974"/>
          </a:xfrm>
          <a:prstGeom prst="rect">
            <a:avLst/>
          </a:prstGeom>
        </p:spPr>
        <p:txBody>
          <a:bodyPr anchor="t" rtlCol="false" tIns="0" lIns="0" bIns="0" rIns="0">
            <a:spAutoFit/>
          </a:bodyPr>
          <a:lstStyle/>
          <a:p>
            <a:pPr algn="l">
              <a:lnSpc>
                <a:spcPts val="5600"/>
              </a:lnSpc>
            </a:pPr>
            <a:r>
              <a:rPr lang="en-US" b="true" sz="4000" spc="-220">
                <a:solidFill>
                  <a:srgbClr val="FFFFFF"/>
                </a:solidFill>
                <a:latin typeface="Open Sans Bold"/>
                <a:ea typeface="Open Sans Bold"/>
                <a:cs typeface="Open Sans Bold"/>
                <a:sym typeface="Open Sans Bold"/>
              </a:rPr>
              <a:t>FINANCE DIRECTOR, CTA</a:t>
            </a:r>
          </a:p>
        </p:txBody>
      </p:sp>
      <p:sp>
        <p:nvSpPr>
          <p:cNvPr name="TextBox 19" id="19"/>
          <p:cNvSpPr txBox="true"/>
          <p:nvPr/>
        </p:nvSpPr>
        <p:spPr>
          <a:xfrm rot="0">
            <a:off x="16108966" y="9073746"/>
            <a:ext cx="1336030" cy="587375"/>
          </a:xfrm>
          <a:prstGeom prst="rect">
            <a:avLst/>
          </a:prstGeom>
        </p:spPr>
        <p:txBody>
          <a:bodyPr anchor="t" rtlCol="false" tIns="0" lIns="0" bIns="0" rIns="0">
            <a:spAutoFit/>
          </a:bodyPr>
          <a:lstStyle/>
          <a:p>
            <a:pPr algn="ctr">
              <a:lnSpc>
                <a:spcPts val="4899"/>
              </a:lnSpc>
            </a:pPr>
            <a:r>
              <a:rPr lang="en-US" sz="3499" b="true">
                <a:solidFill>
                  <a:srgbClr val="FFFFFF"/>
                </a:solidFill>
                <a:latin typeface="Open Sans Bold"/>
                <a:ea typeface="Open Sans Bold"/>
                <a:cs typeface="Open Sans Bold"/>
                <a:sym typeface="Open Sans Bold"/>
              </a:rPr>
              <a:t>#CT24</a:t>
            </a:r>
          </a:p>
        </p:txBody>
      </p:sp>
      <p:grpSp>
        <p:nvGrpSpPr>
          <p:cNvPr name="Group 20" id="20"/>
          <p:cNvGrpSpPr/>
          <p:nvPr/>
        </p:nvGrpSpPr>
        <p:grpSpPr>
          <a:xfrm rot="5400000">
            <a:off x="4685860" y="1178695"/>
            <a:ext cx="67410" cy="10592555"/>
            <a:chOff x="0" y="0"/>
            <a:chExt cx="17754" cy="2789809"/>
          </a:xfrm>
        </p:grpSpPr>
        <p:sp>
          <p:nvSpPr>
            <p:cNvPr name="Freeform 21" id="21"/>
            <p:cNvSpPr/>
            <p:nvPr/>
          </p:nvSpPr>
          <p:spPr>
            <a:xfrm flipH="false" flipV="false" rot="0">
              <a:off x="0" y="0"/>
              <a:ext cx="17754" cy="2789809"/>
            </a:xfrm>
            <a:custGeom>
              <a:avLst/>
              <a:gdLst/>
              <a:ahLst/>
              <a:cxnLst/>
              <a:rect r="r" b="b" t="t" l="l"/>
              <a:pathLst>
                <a:path h="2789809" w="17754">
                  <a:moveTo>
                    <a:pt x="0" y="0"/>
                  </a:moveTo>
                  <a:lnTo>
                    <a:pt x="17754" y="0"/>
                  </a:lnTo>
                  <a:lnTo>
                    <a:pt x="17754" y="2789809"/>
                  </a:lnTo>
                  <a:lnTo>
                    <a:pt x="0" y="2789809"/>
                  </a:lnTo>
                  <a:close/>
                </a:path>
              </a:pathLst>
            </a:custGeom>
            <a:solidFill>
              <a:srgbClr val="A84D98"/>
            </a:solidFill>
          </p:spPr>
        </p:sp>
        <p:sp>
          <p:nvSpPr>
            <p:cNvPr name="TextBox 22" id="22"/>
            <p:cNvSpPr txBox="true"/>
            <p:nvPr/>
          </p:nvSpPr>
          <p:spPr>
            <a:xfrm>
              <a:off x="0" y="-38100"/>
              <a:ext cx="17754" cy="2827909"/>
            </a:xfrm>
            <a:prstGeom prst="rect">
              <a:avLst/>
            </a:prstGeom>
          </p:spPr>
          <p:txBody>
            <a:bodyPr anchor="ctr" rtlCol="false" tIns="50800" lIns="50800" bIns="50800" rIns="50800"/>
            <a:lstStyle/>
            <a:p>
              <a:pPr algn="ctr">
                <a:lnSpc>
                  <a:spcPts val="3499"/>
                </a:lnSpc>
              </a:pPr>
            </a:p>
          </p:txBody>
        </p:sp>
      </p:grpSp>
      <p:sp>
        <p:nvSpPr>
          <p:cNvPr name="TextBox 23" id="23"/>
          <p:cNvSpPr txBox="true"/>
          <p:nvPr/>
        </p:nvSpPr>
        <p:spPr>
          <a:xfrm rot="0">
            <a:off x="1052423" y="3888567"/>
            <a:ext cx="16392573" cy="2114550"/>
          </a:xfrm>
          <a:prstGeom prst="rect">
            <a:avLst/>
          </a:prstGeom>
        </p:spPr>
        <p:txBody>
          <a:bodyPr anchor="t" rtlCol="false" tIns="0" lIns="0" bIns="0" rIns="0">
            <a:spAutoFit/>
          </a:bodyPr>
          <a:lstStyle/>
          <a:p>
            <a:pPr algn="l">
              <a:lnSpc>
                <a:spcPts val="8399"/>
              </a:lnSpc>
            </a:pPr>
            <a:r>
              <a:rPr lang="en-US" sz="6999" b="true">
                <a:solidFill>
                  <a:srgbClr val="FFFFFF"/>
                </a:solidFill>
                <a:latin typeface="Open Sans Bold"/>
                <a:ea typeface="Open Sans Bold"/>
                <a:cs typeface="Open Sans Bold"/>
                <a:sym typeface="Open Sans Bold"/>
              </a:rPr>
              <a:t>Annual General Meeting </a:t>
            </a:r>
          </a:p>
          <a:p>
            <a:pPr algn="l">
              <a:lnSpc>
                <a:spcPts val="8399"/>
              </a:lnSpc>
            </a:pPr>
            <a:r>
              <a:rPr lang="en-US" sz="6999" b="true">
                <a:solidFill>
                  <a:srgbClr val="FFFFFF"/>
                </a:solidFill>
                <a:latin typeface="Open Sans Bold"/>
                <a:ea typeface="Open Sans Bold"/>
                <a:cs typeface="Open Sans Bold"/>
                <a:sym typeface="Open Sans Bold"/>
              </a:rPr>
              <a:t>27 November 2024</a:t>
            </a:r>
          </a:p>
        </p:txBody>
      </p:sp>
    </p:spTree>
  </p:cSld>
  <p:clrMapOvr>
    <a:masterClrMapping/>
  </p:clrMapOvr>
</p:sld>
</file>

<file path=ppt/slides/slide6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42593" y="0"/>
            <a:ext cx="18973187" cy="16294518"/>
          </a:xfrm>
          <a:custGeom>
            <a:avLst/>
            <a:gdLst/>
            <a:ahLst/>
            <a:cxnLst/>
            <a:rect r="r" b="b" t="t" l="l"/>
            <a:pathLst>
              <a:path h="16294518" w="18973187">
                <a:moveTo>
                  <a:pt x="0" y="0"/>
                </a:moveTo>
                <a:lnTo>
                  <a:pt x="18973186" y="0"/>
                </a:lnTo>
                <a:lnTo>
                  <a:pt x="18973186" y="16294518"/>
                </a:lnTo>
                <a:lnTo>
                  <a:pt x="0" y="16294518"/>
                </a:lnTo>
                <a:lnTo>
                  <a:pt x="0" y="0"/>
                </a:lnTo>
                <a:close/>
              </a:path>
            </a:pathLst>
          </a:custGeom>
          <a:blipFill>
            <a:blip r:embed="rId2"/>
            <a:stretch>
              <a:fillRect l="-14411" t="0" r="-14411" b="0"/>
            </a:stretch>
          </a:blipFill>
        </p:spPr>
      </p:sp>
      <p:sp>
        <p:nvSpPr>
          <p:cNvPr name="Freeform 3" id="3"/>
          <p:cNvSpPr/>
          <p:nvPr/>
        </p:nvSpPr>
        <p:spPr>
          <a:xfrm flipH="false" flipV="false" rot="0">
            <a:off x="553131" y="365442"/>
            <a:ext cx="7490040" cy="4944964"/>
          </a:xfrm>
          <a:custGeom>
            <a:avLst/>
            <a:gdLst/>
            <a:ahLst/>
            <a:cxnLst/>
            <a:rect r="r" b="b" t="t" l="l"/>
            <a:pathLst>
              <a:path h="4944964" w="7490040">
                <a:moveTo>
                  <a:pt x="0" y="0"/>
                </a:moveTo>
                <a:lnTo>
                  <a:pt x="7490040" y="0"/>
                </a:lnTo>
                <a:lnTo>
                  <a:pt x="7490040" y="4944964"/>
                </a:lnTo>
                <a:lnTo>
                  <a:pt x="0" y="4944964"/>
                </a:lnTo>
                <a:lnTo>
                  <a:pt x="0" y="0"/>
                </a:lnTo>
                <a:close/>
              </a:path>
            </a:pathLst>
          </a:custGeom>
          <a:blipFill>
            <a:blip r:embed="rId3"/>
            <a:stretch>
              <a:fillRect l="0" t="0" r="0" b="0"/>
            </a:stretch>
          </a:blipFill>
        </p:spPr>
      </p:sp>
      <p:sp>
        <p:nvSpPr>
          <p:cNvPr name="Freeform 4" id="4"/>
          <p:cNvSpPr/>
          <p:nvPr/>
        </p:nvSpPr>
        <p:spPr>
          <a:xfrm flipH="false" flipV="false" rot="0">
            <a:off x="9321554" y="365444"/>
            <a:ext cx="7295404" cy="4922064"/>
          </a:xfrm>
          <a:custGeom>
            <a:avLst/>
            <a:gdLst/>
            <a:ahLst/>
            <a:cxnLst/>
            <a:rect r="r" b="b" t="t" l="l"/>
            <a:pathLst>
              <a:path h="4922064" w="7295404">
                <a:moveTo>
                  <a:pt x="0" y="0"/>
                </a:moveTo>
                <a:lnTo>
                  <a:pt x="7295404" y="0"/>
                </a:lnTo>
                <a:lnTo>
                  <a:pt x="7295404" y="4922064"/>
                </a:lnTo>
                <a:lnTo>
                  <a:pt x="0" y="4922064"/>
                </a:lnTo>
                <a:lnTo>
                  <a:pt x="0" y="0"/>
                </a:lnTo>
                <a:close/>
              </a:path>
            </a:pathLst>
          </a:custGeom>
          <a:blipFill>
            <a:blip r:embed="rId4"/>
            <a:stretch>
              <a:fillRect l="-3286" t="0" r="-3286" b="0"/>
            </a:stretch>
          </a:blipFill>
        </p:spPr>
      </p:sp>
      <p:sp>
        <p:nvSpPr>
          <p:cNvPr name="Freeform 5" id="5"/>
          <p:cNvSpPr/>
          <p:nvPr/>
        </p:nvSpPr>
        <p:spPr>
          <a:xfrm flipH="false" flipV="false" rot="0">
            <a:off x="577148" y="5516475"/>
            <a:ext cx="7514055" cy="4405083"/>
          </a:xfrm>
          <a:custGeom>
            <a:avLst/>
            <a:gdLst/>
            <a:ahLst/>
            <a:cxnLst/>
            <a:rect r="r" b="b" t="t" l="l"/>
            <a:pathLst>
              <a:path h="4405083" w="7514055">
                <a:moveTo>
                  <a:pt x="0" y="0"/>
                </a:moveTo>
                <a:lnTo>
                  <a:pt x="7514054" y="0"/>
                </a:lnTo>
                <a:lnTo>
                  <a:pt x="7514054" y="4405083"/>
                </a:lnTo>
                <a:lnTo>
                  <a:pt x="0" y="4405083"/>
                </a:lnTo>
                <a:lnTo>
                  <a:pt x="0" y="0"/>
                </a:lnTo>
                <a:close/>
              </a:path>
            </a:pathLst>
          </a:custGeom>
          <a:blipFill>
            <a:blip r:embed="rId5"/>
            <a:stretch>
              <a:fillRect l="0" t="0" r="0" b="0"/>
            </a:stretch>
          </a:blipFill>
        </p:spPr>
      </p:sp>
      <p:sp>
        <p:nvSpPr>
          <p:cNvPr name="Freeform 6" id="6"/>
          <p:cNvSpPr/>
          <p:nvPr/>
        </p:nvSpPr>
        <p:spPr>
          <a:xfrm flipH="false" flipV="false" rot="0">
            <a:off x="9321554" y="5516475"/>
            <a:ext cx="7295404" cy="4405082"/>
          </a:xfrm>
          <a:custGeom>
            <a:avLst/>
            <a:gdLst/>
            <a:ahLst/>
            <a:cxnLst/>
            <a:rect r="r" b="b" t="t" l="l"/>
            <a:pathLst>
              <a:path h="4405082" w="7295404">
                <a:moveTo>
                  <a:pt x="0" y="0"/>
                </a:moveTo>
                <a:lnTo>
                  <a:pt x="7295404" y="0"/>
                </a:lnTo>
                <a:lnTo>
                  <a:pt x="7295404" y="4405081"/>
                </a:lnTo>
                <a:lnTo>
                  <a:pt x="0" y="4405081"/>
                </a:lnTo>
                <a:lnTo>
                  <a:pt x="0" y="0"/>
                </a:lnTo>
                <a:close/>
              </a:path>
            </a:pathLst>
          </a:custGeom>
          <a:blipFill>
            <a:blip r:embed="rId6"/>
            <a:stretch>
              <a:fillRect l="0" t="0" r="0" b="0"/>
            </a:stretch>
          </a:blipFill>
        </p:spPr>
      </p:sp>
    </p:spTree>
  </p:cSld>
  <p:clrMapOvr>
    <a:masterClrMapping/>
  </p:clrMapOvr>
</p:sld>
</file>

<file path=ppt/slides/slide6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42593" y="0"/>
            <a:ext cx="18973187" cy="16294518"/>
          </a:xfrm>
          <a:custGeom>
            <a:avLst/>
            <a:gdLst/>
            <a:ahLst/>
            <a:cxnLst/>
            <a:rect r="r" b="b" t="t" l="l"/>
            <a:pathLst>
              <a:path h="16294518" w="18973187">
                <a:moveTo>
                  <a:pt x="0" y="0"/>
                </a:moveTo>
                <a:lnTo>
                  <a:pt x="18973186" y="0"/>
                </a:lnTo>
                <a:lnTo>
                  <a:pt x="18973186" y="16294518"/>
                </a:lnTo>
                <a:lnTo>
                  <a:pt x="0" y="16294518"/>
                </a:lnTo>
                <a:lnTo>
                  <a:pt x="0" y="0"/>
                </a:lnTo>
                <a:close/>
              </a:path>
            </a:pathLst>
          </a:custGeom>
          <a:blipFill>
            <a:blip r:embed="rId2"/>
            <a:stretch>
              <a:fillRect l="-14411" t="0" r="-14411" b="0"/>
            </a:stretch>
          </a:blipFill>
        </p:spPr>
      </p:sp>
      <p:sp>
        <p:nvSpPr>
          <p:cNvPr name="Freeform 3" id="3"/>
          <p:cNvSpPr/>
          <p:nvPr/>
        </p:nvSpPr>
        <p:spPr>
          <a:xfrm flipH="false" flipV="false" rot="0">
            <a:off x="1028700" y="1028700"/>
            <a:ext cx="2271238" cy="1796651"/>
          </a:xfrm>
          <a:custGeom>
            <a:avLst/>
            <a:gdLst/>
            <a:ahLst/>
            <a:cxnLst/>
            <a:rect r="r" b="b" t="t" l="l"/>
            <a:pathLst>
              <a:path h="1796651" w="2271238">
                <a:moveTo>
                  <a:pt x="0" y="0"/>
                </a:moveTo>
                <a:lnTo>
                  <a:pt x="2271238" y="0"/>
                </a:lnTo>
                <a:lnTo>
                  <a:pt x="2271238" y="1796651"/>
                </a:lnTo>
                <a:lnTo>
                  <a:pt x="0" y="1796651"/>
                </a:lnTo>
                <a:lnTo>
                  <a:pt x="0" y="0"/>
                </a:lnTo>
                <a:close/>
              </a:path>
            </a:pathLst>
          </a:custGeom>
          <a:blipFill>
            <a:blip r:embed="rId3"/>
            <a:stretch>
              <a:fillRect l="0" t="0" r="0" b="0"/>
            </a:stretch>
          </a:blipFill>
        </p:spPr>
      </p:sp>
      <p:sp>
        <p:nvSpPr>
          <p:cNvPr name="TextBox 4" id="4"/>
          <p:cNvSpPr txBox="true"/>
          <p:nvPr/>
        </p:nvSpPr>
        <p:spPr>
          <a:xfrm rot="0">
            <a:off x="1028700" y="3590889"/>
            <a:ext cx="15590520" cy="982979"/>
          </a:xfrm>
          <a:prstGeom prst="rect">
            <a:avLst/>
          </a:prstGeom>
        </p:spPr>
        <p:txBody>
          <a:bodyPr anchor="t" rtlCol="false" tIns="0" lIns="0" bIns="0" rIns="0">
            <a:spAutoFit/>
          </a:bodyPr>
          <a:lstStyle/>
          <a:p>
            <a:pPr algn="l">
              <a:lnSpc>
                <a:spcPts val="7559"/>
              </a:lnSpc>
            </a:pPr>
            <a:r>
              <a:rPr lang="en-US" b="true" sz="6999" spc="-42">
                <a:solidFill>
                  <a:srgbClr val="FFFFFF"/>
                </a:solidFill>
                <a:latin typeface="Open Sans Bold"/>
                <a:ea typeface="Open Sans Bold"/>
                <a:cs typeface="Open Sans Bold"/>
                <a:sym typeface="Open Sans Bold"/>
              </a:rPr>
              <a:t>Ordinary Resolution 2</a:t>
            </a:r>
          </a:p>
        </p:txBody>
      </p:sp>
      <p:sp>
        <p:nvSpPr>
          <p:cNvPr name="TextBox 5" id="5"/>
          <p:cNvSpPr txBox="true"/>
          <p:nvPr/>
        </p:nvSpPr>
        <p:spPr>
          <a:xfrm rot="0">
            <a:off x="834328" y="4928531"/>
            <a:ext cx="15590520" cy="1108710"/>
          </a:xfrm>
          <a:prstGeom prst="rect">
            <a:avLst/>
          </a:prstGeom>
        </p:spPr>
        <p:txBody>
          <a:bodyPr anchor="t" rtlCol="false" tIns="0" lIns="0" bIns="0" rIns="0">
            <a:spAutoFit/>
          </a:bodyPr>
          <a:lstStyle/>
          <a:p>
            <a:pPr algn="l" marL="723904" indent="-361952" lvl="1">
              <a:lnSpc>
                <a:spcPts val="4320"/>
              </a:lnSpc>
              <a:buFont typeface="Arial"/>
              <a:buChar char="•"/>
            </a:pPr>
            <a:r>
              <a:rPr lang="en-US" b="true" sz="4000" spc="-24">
                <a:solidFill>
                  <a:srgbClr val="FFFFFF"/>
                </a:solidFill>
                <a:latin typeface="Open Sans Bold"/>
                <a:ea typeface="Open Sans Bold"/>
                <a:cs typeface="Open Sans Bold"/>
                <a:sym typeface="Open Sans Bold"/>
              </a:rPr>
              <a:t>Approval of the Trustees Annual Report and Accounts for the year ended 31 March 2024</a:t>
            </a:r>
          </a:p>
        </p:txBody>
      </p:sp>
      <p:grpSp>
        <p:nvGrpSpPr>
          <p:cNvPr name="Group 6" id="6"/>
          <p:cNvGrpSpPr/>
          <p:nvPr/>
        </p:nvGrpSpPr>
        <p:grpSpPr>
          <a:xfrm rot="0">
            <a:off x="11758563" y="1546203"/>
            <a:ext cx="14440942" cy="13586515"/>
            <a:chOff x="0" y="0"/>
            <a:chExt cx="19254590" cy="18115354"/>
          </a:xfrm>
        </p:grpSpPr>
        <p:grpSp>
          <p:nvGrpSpPr>
            <p:cNvPr name="Group 7" id="7"/>
            <p:cNvGrpSpPr/>
            <p:nvPr/>
          </p:nvGrpSpPr>
          <p:grpSpPr>
            <a:xfrm rot="2448500">
              <a:off x="4506115" y="413941"/>
              <a:ext cx="6198237" cy="16095682"/>
              <a:chOff x="0" y="0"/>
              <a:chExt cx="1224343" cy="3179394"/>
            </a:xfrm>
          </p:grpSpPr>
          <p:sp>
            <p:nvSpPr>
              <p:cNvPr name="Freeform 8" id="8"/>
              <p:cNvSpPr/>
              <p:nvPr/>
            </p:nvSpPr>
            <p:spPr>
              <a:xfrm flipH="false" flipV="false" rot="0">
                <a:off x="0" y="0"/>
                <a:ext cx="1224343" cy="3179394"/>
              </a:xfrm>
              <a:custGeom>
                <a:avLst/>
                <a:gdLst/>
                <a:ahLst/>
                <a:cxnLst/>
                <a:rect r="r" b="b" t="t" l="l"/>
                <a:pathLst>
                  <a:path h="3179394" w="1224343">
                    <a:moveTo>
                      <a:pt x="0" y="0"/>
                    </a:moveTo>
                    <a:lnTo>
                      <a:pt x="1224343" y="0"/>
                    </a:lnTo>
                    <a:lnTo>
                      <a:pt x="1224343" y="3179394"/>
                    </a:lnTo>
                    <a:lnTo>
                      <a:pt x="0" y="3179394"/>
                    </a:lnTo>
                    <a:close/>
                  </a:path>
                </a:pathLst>
              </a:custGeom>
              <a:solidFill>
                <a:srgbClr val="60519D"/>
              </a:solidFill>
            </p:spPr>
          </p:sp>
          <p:sp>
            <p:nvSpPr>
              <p:cNvPr name="TextBox 9" id="9"/>
              <p:cNvSpPr txBox="true"/>
              <p:nvPr/>
            </p:nvSpPr>
            <p:spPr>
              <a:xfrm>
                <a:off x="0" y="-38100"/>
                <a:ext cx="1224343" cy="3217494"/>
              </a:xfrm>
              <a:prstGeom prst="rect">
                <a:avLst/>
              </a:prstGeom>
            </p:spPr>
            <p:txBody>
              <a:bodyPr anchor="ctr" rtlCol="false" tIns="50800" lIns="50800" bIns="50800" rIns="50800"/>
              <a:lstStyle/>
              <a:p>
                <a:pPr algn="ctr">
                  <a:lnSpc>
                    <a:spcPts val="3499"/>
                  </a:lnSpc>
                </a:pPr>
              </a:p>
            </p:txBody>
          </p:sp>
        </p:grpSp>
        <p:grpSp>
          <p:nvGrpSpPr>
            <p:cNvPr name="Group 10" id="10"/>
            <p:cNvGrpSpPr/>
            <p:nvPr/>
          </p:nvGrpSpPr>
          <p:grpSpPr>
            <a:xfrm rot="2448500">
              <a:off x="5585377" y="664834"/>
              <a:ext cx="8021854" cy="16095682"/>
              <a:chOff x="0" y="0"/>
              <a:chExt cx="1584564" cy="3179394"/>
            </a:xfrm>
          </p:grpSpPr>
          <p:sp>
            <p:nvSpPr>
              <p:cNvPr name="Freeform 11" id="11"/>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A84D98"/>
              </a:solidFill>
            </p:spPr>
          </p:sp>
          <p:sp>
            <p:nvSpPr>
              <p:cNvPr name="TextBox 12" id="12"/>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3" id="13"/>
            <p:cNvGrpSpPr/>
            <p:nvPr/>
          </p:nvGrpSpPr>
          <p:grpSpPr>
            <a:xfrm rot="2448500">
              <a:off x="6266829" y="1009836"/>
              <a:ext cx="8021854" cy="16095682"/>
              <a:chOff x="0" y="0"/>
              <a:chExt cx="1584564" cy="3179394"/>
            </a:xfrm>
          </p:grpSpPr>
          <p:sp>
            <p:nvSpPr>
              <p:cNvPr name="Freeform 14" id="14"/>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30A2A1"/>
              </a:solidFill>
            </p:spPr>
          </p:sp>
          <p:sp>
            <p:nvSpPr>
              <p:cNvPr name="TextBox 15" id="15"/>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6" id="16"/>
            <p:cNvGrpSpPr/>
            <p:nvPr/>
          </p:nvGrpSpPr>
          <p:grpSpPr>
            <a:xfrm rot="2448500">
              <a:off x="6948281" y="1354838"/>
              <a:ext cx="8021854" cy="16095682"/>
              <a:chOff x="0" y="0"/>
              <a:chExt cx="1584564" cy="3179394"/>
            </a:xfrm>
          </p:grpSpPr>
          <p:sp>
            <p:nvSpPr>
              <p:cNvPr name="Freeform 17" id="17"/>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279CD8"/>
              </a:solidFill>
            </p:spPr>
          </p:sp>
          <p:sp>
            <p:nvSpPr>
              <p:cNvPr name="TextBox 18" id="18"/>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sp>
        <p:nvSpPr>
          <p:cNvPr name="TextBox 19" id="19"/>
          <p:cNvSpPr txBox="true"/>
          <p:nvPr/>
        </p:nvSpPr>
        <p:spPr>
          <a:xfrm rot="0">
            <a:off x="16157071" y="8852154"/>
            <a:ext cx="1336030" cy="596900"/>
          </a:xfrm>
          <a:prstGeom prst="rect">
            <a:avLst/>
          </a:prstGeom>
        </p:spPr>
        <p:txBody>
          <a:bodyPr anchor="t" rtlCol="false" tIns="0" lIns="0" bIns="0" rIns="0">
            <a:spAutoFit/>
          </a:bodyPr>
          <a:lstStyle/>
          <a:p>
            <a:pPr algn="ctr">
              <a:lnSpc>
                <a:spcPts val="4900"/>
              </a:lnSpc>
            </a:pPr>
            <a:r>
              <a:rPr lang="en-US" sz="3500" b="true">
                <a:solidFill>
                  <a:srgbClr val="FFFFFF"/>
                </a:solidFill>
                <a:latin typeface="Open Sans Bold"/>
                <a:ea typeface="Open Sans Bold"/>
                <a:cs typeface="Open Sans Bold"/>
                <a:sym typeface="Open Sans Bold"/>
              </a:rPr>
              <a:t>#CT24</a:t>
            </a:r>
          </a:p>
        </p:txBody>
      </p:sp>
    </p:spTree>
  </p:cSld>
  <p:clrMapOvr>
    <a:masterClrMapping/>
  </p:clrMapOvr>
</p:sld>
</file>

<file path=ppt/slides/slide6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42593" y="0"/>
            <a:ext cx="18973187" cy="16294518"/>
          </a:xfrm>
          <a:custGeom>
            <a:avLst/>
            <a:gdLst/>
            <a:ahLst/>
            <a:cxnLst/>
            <a:rect r="r" b="b" t="t" l="l"/>
            <a:pathLst>
              <a:path h="16294518" w="18973187">
                <a:moveTo>
                  <a:pt x="0" y="0"/>
                </a:moveTo>
                <a:lnTo>
                  <a:pt x="18973186" y="0"/>
                </a:lnTo>
                <a:lnTo>
                  <a:pt x="18973186" y="16294518"/>
                </a:lnTo>
                <a:lnTo>
                  <a:pt x="0" y="16294518"/>
                </a:lnTo>
                <a:lnTo>
                  <a:pt x="0" y="0"/>
                </a:lnTo>
                <a:close/>
              </a:path>
            </a:pathLst>
          </a:custGeom>
          <a:blipFill>
            <a:blip r:embed="rId2"/>
            <a:stretch>
              <a:fillRect l="-14411" t="0" r="-14411" b="0"/>
            </a:stretch>
          </a:blipFill>
        </p:spPr>
      </p:sp>
      <p:sp>
        <p:nvSpPr>
          <p:cNvPr name="TextBox 3" id="3"/>
          <p:cNvSpPr txBox="true"/>
          <p:nvPr/>
        </p:nvSpPr>
        <p:spPr>
          <a:xfrm rot="0">
            <a:off x="1028700" y="3167079"/>
            <a:ext cx="15590520" cy="982979"/>
          </a:xfrm>
          <a:prstGeom prst="rect">
            <a:avLst/>
          </a:prstGeom>
        </p:spPr>
        <p:txBody>
          <a:bodyPr anchor="t" rtlCol="false" tIns="0" lIns="0" bIns="0" rIns="0">
            <a:spAutoFit/>
          </a:bodyPr>
          <a:lstStyle/>
          <a:p>
            <a:pPr algn="l">
              <a:lnSpc>
                <a:spcPts val="7559"/>
              </a:lnSpc>
            </a:pPr>
            <a:r>
              <a:rPr lang="en-US" b="true" sz="6999" spc="-42">
                <a:solidFill>
                  <a:srgbClr val="FFFFFF"/>
                </a:solidFill>
                <a:latin typeface="Open Sans Bold"/>
                <a:ea typeface="Open Sans Bold"/>
                <a:cs typeface="Open Sans Bold"/>
                <a:sym typeface="Open Sans Bold"/>
              </a:rPr>
              <a:t>Ordinary Resolution 3</a:t>
            </a:r>
          </a:p>
        </p:txBody>
      </p:sp>
      <p:sp>
        <p:nvSpPr>
          <p:cNvPr name="TextBox 4" id="4"/>
          <p:cNvSpPr txBox="true"/>
          <p:nvPr/>
        </p:nvSpPr>
        <p:spPr>
          <a:xfrm rot="0">
            <a:off x="520961" y="4453687"/>
            <a:ext cx="13354794" cy="2194560"/>
          </a:xfrm>
          <a:prstGeom prst="rect">
            <a:avLst/>
          </a:prstGeom>
        </p:spPr>
        <p:txBody>
          <a:bodyPr anchor="t" rtlCol="false" tIns="0" lIns="0" bIns="0" rIns="0">
            <a:spAutoFit/>
          </a:bodyPr>
          <a:lstStyle/>
          <a:p>
            <a:pPr algn="l" marL="723904" indent="-361952" lvl="1">
              <a:lnSpc>
                <a:spcPts val="4320"/>
              </a:lnSpc>
              <a:buFont typeface="Arial"/>
              <a:buChar char="•"/>
            </a:pPr>
            <a:r>
              <a:rPr lang="en-US" b="true" sz="4000" spc="-24">
                <a:solidFill>
                  <a:srgbClr val="FFFFFF"/>
                </a:solidFill>
                <a:latin typeface="Open Sans Bold"/>
                <a:ea typeface="Open Sans Bold"/>
                <a:cs typeface="Open Sans Bold"/>
                <a:sym typeface="Open Sans Bold"/>
              </a:rPr>
              <a:t>Approval of the appointment of Dains Audit Limited to be the CTA’s auditors for the 2024/25 financial year, and to delegate authority to the Board to set their remuneration</a:t>
            </a:r>
          </a:p>
        </p:txBody>
      </p:sp>
      <p:grpSp>
        <p:nvGrpSpPr>
          <p:cNvPr name="Group 5" id="5"/>
          <p:cNvGrpSpPr/>
          <p:nvPr/>
        </p:nvGrpSpPr>
        <p:grpSpPr>
          <a:xfrm rot="0">
            <a:off x="11758563" y="1546203"/>
            <a:ext cx="14440942" cy="13586515"/>
            <a:chOff x="0" y="0"/>
            <a:chExt cx="19254590" cy="18115354"/>
          </a:xfrm>
        </p:grpSpPr>
        <p:grpSp>
          <p:nvGrpSpPr>
            <p:cNvPr name="Group 6" id="6"/>
            <p:cNvGrpSpPr/>
            <p:nvPr/>
          </p:nvGrpSpPr>
          <p:grpSpPr>
            <a:xfrm rot="2448500">
              <a:off x="4506115" y="413941"/>
              <a:ext cx="6198237" cy="16095682"/>
              <a:chOff x="0" y="0"/>
              <a:chExt cx="1224343" cy="3179394"/>
            </a:xfrm>
          </p:grpSpPr>
          <p:sp>
            <p:nvSpPr>
              <p:cNvPr name="Freeform 7" id="7"/>
              <p:cNvSpPr/>
              <p:nvPr/>
            </p:nvSpPr>
            <p:spPr>
              <a:xfrm flipH="false" flipV="false" rot="0">
                <a:off x="0" y="0"/>
                <a:ext cx="1224343" cy="3179394"/>
              </a:xfrm>
              <a:custGeom>
                <a:avLst/>
                <a:gdLst/>
                <a:ahLst/>
                <a:cxnLst/>
                <a:rect r="r" b="b" t="t" l="l"/>
                <a:pathLst>
                  <a:path h="3179394" w="1224343">
                    <a:moveTo>
                      <a:pt x="0" y="0"/>
                    </a:moveTo>
                    <a:lnTo>
                      <a:pt x="1224343" y="0"/>
                    </a:lnTo>
                    <a:lnTo>
                      <a:pt x="1224343" y="3179394"/>
                    </a:lnTo>
                    <a:lnTo>
                      <a:pt x="0" y="3179394"/>
                    </a:lnTo>
                    <a:close/>
                  </a:path>
                </a:pathLst>
              </a:custGeom>
              <a:solidFill>
                <a:srgbClr val="60519D"/>
              </a:solidFill>
            </p:spPr>
          </p:sp>
          <p:sp>
            <p:nvSpPr>
              <p:cNvPr name="TextBox 8" id="8"/>
              <p:cNvSpPr txBox="true"/>
              <p:nvPr/>
            </p:nvSpPr>
            <p:spPr>
              <a:xfrm>
                <a:off x="0" y="-38100"/>
                <a:ext cx="1224343" cy="3217494"/>
              </a:xfrm>
              <a:prstGeom prst="rect">
                <a:avLst/>
              </a:prstGeom>
            </p:spPr>
            <p:txBody>
              <a:bodyPr anchor="ctr" rtlCol="false" tIns="50800" lIns="50800" bIns="50800" rIns="50800"/>
              <a:lstStyle/>
              <a:p>
                <a:pPr algn="ctr">
                  <a:lnSpc>
                    <a:spcPts val="3499"/>
                  </a:lnSpc>
                </a:pPr>
              </a:p>
            </p:txBody>
          </p:sp>
        </p:grpSp>
        <p:grpSp>
          <p:nvGrpSpPr>
            <p:cNvPr name="Group 9" id="9"/>
            <p:cNvGrpSpPr/>
            <p:nvPr/>
          </p:nvGrpSpPr>
          <p:grpSpPr>
            <a:xfrm rot="2448500">
              <a:off x="5585377" y="664834"/>
              <a:ext cx="8021854" cy="16095682"/>
              <a:chOff x="0" y="0"/>
              <a:chExt cx="1584564" cy="3179394"/>
            </a:xfrm>
          </p:grpSpPr>
          <p:sp>
            <p:nvSpPr>
              <p:cNvPr name="Freeform 10" id="10"/>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A84D98"/>
              </a:solidFill>
            </p:spPr>
          </p:sp>
          <p:sp>
            <p:nvSpPr>
              <p:cNvPr name="TextBox 11" id="11"/>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2" id="12"/>
            <p:cNvGrpSpPr/>
            <p:nvPr/>
          </p:nvGrpSpPr>
          <p:grpSpPr>
            <a:xfrm rot="2448500">
              <a:off x="6266829" y="1009836"/>
              <a:ext cx="8021854" cy="16095682"/>
              <a:chOff x="0" y="0"/>
              <a:chExt cx="1584564" cy="3179394"/>
            </a:xfrm>
          </p:grpSpPr>
          <p:sp>
            <p:nvSpPr>
              <p:cNvPr name="Freeform 13" id="13"/>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30A2A1"/>
              </a:solidFill>
            </p:spPr>
          </p:sp>
          <p:sp>
            <p:nvSpPr>
              <p:cNvPr name="TextBox 14" id="14"/>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5" id="15"/>
            <p:cNvGrpSpPr/>
            <p:nvPr/>
          </p:nvGrpSpPr>
          <p:grpSpPr>
            <a:xfrm rot="2448500">
              <a:off x="6948281" y="1354838"/>
              <a:ext cx="8021854" cy="16095682"/>
              <a:chOff x="0" y="0"/>
              <a:chExt cx="1584564" cy="3179394"/>
            </a:xfrm>
          </p:grpSpPr>
          <p:sp>
            <p:nvSpPr>
              <p:cNvPr name="Freeform 16" id="16"/>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279CD8"/>
              </a:solidFill>
            </p:spPr>
          </p:sp>
          <p:sp>
            <p:nvSpPr>
              <p:cNvPr name="TextBox 17" id="17"/>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sp>
        <p:nvSpPr>
          <p:cNvPr name="Freeform 18" id="18"/>
          <p:cNvSpPr/>
          <p:nvPr/>
        </p:nvSpPr>
        <p:spPr>
          <a:xfrm flipH="false" flipV="false" rot="0">
            <a:off x="1028700" y="1028700"/>
            <a:ext cx="2271238" cy="1796651"/>
          </a:xfrm>
          <a:custGeom>
            <a:avLst/>
            <a:gdLst/>
            <a:ahLst/>
            <a:cxnLst/>
            <a:rect r="r" b="b" t="t" l="l"/>
            <a:pathLst>
              <a:path h="1796651" w="2271238">
                <a:moveTo>
                  <a:pt x="0" y="0"/>
                </a:moveTo>
                <a:lnTo>
                  <a:pt x="2271238" y="0"/>
                </a:lnTo>
                <a:lnTo>
                  <a:pt x="2271238" y="1796651"/>
                </a:lnTo>
                <a:lnTo>
                  <a:pt x="0" y="1796651"/>
                </a:lnTo>
                <a:lnTo>
                  <a:pt x="0" y="0"/>
                </a:lnTo>
                <a:close/>
              </a:path>
            </a:pathLst>
          </a:custGeom>
          <a:blipFill>
            <a:blip r:embed="rId3"/>
            <a:stretch>
              <a:fillRect l="0" t="0" r="0" b="0"/>
            </a:stretch>
          </a:blipFill>
        </p:spPr>
      </p:sp>
      <p:sp>
        <p:nvSpPr>
          <p:cNvPr name="TextBox 19" id="19"/>
          <p:cNvSpPr txBox="true"/>
          <p:nvPr/>
        </p:nvSpPr>
        <p:spPr>
          <a:xfrm rot="0">
            <a:off x="16271248" y="8865704"/>
            <a:ext cx="1336030" cy="596900"/>
          </a:xfrm>
          <a:prstGeom prst="rect">
            <a:avLst/>
          </a:prstGeom>
        </p:spPr>
        <p:txBody>
          <a:bodyPr anchor="t" rtlCol="false" tIns="0" lIns="0" bIns="0" rIns="0">
            <a:spAutoFit/>
          </a:bodyPr>
          <a:lstStyle/>
          <a:p>
            <a:pPr algn="ctr">
              <a:lnSpc>
                <a:spcPts val="4900"/>
              </a:lnSpc>
            </a:pPr>
            <a:r>
              <a:rPr lang="en-US" sz="3500" b="true">
                <a:solidFill>
                  <a:srgbClr val="FFFFFF"/>
                </a:solidFill>
                <a:latin typeface="Open Sans Bold"/>
                <a:ea typeface="Open Sans Bold"/>
                <a:cs typeface="Open Sans Bold"/>
                <a:sym typeface="Open Sans Bold"/>
              </a:rPr>
              <a:t>#CT24</a:t>
            </a:r>
          </a:p>
        </p:txBody>
      </p:sp>
    </p:spTree>
  </p:cSld>
  <p:clrMapOvr>
    <a:masterClrMapping/>
  </p:clrMapOvr>
</p:sld>
</file>

<file path=ppt/slides/slide6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42593" y="0"/>
            <a:ext cx="18973187" cy="16294518"/>
          </a:xfrm>
          <a:custGeom>
            <a:avLst/>
            <a:gdLst/>
            <a:ahLst/>
            <a:cxnLst/>
            <a:rect r="r" b="b" t="t" l="l"/>
            <a:pathLst>
              <a:path h="16294518" w="18973187">
                <a:moveTo>
                  <a:pt x="0" y="0"/>
                </a:moveTo>
                <a:lnTo>
                  <a:pt x="18973186" y="0"/>
                </a:lnTo>
                <a:lnTo>
                  <a:pt x="18973186" y="16294518"/>
                </a:lnTo>
                <a:lnTo>
                  <a:pt x="0" y="16294518"/>
                </a:lnTo>
                <a:lnTo>
                  <a:pt x="0" y="0"/>
                </a:lnTo>
                <a:close/>
              </a:path>
            </a:pathLst>
          </a:custGeom>
          <a:blipFill>
            <a:blip r:embed="rId2"/>
            <a:stretch>
              <a:fillRect l="-14411" t="0" r="-14411" b="0"/>
            </a:stretch>
          </a:blipFill>
        </p:spPr>
      </p:sp>
      <p:sp>
        <p:nvSpPr>
          <p:cNvPr name="Freeform 3" id="3"/>
          <p:cNvSpPr/>
          <p:nvPr/>
        </p:nvSpPr>
        <p:spPr>
          <a:xfrm flipH="false" flipV="false" rot="0">
            <a:off x="1028700" y="1028700"/>
            <a:ext cx="2271238" cy="1796651"/>
          </a:xfrm>
          <a:custGeom>
            <a:avLst/>
            <a:gdLst/>
            <a:ahLst/>
            <a:cxnLst/>
            <a:rect r="r" b="b" t="t" l="l"/>
            <a:pathLst>
              <a:path h="1796651" w="2271238">
                <a:moveTo>
                  <a:pt x="0" y="0"/>
                </a:moveTo>
                <a:lnTo>
                  <a:pt x="2271238" y="0"/>
                </a:lnTo>
                <a:lnTo>
                  <a:pt x="2271238" y="1796651"/>
                </a:lnTo>
                <a:lnTo>
                  <a:pt x="0" y="1796651"/>
                </a:lnTo>
                <a:lnTo>
                  <a:pt x="0" y="0"/>
                </a:lnTo>
                <a:close/>
              </a:path>
            </a:pathLst>
          </a:custGeom>
          <a:blipFill>
            <a:blip r:embed="rId3"/>
            <a:stretch>
              <a:fillRect l="0" t="0" r="0" b="0"/>
            </a:stretch>
          </a:blipFill>
        </p:spPr>
      </p:sp>
      <p:sp>
        <p:nvSpPr>
          <p:cNvPr name="TextBox 4" id="4"/>
          <p:cNvSpPr txBox="true"/>
          <p:nvPr/>
        </p:nvSpPr>
        <p:spPr>
          <a:xfrm rot="0">
            <a:off x="1028700" y="3320609"/>
            <a:ext cx="15590520" cy="982979"/>
          </a:xfrm>
          <a:prstGeom prst="rect">
            <a:avLst/>
          </a:prstGeom>
        </p:spPr>
        <p:txBody>
          <a:bodyPr anchor="t" rtlCol="false" tIns="0" lIns="0" bIns="0" rIns="0">
            <a:spAutoFit/>
          </a:bodyPr>
          <a:lstStyle/>
          <a:p>
            <a:pPr algn="l">
              <a:lnSpc>
                <a:spcPts val="7559"/>
              </a:lnSpc>
            </a:pPr>
            <a:r>
              <a:rPr lang="en-US" b="true" sz="6999" spc="-42">
                <a:solidFill>
                  <a:srgbClr val="FFFFFF"/>
                </a:solidFill>
                <a:latin typeface="Open Sans Bold"/>
                <a:ea typeface="Open Sans Bold"/>
                <a:cs typeface="Open Sans Bold"/>
                <a:sym typeface="Open Sans Bold"/>
              </a:rPr>
              <a:t>Special Resolutions</a:t>
            </a:r>
          </a:p>
        </p:txBody>
      </p:sp>
      <p:grpSp>
        <p:nvGrpSpPr>
          <p:cNvPr name="Group 5" id="5"/>
          <p:cNvGrpSpPr/>
          <p:nvPr/>
        </p:nvGrpSpPr>
        <p:grpSpPr>
          <a:xfrm rot="0">
            <a:off x="11758563" y="1546203"/>
            <a:ext cx="14440942" cy="13586515"/>
            <a:chOff x="0" y="0"/>
            <a:chExt cx="19254590" cy="18115354"/>
          </a:xfrm>
        </p:grpSpPr>
        <p:grpSp>
          <p:nvGrpSpPr>
            <p:cNvPr name="Group 6" id="6"/>
            <p:cNvGrpSpPr/>
            <p:nvPr/>
          </p:nvGrpSpPr>
          <p:grpSpPr>
            <a:xfrm rot="2448500">
              <a:off x="4506115" y="413941"/>
              <a:ext cx="6198237" cy="16095682"/>
              <a:chOff x="0" y="0"/>
              <a:chExt cx="1224343" cy="3179394"/>
            </a:xfrm>
          </p:grpSpPr>
          <p:sp>
            <p:nvSpPr>
              <p:cNvPr name="Freeform 7" id="7"/>
              <p:cNvSpPr/>
              <p:nvPr/>
            </p:nvSpPr>
            <p:spPr>
              <a:xfrm flipH="false" flipV="false" rot="0">
                <a:off x="0" y="0"/>
                <a:ext cx="1224343" cy="3179394"/>
              </a:xfrm>
              <a:custGeom>
                <a:avLst/>
                <a:gdLst/>
                <a:ahLst/>
                <a:cxnLst/>
                <a:rect r="r" b="b" t="t" l="l"/>
                <a:pathLst>
                  <a:path h="3179394" w="1224343">
                    <a:moveTo>
                      <a:pt x="0" y="0"/>
                    </a:moveTo>
                    <a:lnTo>
                      <a:pt x="1224343" y="0"/>
                    </a:lnTo>
                    <a:lnTo>
                      <a:pt x="1224343" y="3179394"/>
                    </a:lnTo>
                    <a:lnTo>
                      <a:pt x="0" y="3179394"/>
                    </a:lnTo>
                    <a:close/>
                  </a:path>
                </a:pathLst>
              </a:custGeom>
              <a:solidFill>
                <a:srgbClr val="60519D"/>
              </a:solidFill>
            </p:spPr>
          </p:sp>
          <p:sp>
            <p:nvSpPr>
              <p:cNvPr name="TextBox 8" id="8"/>
              <p:cNvSpPr txBox="true"/>
              <p:nvPr/>
            </p:nvSpPr>
            <p:spPr>
              <a:xfrm>
                <a:off x="0" y="-38100"/>
                <a:ext cx="1224343" cy="3217494"/>
              </a:xfrm>
              <a:prstGeom prst="rect">
                <a:avLst/>
              </a:prstGeom>
            </p:spPr>
            <p:txBody>
              <a:bodyPr anchor="ctr" rtlCol="false" tIns="50800" lIns="50800" bIns="50800" rIns="50800"/>
              <a:lstStyle/>
              <a:p>
                <a:pPr algn="ctr">
                  <a:lnSpc>
                    <a:spcPts val="3499"/>
                  </a:lnSpc>
                </a:pPr>
              </a:p>
            </p:txBody>
          </p:sp>
        </p:grpSp>
        <p:grpSp>
          <p:nvGrpSpPr>
            <p:cNvPr name="Group 9" id="9"/>
            <p:cNvGrpSpPr/>
            <p:nvPr/>
          </p:nvGrpSpPr>
          <p:grpSpPr>
            <a:xfrm rot="2448500">
              <a:off x="5585377" y="664834"/>
              <a:ext cx="8021854" cy="16095682"/>
              <a:chOff x="0" y="0"/>
              <a:chExt cx="1584564" cy="3179394"/>
            </a:xfrm>
          </p:grpSpPr>
          <p:sp>
            <p:nvSpPr>
              <p:cNvPr name="Freeform 10" id="10"/>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A84D98"/>
              </a:solidFill>
            </p:spPr>
          </p:sp>
          <p:sp>
            <p:nvSpPr>
              <p:cNvPr name="TextBox 11" id="11"/>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2" id="12"/>
            <p:cNvGrpSpPr/>
            <p:nvPr/>
          </p:nvGrpSpPr>
          <p:grpSpPr>
            <a:xfrm rot="2448500">
              <a:off x="6266829" y="1009836"/>
              <a:ext cx="8021854" cy="16095682"/>
              <a:chOff x="0" y="0"/>
              <a:chExt cx="1584564" cy="3179394"/>
            </a:xfrm>
          </p:grpSpPr>
          <p:sp>
            <p:nvSpPr>
              <p:cNvPr name="Freeform 13" id="13"/>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30A2A1"/>
              </a:solidFill>
            </p:spPr>
          </p:sp>
          <p:sp>
            <p:nvSpPr>
              <p:cNvPr name="TextBox 14" id="14"/>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5" id="15"/>
            <p:cNvGrpSpPr/>
            <p:nvPr/>
          </p:nvGrpSpPr>
          <p:grpSpPr>
            <a:xfrm rot="2448500">
              <a:off x="6948281" y="1354838"/>
              <a:ext cx="8021854" cy="16095682"/>
              <a:chOff x="0" y="0"/>
              <a:chExt cx="1584564" cy="3179394"/>
            </a:xfrm>
          </p:grpSpPr>
          <p:sp>
            <p:nvSpPr>
              <p:cNvPr name="Freeform 16" id="16"/>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279CD8"/>
              </a:solidFill>
            </p:spPr>
          </p:sp>
          <p:sp>
            <p:nvSpPr>
              <p:cNvPr name="TextBox 17" id="17"/>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sp>
        <p:nvSpPr>
          <p:cNvPr name="TextBox 18" id="18"/>
          <p:cNvSpPr txBox="true"/>
          <p:nvPr/>
        </p:nvSpPr>
        <p:spPr>
          <a:xfrm rot="0">
            <a:off x="16292839" y="8889477"/>
            <a:ext cx="1336030" cy="596900"/>
          </a:xfrm>
          <a:prstGeom prst="rect">
            <a:avLst/>
          </a:prstGeom>
        </p:spPr>
        <p:txBody>
          <a:bodyPr anchor="t" rtlCol="false" tIns="0" lIns="0" bIns="0" rIns="0">
            <a:spAutoFit/>
          </a:bodyPr>
          <a:lstStyle/>
          <a:p>
            <a:pPr algn="ctr">
              <a:lnSpc>
                <a:spcPts val="4900"/>
              </a:lnSpc>
            </a:pPr>
            <a:r>
              <a:rPr lang="en-US" sz="3500" b="true">
                <a:solidFill>
                  <a:srgbClr val="FFFFFF"/>
                </a:solidFill>
                <a:latin typeface="Open Sans Bold"/>
                <a:ea typeface="Open Sans Bold"/>
                <a:cs typeface="Open Sans Bold"/>
                <a:sym typeface="Open Sans Bold"/>
              </a:rPr>
              <a:t>#CT24</a:t>
            </a:r>
          </a:p>
        </p:txBody>
      </p:sp>
      <p:sp>
        <p:nvSpPr>
          <p:cNvPr name="TextBox 19" id="19"/>
          <p:cNvSpPr txBox="true"/>
          <p:nvPr/>
        </p:nvSpPr>
        <p:spPr>
          <a:xfrm rot="0">
            <a:off x="1028700" y="4684588"/>
            <a:ext cx="11758563" cy="815340"/>
          </a:xfrm>
          <a:prstGeom prst="rect">
            <a:avLst/>
          </a:prstGeom>
        </p:spPr>
        <p:txBody>
          <a:bodyPr anchor="t" rtlCol="false" tIns="0" lIns="0" bIns="0" rIns="0">
            <a:spAutoFit/>
          </a:bodyPr>
          <a:lstStyle/>
          <a:p>
            <a:pPr algn="l">
              <a:lnSpc>
                <a:spcPts val="3359"/>
              </a:lnSpc>
            </a:pPr>
            <a:r>
              <a:rPr lang="en-US" sz="2400" b="true">
                <a:solidFill>
                  <a:srgbClr val="FFFFFF"/>
                </a:solidFill>
                <a:latin typeface="Open Sans Bold"/>
                <a:ea typeface="Open Sans Bold"/>
                <a:cs typeface="Open Sans Bold"/>
                <a:sym typeface="Open Sans Bold"/>
              </a:rPr>
              <a:t>You can find the formal wording of all special resolutions in the AGM notice, </a:t>
            </a:r>
          </a:p>
          <a:p>
            <a:pPr algn="l">
              <a:lnSpc>
                <a:spcPts val="3359"/>
              </a:lnSpc>
            </a:pPr>
            <a:r>
              <a:rPr lang="en-US" sz="2400" b="true">
                <a:solidFill>
                  <a:srgbClr val="FFFFFF"/>
                </a:solidFill>
                <a:latin typeface="Open Sans Bold"/>
                <a:ea typeface="Open Sans Bold"/>
                <a:cs typeface="Open Sans Bold"/>
                <a:sym typeface="Open Sans Bold"/>
              </a:rPr>
              <a:t>Follow the QR code on your name badge.</a:t>
            </a:r>
          </a:p>
        </p:txBody>
      </p:sp>
    </p:spTree>
  </p:cSld>
  <p:clrMapOvr>
    <a:masterClrMapping/>
  </p:clrMapOvr>
</p:sld>
</file>

<file path=ppt/slides/slide6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42593" y="0"/>
            <a:ext cx="18973187" cy="16294518"/>
          </a:xfrm>
          <a:custGeom>
            <a:avLst/>
            <a:gdLst/>
            <a:ahLst/>
            <a:cxnLst/>
            <a:rect r="r" b="b" t="t" l="l"/>
            <a:pathLst>
              <a:path h="16294518" w="18973187">
                <a:moveTo>
                  <a:pt x="0" y="0"/>
                </a:moveTo>
                <a:lnTo>
                  <a:pt x="18973186" y="0"/>
                </a:lnTo>
                <a:lnTo>
                  <a:pt x="18973186" y="16294518"/>
                </a:lnTo>
                <a:lnTo>
                  <a:pt x="0" y="16294518"/>
                </a:lnTo>
                <a:lnTo>
                  <a:pt x="0" y="0"/>
                </a:lnTo>
                <a:close/>
              </a:path>
            </a:pathLst>
          </a:custGeom>
          <a:blipFill>
            <a:blip r:embed="rId2"/>
            <a:stretch>
              <a:fillRect l="-14411" t="0" r="-14411" b="0"/>
            </a:stretch>
          </a:blipFill>
        </p:spPr>
      </p:sp>
      <p:sp>
        <p:nvSpPr>
          <p:cNvPr name="TextBox 3" id="3"/>
          <p:cNvSpPr txBox="true"/>
          <p:nvPr/>
        </p:nvSpPr>
        <p:spPr>
          <a:xfrm rot="0">
            <a:off x="893684" y="4486002"/>
            <a:ext cx="12385321" cy="4103370"/>
          </a:xfrm>
          <a:prstGeom prst="rect">
            <a:avLst/>
          </a:prstGeom>
        </p:spPr>
        <p:txBody>
          <a:bodyPr anchor="t" rtlCol="false" tIns="0" lIns="0" bIns="0" rIns="0">
            <a:spAutoFit/>
          </a:bodyPr>
          <a:lstStyle/>
          <a:p>
            <a:pPr algn="l">
              <a:lnSpc>
                <a:spcPts val="3240"/>
              </a:lnSpc>
            </a:pPr>
            <a:r>
              <a:rPr lang="en-US" b="true" sz="3000" spc="-18">
                <a:solidFill>
                  <a:srgbClr val="FFFFFF"/>
                </a:solidFill>
                <a:latin typeface="Open Sans Bold"/>
                <a:ea typeface="Open Sans Bold"/>
                <a:cs typeface="Open Sans Bold"/>
                <a:sym typeface="Open Sans Bold"/>
              </a:rPr>
              <a:t>Summary:</a:t>
            </a:r>
          </a:p>
          <a:p>
            <a:pPr algn="l">
              <a:lnSpc>
                <a:spcPts val="3240"/>
              </a:lnSpc>
            </a:pPr>
          </a:p>
          <a:p>
            <a:pPr algn="l" marL="542547" indent="-271273" lvl="1">
              <a:lnSpc>
                <a:spcPts val="3240"/>
              </a:lnSpc>
              <a:buFont typeface="Arial"/>
              <a:buChar char="•"/>
            </a:pPr>
            <a:r>
              <a:rPr lang="en-US" b="true" sz="3000" spc="-18">
                <a:solidFill>
                  <a:srgbClr val="FFFFFF"/>
                </a:solidFill>
                <a:latin typeface="Open Sans Bold"/>
                <a:ea typeface="Open Sans Bold"/>
                <a:cs typeface="Open Sans Bold"/>
                <a:sym typeface="Open Sans Bold"/>
              </a:rPr>
              <a:t>Increase member trustees from 6 to 7</a:t>
            </a:r>
          </a:p>
          <a:p>
            <a:pPr algn="l">
              <a:lnSpc>
                <a:spcPts val="3240"/>
              </a:lnSpc>
            </a:pPr>
          </a:p>
          <a:p>
            <a:pPr algn="l" marL="542547" indent="-271273" lvl="1">
              <a:lnSpc>
                <a:spcPts val="3240"/>
              </a:lnSpc>
              <a:buFont typeface="Arial"/>
              <a:buChar char="•"/>
            </a:pPr>
            <a:r>
              <a:rPr lang="en-US" b="true" sz="3000" spc="-18">
                <a:solidFill>
                  <a:srgbClr val="FFFFFF"/>
                </a:solidFill>
                <a:latin typeface="Open Sans Bold"/>
                <a:ea typeface="Open Sans Bold"/>
                <a:cs typeface="Open Sans Bold"/>
                <a:sym typeface="Open Sans Bold"/>
              </a:rPr>
              <a:t>Increase co-opted trustees from 5 to 6</a:t>
            </a:r>
          </a:p>
          <a:p>
            <a:pPr algn="l">
              <a:lnSpc>
                <a:spcPts val="3240"/>
              </a:lnSpc>
            </a:pPr>
          </a:p>
          <a:p>
            <a:pPr algn="l" marL="542928" indent="-271464" lvl="1">
              <a:lnSpc>
                <a:spcPts val="3240"/>
              </a:lnSpc>
              <a:buFont typeface="Arial"/>
              <a:buChar char="•"/>
            </a:pPr>
            <a:r>
              <a:rPr lang="en-US" b="true" sz="3000" spc="-18">
                <a:solidFill>
                  <a:srgbClr val="FFFFFF"/>
                </a:solidFill>
                <a:latin typeface="Open Sans Bold"/>
                <a:ea typeface="Open Sans Bold"/>
                <a:cs typeface="Open Sans Bold"/>
                <a:sym typeface="Open Sans Bold"/>
              </a:rPr>
              <a:t>Require that from the total number of trustees, there must be at least one located in each of Scotland, Wales and Northern Ireland</a:t>
            </a:r>
          </a:p>
          <a:p>
            <a:pPr algn="l" marL="542928" indent="-271464" lvl="1">
              <a:lnSpc>
                <a:spcPts val="3240"/>
              </a:lnSpc>
            </a:pPr>
          </a:p>
        </p:txBody>
      </p:sp>
      <p:sp>
        <p:nvSpPr>
          <p:cNvPr name="TextBox 4" id="4"/>
          <p:cNvSpPr txBox="true"/>
          <p:nvPr/>
        </p:nvSpPr>
        <p:spPr>
          <a:xfrm rot="0">
            <a:off x="893684" y="3891809"/>
            <a:ext cx="15843623" cy="417195"/>
          </a:xfrm>
          <a:prstGeom prst="rect">
            <a:avLst/>
          </a:prstGeom>
        </p:spPr>
        <p:txBody>
          <a:bodyPr anchor="t" rtlCol="false" tIns="0" lIns="0" bIns="0" rIns="0">
            <a:spAutoFit/>
          </a:bodyPr>
          <a:lstStyle/>
          <a:p>
            <a:pPr algn="l">
              <a:lnSpc>
                <a:spcPts val="3240"/>
              </a:lnSpc>
            </a:pPr>
            <a:r>
              <a:rPr lang="en-US" b="true" sz="3000" i="true" spc="28">
                <a:solidFill>
                  <a:srgbClr val="FFFFFF"/>
                </a:solidFill>
                <a:latin typeface="Open Sans Bold Italics"/>
                <a:ea typeface="Open Sans Bold Italics"/>
                <a:cs typeface="Open Sans Bold Italics"/>
                <a:sym typeface="Open Sans Bold Italics"/>
              </a:rPr>
              <a:t>Formal wording contained in the AGM notice.</a:t>
            </a:r>
          </a:p>
        </p:txBody>
      </p:sp>
      <p:grpSp>
        <p:nvGrpSpPr>
          <p:cNvPr name="Group 5" id="5"/>
          <p:cNvGrpSpPr/>
          <p:nvPr/>
        </p:nvGrpSpPr>
        <p:grpSpPr>
          <a:xfrm rot="0">
            <a:off x="11758563" y="1546203"/>
            <a:ext cx="14440942" cy="13586515"/>
            <a:chOff x="0" y="0"/>
            <a:chExt cx="19254590" cy="18115354"/>
          </a:xfrm>
        </p:grpSpPr>
        <p:grpSp>
          <p:nvGrpSpPr>
            <p:cNvPr name="Group 6" id="6"/>
            <p:cNvGrpSpPr/>
            <p:nvPr/>
          </p:nvGrpSpPr>
          <p:grpSpPr>
            <a:xfrm rot="2448500">
              <a:off x="4506115" y="413941"/>
              <a:ext cx="6198237" cy="16095682"/>
              <a:chOff x="0" y="0"/>
              <a:chExt cx="1224343" cy="3179394"/>
            </a:xfrm>
          </p:grpSpPr>
          <p:sp>
            <p:nvSpPr>
              <p:cNvPr name="Freeform 7" id="7"/>
              <p:cNvSpPr/>
              <p:nvPr/>
            </p:nvSpPr>
            <p:spPr>
              <a:xfrm flipH="false" flipV="false" rot="0">
                <a:off x="0" y="0"/>
                <a:ext cx="1224343" cy="3179394"/>
              </a:xfrm>
              <a:custGeom>
                <a:avLst/>
                <a:gdLst/>
                <a:ahLst/>
                <a:cxnLst/>
                <a:rect r="r" b="b" t="t" l="l"/>
                <a:pathLst>
                  <a:path h="3179394" w="1224343">
                    <a:moveTo>
                      <a:pt x="0" y="0"/>
                    </a:moveTo>
                    <a:lnTo>
                      <a:pt x="1224343" y="0"/>
                    </a:lnTo>
                    <a:lnTo>
                      <a:pt x="1224343" y="3179394"/>
                    </a:lnTo>
                    <a:lnTo>
                      <a:pt x="0" y="3179394"/>
                    </a:lnTo>
                    <a:close/>
                  </a:path>
                </a:pathLst>
              </a:custGeom>
              <a:solidFill>
                <a:srgbClr val="60519D"/>
              </a:solidFill>
            </p:spPr>
          </p:sp>
          <p:sp>
            <p:nvSpPr>
              <p:cNvPr name="TextBox 8" id="8"/>
              <p:cNvSpPr txBox="true"/>
              <p:nvPr/>
            </p:nvSpPr>
            <p:spPr>
              <a:xfrm>
                <a:off x="0" y="-38100"/>
                <a:ext cx="1224343" cy="3217494"/>
              </a:xfrm>
              <a:prstGeom prst="rect">
                <a:avLst/>
              </a:prstGeom>
            </p:spPr>
            <p:txBody>
              <a:bodyPr anchor="ctr" rtlCol="false" tIns="50800" lIns="50800" bIns="50800" rIns="50800"/>
              <a:lstStyle/>
              <a:p>
                <a:pPr algn="ctr">
                  <a:lnSpc>
                    <a:spcPts val="3499"/>
                  </a:lnSpc>
                </a:pPr>
              </a:p>
            </p:txBody>
          </p:sp>
        </p:grpSp>
        <p:grpSp>
          <p:nvGrpSpPr>
            <p:cNvPr name="Group 9" id="9"/>
            <p:cNvGrpSpPr/>
            <p:nvPr/>
          </p:nvGrpSpPr>
          <p:grpSpPr>
            <a:xfrm rot="2448500">
              <a:off x="5585377" y="664834"/>
              <a:ext cx="8021854" cy="16095682"/>
              <a:chOff x="0" y="0"/>
              <a:chExt cx="1584564" cy="3179394"/>
            </a:xfrm>
          </p:grpSpPr>
          <p:sp>
            <p:nvSpPr>
              <p:cNvPr name="Freeform 10" id="10"/>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A84D98"/>
              </a:solidFill>
            </p:spPr>
          </p:sp>
          <p:sp>
            <p:nvSpPr>
              <p:cNvPr name="TextBox 11" id="11"/>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2" id="12"/>
            <p:cNvGrpSpPr/>
            <p:nvPr/>
          </p:nvGrpSpPr>
          <p:grpSpPr>
            <a:xfrm rot="2448500">
              <a:off x="6266829" y="1009836"/>
              <a:ext cx="8021854" cy="16095682"/>
              <a:chOff x="0" y="0"/>
              <a:chExt cx="1584564" cy="3179394"/>
            </a:xfrm>
          </p:grpSpPr>
          <p:sp>
            <p:nvSpPr>
              <p:cNvPr name="Freeform 13" id="13"/>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30A2A1"/>
              </a:solidFill>
            </p:spPr>
          </p:sp>
          <p:sp>
            <p:nvSpPr>
              <p:cNvPr name="TextBox 14" id="14"/>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5" id="15"/>
            <p:cNvGrpSpPr/>
            <p:nvPr/>
          </p:nvGrpSpPr>
          <p:grpSpPr>
            <a:xfrm rot="2448500">
              <a:off x="6948281" y="1354838"/>
              <a:ext cx="8021854" cy="16095682"/>
              <a:chOff x="0" y="0"/>
              <a:chExt cx="1584564" cy="3179394"/>
            </a:xfrm>
          </p:grpSpPr>
          <p:sp>
            <p:nvSpPr>
              <p:cNvPr name="Freeform 16" id="16"/>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279CD8"/>
              </a:solidFill>
            </p:spPr>
          </p:sp>
          <p:sp>
            <p:nvSpPr>
              <p:cNvPr name="TextBox 17" id="17"/>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sp>
        <p:nvSpPr>
          <p:cNvPr name="Freeform 18" id="18"/>
          <p:cNvSpPr/>
          <p:nvPr/>
        </p:nvSpPr>
        <p:spPr>
          <a:xfrm flipH="false" flipV="false" rot="0">
            <a:off x="1028700" y="957080"/>
            <a:ext cx="2271238" cy="1796651"/>
          </a:xfrm>
          <a:custGeom>
            <a:avLst/>
            <a:gdLst/>
            <a:ahLst/>
            <a:cxnLst/>
            <a:rect r="r" b="b" t="t" l="l"/>
            <a:pathLst>
              <a:path h="1796651" w="2271238">
                <a:moveTo>
                  <a:pt x="0" y="0"/>
                </a:moveTo>
                <a:lnTo>
                  <a:pt x="2271238" y="0"/>
                </a:lnTo>
                <a:lnTo>
                  <a:pt x="2271238" y="1796651"/>
                </a:lnTo>
                <a:lnTo>
                  <a:pt x="0" y="1796651"/>
                </a:lnTo>
                <a:lnTo>
                  <a:pt x="0" y="0"/>
                </a:lnTo>
                <a:close/>
              </a:path>
            </a:pathLst>
          </a:custGeom>
          <a:blipFill>
            <a:blip r:embed="rId3"/>
            <a:stretch>
              <a:fillRect l="0" t="0" r="0" b="0"/>
            </a:stretch>
          </a:blipFill>
        </p:spPr>
      </p:sp>
      <p:sp>
        <p:nvSpPr>
          <p:cNvPr name="TextBox 19" id="19"/>
          <p:cNvSpPr txBox="true"/>
          <p:nvPr/>
        </p:nvSpPr>
        <p:spPr>
          <a:xfrm rot="0">
            <a:off x="893684" y="3111140"/>
            <a:ext cx="15590520" cy="621030"/>
          </a:xfrm>
          <a:prstGeom prst="rect">
            <a:avLst/>
          </a:prstGeom>
        </p:spPr>
        <p:txBody>
          <a:bodyPr anchor="t" rtlCol="false" tIns="0" lIns="0" bIns="0" rIns="0">
            <a:spAutoFit/>
          </a:bodyPr>
          <a:lstStyle/>
          <a:p>
            <a:pPr algn="l">
              <a:lnSpc>
                <a:spcPts val="4859"/>
              </a:lnSpc>
            </a:pPr>
            <a:r>
              <a:rPr lang="en-US" b="true" sz="4499" spc="-27">
                <a:solidFill>
                  <a:srgbClr val="FFFFFF"/>
                </a:solidFill>
                <a:latin typeface="Open Sans Bold"/>
                <a:ea typeface="Open Sans Bold"/>
                <a:cs typeface="Open Sans Bold"/>
                <a:sym typeface="Open Sans Bold"/>
              </a:rPr>
              <a:t>Special Resolution 1 – amendment of trustee numbers</a:t>
            </a:r>
          </a:p>
        </p:txBody>
      </p:sp>
      <p:sp>
        <p:nvSpPr>
          <p:cNvPr name="TextBox 20" id="20"/>
          <p:cNvSpPr txBox="true"/>
          <p:nvPr/>
        </p:nvSpPr>
        <p:spPr>
          <a:xfrm rot="0">
            <a:off x="16069292" y="8909912"/>
            <a:ext cx="1336030" cy="596900"/>
          </a:xfrm>
          <a:prstGeom prst="rect">
            <a:avLst/>
          </a:prstGeom>
        </p:spPr>
        <p:txBody>
          <a:bodyPr anchor="t" rtlCol="false" tIns="0" lIns="0" bIns="0" rIns="0">
            <a:spAutoFit/>
          </a:bodyPr>
          <a:lstStyle/>
          <a:p>
            <a:pPr algn="ctr">
              <a:lnSpc>
                <a:spcPts val="4900"/>
              </a:lnSpc>
            </a:pPr>
            <a:r>
              <a:rPr lang="en-US" sz="3500" b="true">
                <a:solidFill>
                  <a:srgbClr val="FFFFFF"/>
                </a:solidFill>
                <a:latin typeface="Open Sans Bold"/>
                <a:ea typeface="Open Sans Bold"/>
                <a:cs typeface="Open Sans Bold"/>
                <a:sym typeface="Open Sans Bold"/>
              </a:rPr>
              <a:t>#CT24</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8945878"/>
            <a:ext cx="2924223" cy="1341122"/>
          </a:xfrm>
          <a:custGeom>
            <a:avLst/>
            <a:gdLst/>
            <a:ahLst/>
            <a:cxnLst/>
            <a:rect r="r" b="b" t="t" l="l"/>
            <a:pathLst>
              <a:path h="1341122" w="2924223">
                <a:moveTo>
                  <a:pt x="0" y="0"/>
                </a:moveTo>
                <a:lnTo>
                  <a:pt x="2924223" y="0"/>
                </a:lnTo>
                <a:lnTo>
                  <a:pt x="2924223" y="1341122"/>
                </a:lnTo>
                <a:lnTo>
                  <a:pt x="0" y="1341122"/>
                </a:lnTo>
                <a:lnTo>
                  <a:pt x="0" y="0"/>
                </a:lnTo>
                <a:close/>
              </a:path>
            </a:pathLst>
          </a:custGeom>
          <a:blipFill>
            <a:blip r:embed="rId2"/>
            <a:stretch>
              <a:fillRect l="0" t="-29079" r="0" b="-25000"/>
            </a:stretch>
          </a:blipFill>
        </p:spPr>
      </p:sp>
      <p:sp>
        <p:nvSpPr>
          <p:cNvPr name="AutoShape 3" id="3"/>
          <p:cNvSpPr/>
          <p:nvPr/>
        </p:nvSpPr>
        <p:spPr>
          <a:xfrm rot="11497">
            <a:off x="-28623" y="1886427"/>
            <a:ext cx="17087946" cy="0"/>
          </a:xfrm>
          <a:prstGeom prst="line">
            <a:avLst/>
          </a:prstGeom>
          <a:ln cap="rnd" w="28575">
            <a:solidFill>
              <a:srgbClr val="009739"/>
            </a:solidFill>
            <a:prstDash val="solid"/>
            <a:headEnd type="none" len="sm" w="sm"/>
            <a:tailEnd type="none" len="sm" w="sm"/>
          </a:ln>
        </p:spPr>
      </p:sp>
      <p:sp>
        <p:nvSpPr>
          <p:cNvPr name="TextBox 4" id="4"/>
          <p:cNvSpPr txBox="true"/>
          <p:nvPr/>
        </p:nvSpPr>
        <p:spPr>
          <a:xfrm rot="0">
            <a:off x="681583" y="2468374"/>
            <a:ext cx="11878451" cy="3719520"/>
          </a:xfrm>
          <a:prstGeom prst="rect">
            <a:avLst/>
          </a:prstGeom>
        </p:spPr>
        <p:txBody>
          <a:bodyPr anchor="t" rtlCol="false" tIns="0" lIns="0" bIns="0" rIns="0">
            <a:spAutoFit/>
          </a:bodyPr>
          <a:lstStyle/>
          <a:p>
            <a:pPr algn="l" marL="665798" indent="-332899" lvl="1">
              <a:lnSpc>
                <a:spcPts val="3888"/>
              </a:lnSpc>
              <a:buFont typeface="Arial"/>
              <a:buChar char="•"/>
            </a:pPr>
            <a:r>
              <a:rPr lang="en-US" sz="3600">
                <a:solidFill>
                  <a:srgbClr val="000000"/>
                </a:solidFill>
                <a:latin typeface="Arimo"/>
                <a:ea typeface="Arimo"/>
                <a:cs typeface="Arimo"/>
                <a:sym typeface="Arimo"/>
              </a:rPr>
              <a:t>Community Transport has existed since 1960s</a:t>
            </a:r>
          </a:p>
          <a:p>
            <a:pPr algn="l" marL="665798" indent="-332899" lvl="1">
              <a:lnSpc>
                <a:spcPts val="3888"/>
              </a:lnSpc>
            </a:pPr>
          </a:p>
          <a:p>
            <a:pPr algn="l" marL="665798" indent="-332899" lvl="1">
              <a:lnSpc>
                <a:spcPts val="3888"/>
              </a:lnSpc>
              <a:buFont typeface="Arial"/>
              <a:buChar char="•"/>
            </a:pPr>
            <a:r>
              <a:rPr lang="en-US" sz="3600">
                <a:solidFill>
                  <a:srgbClr val="000000"/>
                </a:solidFill>
                <a:latin typeface="Arimo"/>
                <a:ea typeface="Arimo"/>
                <a:cs typeface="Arimo"/>
                <a:sym typeface="Arimo"/>
              </a:rPr>
              <a:t>Assisting individuals to live independently and encourage social integration for wellbeing and community benefit</a:t>
            </a:r>
          </a:p>
          <a:p>
            <a:pPr algn="l" marL="665798" indent="-332899" lvl="1">
              <a:lnSpc>
                <a:spcPts val="3888"/>
              </a:lnSpc>
            </a:pPr>
          </a:p>
          <a:p>
            <a:pPr algn="l" marL="665798" indent="-332899" lvl="1">
              <a:lnSpc>
                <a:spcPts val="3888"/>
              </a:lnSpc>
              <a:buFont typeface="Arial"/>
              <a:buChar char="•"/>
            </a:pPr>
            <a:r>
              <a:rPr lang="en-US" sz="3600">
                <a:solidFill>
                  <a:srgbClr val="000000"/>
                </a:solidFill>
                <a:latin typeface="Arimo"/>
                <a:ea typeface="Arimo"/>
                <a:cs typeface="Arimo"/>
                <a:sym typeface="Arimo"/>
              </a:rPr>
              <a:t>Critical role in enabling travel for vulnerable or isolated individuals providing, at least, half a million trips monthly in England alone.</a:t>
            </a:r>
          </a:p>
          <a:p>
            <a:pPr algn="l" marL="665798" indent="-332899" lvl="1">
              <a:lnSpc>
                <a:spcPts val="3888"/>
              </a:lnSpc>
            </a:pPr>
          </a:p>
          <a:p>
            <a:pPr algn="l" marL="665798" indent="-332899" lvl="1">
              <a:lnSpc>
                <a:spcPts val="3888"/>
              </a:lnSpc>
              <a:buFont typeface="Arial"/>
              <a:buChar char="•"/>
            </a:pPr>
            <a:r>
              <a:rPr lang="en-US" sz="3600">
                <a:solidFill>
                  <a:srgbClr val="000000"/>
                </a:solidFill>
                <a:latin typeface="Arimo"/>
                <a:ea typeface="Arimo"/>
                <a:cs typeface="Arimo"/>
                <a:sym typeface="Arimo"/>
              </a:rPr>
              <a:t>Poor recognition of CT with the benefits it brings to individuals and society in wider transport conversations</a:t>
            </a:r>
          </a:p>
          <a:p>
            <a:pPr algn="l" marL="665798" indent="-332899" lvl="1">
              <a:lnSpc>
                <a:spcPts val="3888"/>
              </a:lnSpc>
            </a:pPr>
          </a:p>
        </p:txBody>
      </p:sp>
      <p:sp>
        <p:nvSpPr>
          <p:cNvPr name="TextBox 5" id="5"/>
          <p:cNvSpPr txBox="true"/>
          <p:nvPr/>
        </p:nvSpPr>
        <p:spPr>
          <a:xfrm rot="0">
            <a:off x="1348740" y="641032"/>
            <a:ext cx="15590520" cy="1172527"/>
          </a:xfrm>
          <a:prstGeom prst="rect">
            <a:avLst/>
          </a:prstGeom>
        </p:spPr>
        <p:txBody>
          <a:bodyPr anchor="t" rtlCol="false" tIns="0" lIns="0" bIns="0" rIns="0">
            <a:spAutoFit/>
          </a:bodyPr>
          <a:lstStyle/>
          <a:p>
            <a:pPr algn="l">
              <a:lnSpc>
                <a:spcPts val="6480"/>
              </a:lnSpc>
            </a:pPr>
            <a:r>
              <a:rPr lang="en-US" sz="6000">
                <a:solidFill>
                  <a:srgbClr val="009739"/>
                </a:solidFill>
                <a:latin typeface="Arimo"/>
                <a:ea typeface="Arimo"/>
                <a:cs typeface="Arimo"/>
                <a:sym typeface="Arimo"/>
              </a:rPr>
              <a:t>CT role in the transport sector</a:t>
            </a:r>
          </a:p>
        </p:txBody>
      </p:sp>
      <p:grpSp>
        <p:nvGrpSpPr>
          <p:cNvPr name="Group 6" id="6"/>
          <p:cNvGrpSpPr/>
          <p:nvPr/>
        </p:nvGrpSpPr>
        <p:grpSpPr>
          <a:xfrm rot="0">
            <a:off x="14435136" y="2162175"/>
            <a:ext cx="3272245" cy="3090862"/>
            <a:chOff x="0" y="0"/>
            <a:chExt cx="4362994" cy="4121150"/>
          </a:xfrm>
        </p:grpSpPr>
        <p:sp>
          <p:nvSpPr>
            <p:cNvPr name="Freeform 7" id="7"/>
            <p:cNvSpPr/>
            <p:nvPr/>
          </p:nvSpPr>
          <p:spPr>
            <a:xfrm flipH="false" flipV="false" rot="0">
              <a:off x="12700" y="12700"/>
              <a:ext cx="4337558" cy="4095750"/>
            </a:xfrm>
            <a:custGeom>
              <a:avLst/>
              <a:gdLst/>
              <a:ahLst/>
              <a:cxnLst/>
              <a:rect r="r" b="b" t="t" l="l"/>
              <a:pathLst>
                <a:path h="4095750" w="4337558">
                  <a:moveTo>
                    <a:pt x="0" y="2047875"/>
                  </a:moveTo>
                  <a:cubicBezTo>
                    <a:pt x="0" y="916813"/>
                    <a:pt x="971042" y="0"/>
                    <a:pt x="2168779" y="0"/>
                  </a:cubicBezTo>
                  <a:cubicBezTo>
                    <a:pt x="3366516" y="0"/>
                    <a:pt x="4337558" y="916813"/>
                    <a:pt x="4337558" y="2047875"/>
                  </a:cubicBezTo>
                  <a:cubicBezTo>
                    <a:pt x="4337558" y="3178937"/>
                    <a:pt x="3366643" y="4095750"/>
                    <a:pt x="2168779" y="4095750"/>
                  </a:cubicBezTo>
                  <a:cubicBezTo>
                    <a:pt x="970915" y="4095750"/>
                    <a:pt x="0" y="3178937"/>
                    <a:pt x="0" y="2047875"/>
                  </a:cubicBezTo>
                  <a:close/>
                </a:path>
              </a:pathLst>
            </a:custGeom>
            <a:solidFill>
              <a:srgbClr val="00B050"/>
            </a:solidFill>
          </p:spPr>
        </p:sp>
        <p:sp>
          <p:nvSpPr>
            <p:cNvPr name="Freeform 8" id="8"/>
            <p:cNvSpPr/>
            <p:nvPr/>
          </p:nvSpPr>
          <p:spPr>
            <a:xfrm flipH="false" flipV="false" rot="0">
              <a:off x="0" y="0"/>
              <a:ext cx="4362958" cy="4121150"/>
            </a:xfrm>
            <a:custGeom>
              <a:avLst/>
              <a:gdLst/>
              <a:ahLst/>
              <a:cxnLst/>
              <a:rect r="r" b="b" t="t" l="l"/>
              <a:pathLst>
                <a:path h="4121150" w="4362958">
                  <a:moveTo>
                    <a:pt x="0" y="2060575"/>
                  </a:moveTo>
                  <a:cubicBezTo>
                    <a:pt x="0" y="921893"/>
                    <a:pt x="977392" y="0"/>
                    <a:pt x="2181479" y="0"/>
                  </a:cubicBezTo>
                  <a:lnTo>
                    <a:pt x="2181479" y="12700"/>
                  </a:lnTo>
                  <a:lnTo>
                    <a:pt x="2181479" y="0"/>
                  </a:lnTo>
                  <a:cubicBezTo>
                    <a:pt x="3385566" y="0"/>
                    <a:pt x="4362958" y="921893"/>
                    <a:pt x="4362958" y="2060575"/>
                  </a:cubicBezTo>
                  <a:lnTo>
                    <a:pt x="4350258" y="2060575"/>
                  </a:lnTo>
                  <a:lnTo>
                    <a:pt x="4362958" y="2060575"/>
                  </a:lnTo>
                  <a:cubicBezTo>
                    <a:pt x="4362958" y="3199257"/>
                    <a:pt x="3385566" y="4121150"/>
                    <a:pt x="2181479" y="4121150"/>
                  </a:cubicBezTo>
                  <a:lnTo>
                    <a:pt x="2181479" y="4108450"/>
                  </a:lnTo>
                  <a:lnTo>
                    <a:pt x="2181479" y="4121150"/>
                  </a:lnTo>
                  <a:cubicBezTo>
                    <a:pt x="977392" y="4121150"/>
                    <a:pt x="0" y="3199257"/>
                    <a:pt x="0" y="2060575"/>
                  </a:cubicBezTo>
                  <a:lnTo>
                    <a:pt x="12700" y="2060575"/>
                  </a:lnTo>
                  <a:lnTo>
                    <a:pt x="25400" y="2060575"/>
                  </a:lnTo>
                  <a:lnTo>
                    <a:pt x="12700" y="2060575"/>
                  </a:lnTo>
                  <a:lnTo>
                    <a:pt x="0" y="2060575"/>
                  </a:lnTo>
                  <a:moveTo>
                    <a:pt x="25400" y="2060575"/>
                  </a:moveTo>
                  <a:cubicBezTo>
                    <a:pt x="25400" y="2067560"/>
                    <a:pt x="19685" y="2073275"/>
                    <a:pt x="12700" y="2073275"/>
                  </a:cubicBezTo>
                  <a:cubicBezTo>
                    <a:pt x="5715" y="2073275"/>
                    <a:pt x="0" y="2067560"/>
                    <a:pt x="0" y="2060575"/>
                  </a:cubicBezTo>
                  <a:cubicBezTo>
                    <a:pt x="0" y="2053590"/>
                    <a:pt x="5715" y="2047875"/>
                    <a:pt x="12700" y="2047875"/>
                  </a:cubicBezTo>
                  <a:cubicBezTo>
                    <a:pt x="19685" y="2047875"/>
                    <a:pt x="25400" y="2053590"/>
                    <a:pt x="25400" y="2060575"/>
                  </a:cubicBezTo>
                  <a:cubicBezTo>
                    <a:pt x="25400" y="3183890"/>
                    <a:pt x="989965" y="4095750"/>
                    <a:pt x="2181479" y="4095750"/>
                  </a:cubicBezTo>
                  <a:cubicBezTo>
                    <a:pt x="3372993" y="4095750"/>
                    <a:pt x="4337558" y="3183890"/>
                    <a:pt x="4337558" y="2060575"/>
                  </a:cubicBezTo>
                  <a:cubicBezTo>
                    <a:pt x="4337558" y="937260"/>
                    <a:pt x="3372993" y="25400"/>
                    <a:pt x="2181479" y="25400"/>
                  </a:cubicBezTo>
                  <a:lnTo>
                    <a:pt x="2181479" y="12700"/>
                  </a:lnTo>
                  <a:lnTo>
                    <a:pt x="2181479" y="25400"/>
                  </a:lnTo>
                  <a:cubicBezTo>
                    <a:pt x="989965" y="25400"/>
                    <a:pt x="25400" y="937260"/>
                    <a:pt x="25400" y="2060575"/>
                  </a:cubicBezTo>
                  <a:close/>
                </a:path>
              </a:pathLst>
            </a:custGeom>
            <a:solidFill>
              <a:srgbClr val="00B050"/>
            </a:solidFill>
          </p:spPr>
        </p:sp>
        <p:sp>
          <p:nvSpPr>
            <p:cNvPr name="TextBox 9" id="9"/>
            <p:cNvSpPr txBox="true"/>
            <p:nvPr/>
          </p:nvSpPr>
          <p:spPr>
            <a:xfrm>
              <a:off x="0" y="-9525"/>
              <a:ext cx="4362994" cy="4130675"/>
            </a:xfrm>
            <a:prstGeom prst="rect">
              <a:avLst/>
            </a:prstGeom>
          </p:spPr>
          <p:txBody>
            <a:bodyPr anchor="ctr" rtlCol="false" tIns="50800" lIns="50800" bIns="50800" rIns="50800"/>
            <a:lstStyle/>
            <a:p>
              <a:pPr algn="ctr">
                <a:lnSpc>
                  <a:spcPts val="3240"/>
                </a:lnSpc>
              </a:pPr>
              <a:r>
                <a:rPr lang="en-US" sz="2700" spc="25">
                  <a:solidFill>
                    <a:srgbClr val="FFFFFF"/>
                  </a:solidFill>
                  <a:latin typeface="TT Rounds Condensed"/>
                  <a:ea typeface="TT Rounds Condensed"/>
                  <a:cs typeface="TT Rounds Condensed"/>
                  <a:sym typeface="TT Rounds Condensed"/>
                </a:rPr>
                <a:t>Over 55% of users are geographically isolated  </a:t>
              </a:r>
            </a:p>
          </p:txBody>
        </p:sp>
      </p:grpSp>
      <p:grpSp>
        <p:nvGrpSpPr>
          <p:cNvPr name="Group 10" id="10"/>
          <p:cNvGrpSpPr/>
          <p:nvPr/>
        </p:nvGrpSpPr>
        <p:grpSpPr>
          <a:xfrm rot="0">
            <a:off x="12641949" y="4811316"/>
            <a:ext cx="2447925" cy="2345530"/>
            <a:chOff x="0" y="0"/>
            <a:chExt cx="3263900" cy="3127374"/>
          </a:xfrm>
        </p:grpSpPr>
        <p:sp>
          <p:nvSpPr>
            <p:cNvPr name="Freeform 11" id="11"/>
            <p:cNvSpPr/>
            <p:nvPr/>
          </p:nvSpPr>
          <p:spPr>
            <a:xfrm flipH="false" flipV="false" rot="0">
              <a:off x="12700" y="12700"/>
              <a:ext cx="3238500" cy="3101975"/>
            </a:xfrm>
            <a:custGeom>
              <a:avLst/>
              <a:gdLst/>
              <a:ahLst/>
              <a:cxnLst/>
              <a:rect r="r" b="b" t="t" l="l"/>
              <a:pathLst>
                <a:path h="3101975" w="3238500">
                  <a:moveTo>
                    <a:pt x="0" y="1550924"/>
                  </a:moveTo>
                  <a:cubicBezTo>
                    <a:pt x="0" y="694436"/>
                    <a:pt x="724916" y="0"/>
                    <a:pt x="1619250" y="0"/>
                  </a:cubicBezTo>
                  <a:cubicBezTo>
                    <a:pt x="2513584" y="0"/>
                    <a:pt x="3238500" y="694436"/>
                    <a:pt x="3238500" y="1550924"/>
                  </a:cubicBezTo>
                  <a:cubicBezTo>
                    <a:pt x="3238500" y="2407412"/>
                    <a:pt x="2513584" y="3101975"/>
                    <a:pt x="1619250" y="3101975"/>
                  </a:cubicBezTo>
                  <a:cubicBezTo>
                    <a:pt x="724916" y="3101975"/>
                    <a:pt x="0" y="2407539"/>
                    <a:pt x="0" y="1550924"/>
                  </a:cubicBezTo>
                  <a:close/>
                </a:path>
              </a:pathLst>
            </a:custGeom>
            <a:solidFill>
              <a:srgbClr val="00B050"/>
            </a:solidFill>
          </p:spPr>
        </p:sp>
        <p:sp>
          <p:nvSpPr>
            <p:cNvPr name="Freeform 12" id="12"/>
            <p:cNvSpPr/>
            <p:nvPr/>
          </p:nvSpPr>
          <p:spPr>
            <a:xfrm flipH="false" flipV="false" rot="0">
              <a:off x="0" y="0"/>
              <a:ext cx="3263900" cy="3127375"/>
            </a:xfrm>
            <a:custGeom>
              <a:avLst/>
              <a:gdLst/>
              <a:ahLst/>
              <a:cxnLst/>
              <a:rect r="r" b="b" t="t" l="l"/>
              <a:pathLst>
                <a:path h="3127375" w="3263900">
                  <a:moveTo>
                    <a:pt x="0" y="1563624"/>
                  </a:moveTo>
                  <a:cubicBezTo>
                    <a:pt x="0" y="699516"/>
                    <a:pt x="731139" y="0"/>
                    <a:pt x="1631950" y="0"/>
                  </a:cubicBezTo>
                  <a:lnTo>
                    <a:pt x="1631950" y="12700"/>
                  </a:lnTo>
                  <a:lnTo>
                    <a:pt x="1631950" y="0"/>
                  </a:lnTo>
                  <a:cubicBezTo>
                    <a:pt x="2532761" y="0"/>
                    <a:pt x="3263900" y="699516"/>
                    <a:pt x="3263900" y="1563624"/>
                  </a:cubicBezTo>
                  <a:cubicBezTo>
                    <a:pt x="3263900" y="2427732"/>
                    <a:pt x="2532761" y="3127375"/>
                    <a:pt x="1631950" y="3127375"/>
                  </a:cubicBezTo>
                  <a:lnTo>
                    <a:pt x="1631950" y="3114675"/>
                  </a:lnTo>
                  <a:lnTo>
                    <a:pt x="1631950" y="3127375"/>
                  </a:lnTo>
                  <a:cubicBezTo>
                    <a:pt x="731139" y="3127375"/>
                    <a:pt x="0" y="2427859"/>
                    <a:pt x="0" y="1563624"/>
                  </a:cubicBezTo>
                  <a:lnTo>
                    <a:pt x="12700" y="1563624"/>
                  </a:lnTo>
                  <a:lnTo>
                    <a:pt x="23368" y="1570482"/>
                  </a:lnTo>
                  <a:cubicBezTo>
                    <a:pt x="20320" y="1575181"/>
                    <a:pt x="14478" y="1577467"/>
                    <a:pt x="9144" y="1575816"/>
                  </a:cubicBezTo>
                  <a:cubicBezTo>
                    <a:pt x="3810" y="1574165"/>
                    <a:pt x="0" y="1569212"/>
                    <a:pt x="0" y="1563624"/>
                  </a:cubicBezTo>
                  <a:moveTo>
                    <a:pt x="25400" y="1563624"/>
                  </a:moveTo>
                  <a:lnTo>
                    <a:pt x="12700" y="1563624"/>
                  </a:lnTo>
                  <a:lnTo>
                    <a:pt x="2032" y="1556766"/>
                  </a:lnTo>
                  <a:cubicBezTo>
                    <a:pt x="5080" y="1552067"/>
                    <a:pt x="10922" y="1549781"/>
                    <a:pt x="16256" y="1551432"/>
                  </a:cubicBezTo>
                  <a:cubicBezTo>
                    <a:pt x="21590" y="1553083"/>
                    <a:pt x="25400" y="1558036"/>
                    <a:pt x="25400" y="1563624"/>
                  </a:cubicBezTo>
                  <a:cubicBezTo>
                    <a:pt x="25400" y="2412746"/>
                    <a:pt x="744093" y="3101848"/>
                    <a:pt x="1631950" y="3101848"/>
                  </a:cubicBezTo>
                  <a:cubicBezTo>
                    <a:pt x="2519807" y="3101848"/>
                    <a:pt x="3238500" y="2412746"/>
                    <a:pt x="3238500" y="1563624"/>
                  </a:cubicBezTo>
                  <a:lnTo>
                    <a:pt x="3251200" y="1563624"/>
                  </a:lnTo>
                  <a:lnTo>
                    <a:pt x="3238500" y="1563624"/>
                  </a:lnTo>
                  <a:cubicBezTo>
                    <a:pt x="3238500" y="714629"/>
                    <a:pt x="2519807" y="25400"/>
                    <a:pt x="1631950" y="25400"/>
                  </a:cubicBezTo>
                  <a:lnTo>
                    <a:pt x="1631950" y="12700"/>
                  </a:lnTo>
                  <a:lnTo>
                    <a:pt x="1631950" y="25400"/>
                  </a:lnTo>
                  <a:cubicBezTo>
                    <a:pt x="744093" y="25400"/>
                    <a:pt x="25400" y="714629"/>
                    <a:pt x="25400" y="1563624"/>
                  </a:cubicBezTo>
                  <a:close/>
                </a:path>
              </a:pathLst>
            </a:custGeom>
            <a:solidFill>
              <a:srgbClr val="00B050"/>
            </a:solidFill>
          </p:spPr>
        </p:sp>
        <p:sp>
          <p:nvSpPr>
            <p:cNvPr name="TextBox 13" id="13"/>
            <p:cNvSpPr txBox="true"/>
            <p:nvPr/>
          </p:nvSpPr>
          <p:spPr>
            <a:xfrm>
              <a:off x="0" y="-9525"/>
              <a:ext cx="3263900" cy="3136899"/>
            </a:xfrm>
            <a:prstGeom prst="rect">
              <a:avLst/>
            </a:prstGeom>
          </p:spPr>
          <p:txBody>
            <a:bodyPr anchor="ctr" rtlCol="false" tIns="50800" lIns="50800" bIns="50800" rIns="50800"/>
            <a:lstStyle/>
            <a:p>
              <a:pPr algn="ctr">
                <a:lnSpc>
                  <a:spcPts val="3240"/>
                </a:lnSpc>
              </a:pPr>
              <a:r>
                <a:rPr lang="en-US" sz="2700" spc="25">
                  <a:solidFill>
                    <a:srgbClr val="FFFFFF"/>
                  </a:solidFill>
                  <a:latin typeface="TT Rounds Condensed"/>
                  <a:ea typeface="TT Rounds Condensed"/>
                  <a:cs typeface="TT Rounds Condensed"/>
                  <a:sym typeface="TT Rounds Condensed"/>
                </a:rPr>
                <a:t>Since  1985, CT sector has seen growth</a:t>
              </a:r>
            </a:p>
          </p:txBody>
        </p:sp>
      </p:grpSp>
      <p:grpSp>
        <p:nvGrpSpPr>
          <p:cNvPr name="Group 14" id="14"/>
          <p:cNvGrpSpPr/>
          <p:nvPr/>
        </p:nvGrpSpPr>
        <p:grpSpPr>
          <a:xfrm rot="0">
            <a:off x="14435136" y="6815138"/>
            <a:ext cx="3272245" cy="3090862"/>
            <a:chOff x="0" y="0"/>
            <a:chExt cx="4362994" cy="4121150"/>
          </a:xfrm>
        </p:grpSpPr>
        <p:sp>
          <p:nvSpPr>
            <p:cNvPr name="Freeform 15" id="15"/>
            <p:cNvSpPr/>
            <p:nvPr/>
          </p:nvSpPr>
          <p:spPr>
            <a:xfrm flipH="false" flipV="false" rot="0">
              <a:off x="12700" y="12700"/>
              <a:ext cx="4337558" cy="4095750"/>
            </a:xfrm>
            <a:custGeom>
              <a:avLst/>
              <a:gdLst/>
              <a:ahLst/>
              <a:cxnLst/>
              <a:rect r="r" b="b" t="t" l="l"/>
              <a:pathLst>
                <a:path h="4095750" w="4337558">
                  <a:moveTo>
                    <a:pt x="0" y="2047875"/>
                  </a:moveTo>
                  <a:cubicBezTo>
                    <a:pt x="0" y="916813"/>
                    <a:pt x="971042" y="0"/>
                    <a:pt x="2168779" y="0"/>
                  </a:cubicBezTo>
                  <a:cubicBezTo>
                    <a:pt x="3366516" y="0"/>
                    <a:pt x="4337558" y="916813"/>
                    <a:pt x="4337558" y="2047875"/>
                  </a:cubicBezTo>
                  <a:cubicBezTo>
                    <a:pt x="4337558" y="3178937"/>
                    <a:pt x="3366643" y="4095750"/>
                    <a:pt x="2168779" y="4095750"/>
                  </a:cubicBezTo>
                  <a:cubicBezTo>
                    <a:pt x="970915" y="4095750"/>
                    <a:pt x="0" y="3178937"/>
                    <a:pt x="0" y="2047875"/>
                  </a:cubicBezTo>
                  <a:close/>
                </a:path>
              </a:pathLst>
            </a:custGeom>
            <a:solidFill>
              <a:srgbClr val="00B050"/>
            </a:solidFill>
          </p:spPr>
        </p:sp>
        <p:sp>
          <p:nvSpPr>
            <p:cNvPr name="Freeform 16" id="16"/>
            <p:cNvSpPr/>
            <p:nvPr/>
          </p:nvSpPr>
          <p:spPr>
            <a:xfrm flipH="false" flipV="false" rot="0">
              <a:off x="0" y="0"/>
              <a:ext cx="4362958" cy="4121150"/>
            </a:xfrm>
            <a:custGeom>
              <a:avLst/>
              <a:gdLst/>
              <a:ahLst/>
              <a:cxnLst/>
              <a:rect r="r" b="b" t="t" l="l"/>
              <a:pathLst>
                <a:path h="4121150" w="4362958">
                  <a:moveTo>
                    <a:pt x="0" y="2060575"/>
                  </a:moveTo>
                  <a:cubicBezTo>
                    <a:pt x="0" y="921893"/>
                    <a:pt x="977392" y="0"/>
                    <a:pt x="2181479" y="0"/>
                  </a:cubicBezTo>
                  <a:lnTo>
                    <a:pt x="2181479" y="12700"/>
                  </a:lnTo>
                  <a:lnTo>
                    <a:pt x="2181479" y="0"/>
                  </a:lnTo>
                  <a:cubicBezTo>
                    <a:pt x="3385566" y="0"/>
                    <a:pt x="4362958" y="921893"/>
                    <a:pt x="4362958" y="2060575"/>
                  </a:cubicBezTo>
                  <a:lnTo>
                    <a:pt x="4350258" y="2060575"/>
                  </a:lnTo>
                  <a:lnTo>
                    <a:pt x="4362958" y="2060575"/>
                  </a:lnTo>
                  <a:cubicBezTo>
                    <a:pt x="4362958" y="3199257"/>
                    <a:pt x="3385566" y="4121150"/>
                    <a:pt x="2181479" y="4121150"/>
                  </a:cubicBezTo>
                  <a:lnTo>
                    <a:pt x="2181479" y="4108450"/>
                  </a:lnTo>
                  <a:lnTo>
                    <a:pt x="2181479" y="4121150"/>
                  </a:lnTo>
                  <a:cubicBezTo>
                    <a:pt x="977392" y="4121150"/>
                    <a:pt x="0" y="3199257"/>
                    <a:pt x="0" y="2060575"/>
                  </a:cubicBezTo>
                  <a:lnTo>
                    <a:pt x="12700" y="2060575"/>
                  </a:lnTo>
                  <a:lnTo>
                    <a:pt x="25400" y="2060575"/>
                  </a:lnTo>
                  <a:lnTo>
                    <a:pt x="12700" y="2060575"/>
                  </a:lnTo>
                  <a:lnTo>
                    <a:pt x="0" y="2060575"/>
                  </a:lnTo>
                  <a:moveTo>
                    <a:pt x="25400" y="2060575"/>
                  </a:moveTo>
                  <a:cubicBezTo>
                    <a:pt x="25400" y="2067560"/>
                    <a:pt x="19685" y="2073275"/>
                    <a:pt x="12700" y="2073275"/>
                  </a:cubicBezTo>
                  <a:cubicBezTo>
                    <a:pt x="5715" y="2073275"/>
                    <a:pt x="0" y="2067560"/>
                    <a:pt x="0" y="2060575"/>
                  </a:cubicBezTo>
                  <a:cubicBezTo>
                    <a:pt x="0" y="2053590"/>
                    <a:pt x="5715" y="2047875"/>
                    <a:pt x="12700" y="2047875"/>
                  </a:cubicBezTo>
                  <a:cubicBezTo>
                    <a:pt x="19685" y="2047875"/>
                    <a:pt x="25400" y="2053590"/>
                    <a:pt x="25400" y="2060575"/>
                  </a:cubicBezTo>
                  <a:cubicBezTo>
                    <a:pt x="25400" y="3183890"/>
                    <a:pt x="989965" y="4095750"/>
                    <a:pt x="2181479" y="4095750"/>
                  </a:cubicBezTo>
                  <a:cubicBezTo>
                    <a:pt x="3372993" y="4095750"/>
                    <a:pt x="4337558" y="3183890"/>
                    <a:pt x="4337558" y="2060575"/>
                  </a:cubicBezTo>
                  <a:cubicBezTo>
                    <a:pt x="4337558" y="937260"/>
                    <a:pt x="3372993" y="25400"/>
                    <a:pt x="2181479" y="25400"/>
                  </a:cubicBezTo>
                  <a:lnTo>
                    <a:pt x="2181479" y="12700"/>
                  </a:lnTo>
                  <a:lnTo>
                    <a:pt x="2181479" y="25400"/>
                  </a:lnTo>
                  <a:cubicBezTo>
                    <a:pt x="989965" y="25400"/>
                    <a:pt x="25400" y="937260"/>
                    <a:pt x="25400" y="2060575"/>
                  </a:cubicBezTo>
                  <a:close/>
                </a:path>
              </a:pathLst>
            </a:custGeom>
            <a:solidFill>
              <a:srgbClr val="00B050"/>
            </a:solidFill>
          </p:spPr>
        </p:sp>
        <p:sp>
          <p:nvSpPr>
            <p:cNvPr name="TextBox 17" id="17"/>
            <p:cNvSpPr txBox="true"/>
            <p:nvPr/>
          </p:nvSpPr>
          <p:spPr>
            <a:xfrm>
              <a:off x="0" y="-9525"/>
              <a:ext cx="4362994" cy="4130675"/>
            </a:xfrm>
            <a:prstGeom prst="rect">
              <a:avLst/>
            </a:prstGeom>
          </p:spPr>
          <p:txBody>
            <a:bodyPr anchor="ctr" rtlCol="false" tIns="50800" lIns="50800" bIns="50800" rIns="50800"/>
            <a:lstStyle/>
            <a:p>
              <a:pPr algn="ctr">
                <a:lnSpc>
                  <a:spcPts val="3240"/>
                </a:lnSpc>
              </a:pPr>
              <a:r>
                <a:rPr lang="en-US" sz="2700" spc="25">
                  <a:solidFill>
                    <a:srgbClr val="FFFFFF"/>
                  </a:solidFill>
                  <a:latin typeface="TT Rounds Condensed"/>
                  <a:ea typeface="TT Rounds Condensed"/>
                  <a:cs typeface="TT Rounds Condensed"/>
                  <a:sym typeface="TT Rounds Condensed"/>
                </a:rPr>
                <a:t>Most frequent destination for users is to health appointments</a:t>
              </a:r>
            </a:p>
          </p:txBody>
        </p:sp>
      </p:grpSp>
    </p:spTree>
  </p:cSld>
  <p:clrMapOvr>
    <a:masterClrMapping/>
  </p:clrMapOvr>
</p:sld>
</file>

<file path=ppt/slides/slide7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42593" y="0"/>
            <a:ext cx="18973187" cy="16294518"/>
          </a:xfrm>
          <a:custGeom>
            <a:avLst/>
            <a:gdLst/>
            <a:ahLst/>
            <a:cxnLst/>
            <a:rect r="r" b="b" t="t" l="l"/>
            <a:pathLst>
              <a:path h="16294518" w="18973187">
                <a:moveTo>
                  <a:pt x="0" y="0"/>
                </a:moveTo>
                <a:lnTo>
                  <a:pt x="18973186" y="0"/>
                </a:lnTo>
                <a:lnTo>
                  <a:pt x="18973186" y="16294518"/>
                </a:lnTo>
                <a:lnTo>
                  <a:pt x="0" y="16294518"/>
                </a:lnTo>
                <a:lnTo>
                  <a:pt x="0" y="0"/>
                </a:lnTo>
                <a:close/>
              </a:path>
            </a:pathLst>
          </a:custGeom>
          <a:blipFill>
            <a:blip r:embed="rId2"/>
            <a:stretch>
              <a:fillRect l="-14411" t="0" r="-14411" b="0"/>
            </a:stretch>
          </a:blipFill>
        </p:spPr>
      </p:sp>
      <p:sp>
        <p:nvSpPr>
          <p:cNvPr name="TextBox 3" id="3"/>
          <p:cNvSpPr txBox="true"/>
          <p:nvPr/>
        </p:nvSpPr>
        <p:spPr>
          <a:xfrm rot="0">
            <a:off x="1235872" y="3443478"/>
            <a:ext cx="13790068" cy="1159383"/>
          </a:xfrm>
          <a:prstGeom prst="rect">
            <a:avLst/>
          </a:prstGeom>
        </p:spPr>
        <p:txBody>
          <a:bodyPr anchor="t" rtlCol="false" tIns="0" lIns="0" bIns="0" rIns="0">
            <a:spAutoFit/>
          </a:bodyPr>
          <a:lstStyle/>
          <a:p>
            <a:pPr algn="l">
              <a:lnSpc>
                <a:spcPts val="4536"/>
              </a:lnSpc>
            </a:pPr>
            <a:r>
              <a:rPr lang="en-US" b="true" sz="4200" spc="-25">
                <a:solidFill>
                  <a:srgbClr val="FFFFFF"/>
                </a:solidFill>
                <a:latin typeface="Open Sans Bold"/>
                <a:ea typeface="Open Sans Bold"/>
                <a:cs typeface="Open Sans Bold"/>
                <a:sym typeface="Open Sans Bold"/>
              </a:rPr>
              <a:t>Special Resolution 2 – amendment to rules on trustee removal</a:t>
            </a:r>
          </a:p>
        </p:txBody>
      </p:sp>
      <p:sp>
        <p:nvSpPr>
          <p:cNvPr name="TextBox 4" id="4"/>
          <p:cNvSpPr txBox="true"/>
          <p:nvPr/>
        </p:nvSpPr>
        <p:spPr>
          <a:xfrm rot="0">
            <a:off x="1235872" y="5564505"/>
            <a:ext cx="11989617" cy="3693795"/>
          </a:xfrm>
          <a:prstGeom prst="rect">
            <a:avLst/>
          </a:prstGeom>
        </p:spPr>
        <p:txBody>
          <a:bodyPr anchor="t" rtlCol="false" tIns="0" lIns="0" bIns="0" rIns="0">
            <a:spAutoFit/>
          </a:bodyPr>
          <a:lstStyle/>
          <a:p>
            <a:pPr algn="l">
              <a:lnSpc>
                <a:spcPts val="3240"/>
              </a:lnSpc>
            </a:pPr>
            <a:r>
              <a:rPr lang="en-US" b="true" sz="3000" spc="-18">
                <a:solidFill>
                  <a:srgbClr val="FFFFFF"/>
                </a:solidFill>
                <a:latin typeface="Open Sans Bold"/>
                <a:ea typeface="Open Sans Bold"/>
                <a:cs typeface="Open Sans Bold"/>
                <a:sym typeface="Open Sans Bold"/>
              </a:rPr>
              <a:t>Summary:</a:t>
            </a:r>
          </a:p>
          <a:p>
            <a:pPr algn="l">
              <a:lnSpc>
                <a:spcPts val="3240"/>
              </a:lnSpc>
            </a:pPr>
          </a:p>
          <a:p>
            <a:pPr algn="l" marL="542547" indent="-271273" lvl="1">
              <a:lnSpc>
                <a:spcPts val="3240"/>
              </a:lnSpc>
              <a:buFont typeface="Arial"/>
              <a:buChar char="•"/>
            </a:pPr>
            <a:r>
              <a:rPr lang="en-US" b="true" sz="3000" spc="-18">
                <a:solidFill>
                  <a:srgbClr val="FFFFFF"/>
                </a:solidFill>
                <a:latin typeface="Open Sans Bold"/>
                <a:ea typeface="Open Sans Bold"/>
                <a:cs typeface="Open Sans Bold"/>
                <a:sym typeface="Open Sans Bold"/>
              </a:rPr>
              <a:t>Currently a trustee can be removed if they miss two consecutive meetings without apology</a:t>
            </a:r>
          </a:p>
          <a:p>
            <a:pPr algn="l">
              <a:lnSpc>
                <a:spcPts val="3240"/>
              </a:lnSpc>
            </a:pPr>
          </a:p>
          <a:p>
            <a:pPr algn="l" marL="542928" indent="-271464" lvl="1">
              <a:lnSpc>
                <a:spcPts val="3240"/>
              </a:lnSpc>
              <a:buFont typeface="Arial"/>
              <a:buChar char="•"/>
            </a:pPr>
            <a:r>
              <a:rPr lang="en-US" b="true" sz="3000" spc="-18">
                <a:solidFill>
                  <a:srgbClr val="FFFFFF"/>
                </a:solidFill>
                <a:latin typeface="Open Sans Bold"/>
                <a:ea typeface="Open Sans Bold"/>
                <a:cs typeface="Open Sans Bold"/>
                <a:sym typeface="Open Sans Bold"/>
              </a:rPr>
              <a:t>Amending the provision so they can be removed if they miss any two meetings out of the annual cycle of four without apologies</a:t>
            </a:r>
          </a:p>
          <a:p>
            <a:pPr algn="l" marL="542928" indent="-271464" lvl="1">
              <a:lnSpc>
                <a:spcPts val="3240"/>
              </a:lnSpc>
            </a:pPr>
          </a:p>
        </p:txBody>
      </p:sp>
      <p:sp>
        <p:nvSpPr>
          <p:cNvPr name="TextBox 5" id="5"/>
          <p:cNvSpPr txBox="true"/>
          <p:nvPr/>
        </p:nvSpPr>
        <p:spPr>
          <a:xfrm rot="0">
            <a:off x="1235872" y="4650486"/>
            <a:ext cx="15590520" cy="493014"/>
          </a:xfrm>
          <a:prstGeom prst="rect">
            <a:avLst/>
          </a:prstGeom>
        </p:spPr>
        <p:txBody>
          <a:bodyPr anchor="t" rtlCol="false" tIns="0" lIns="0" bIns="0" rIns="0">
            <a:spAutoFit/>
          </a:bodyPr>
          <a:lstStyle/>
          <a:p>
            <a:pPr algn="l">
              <a:lnSpc>
                <a:spcPts val="3888"/>
              </a:lnSpc>
            </a:pPr>
            <a:r>
              <a:rPr lang="en-US" b="true" sz="3600" i="true" spc="33">
                <a:solidFill>
                  <a:srgbClr val="FFFFFF"/>
                </a:solidFill>
                <a:latin typeface="Open Sans Bold Italics"/>
                <a:ea typeface="Open Sans Bold Italics"/>
                <a:cs typeface="Open Sans Bold Italics"/>
                <a:sym typeface="Open Sans Bold Italics"/>
              </a:rPr>
              <a:t>Formal wording contained in the AGM notice</a:t>
            </a:r>
          </a:p>
        </p:txBody>
      </p:sp>
      <p:grpSp>
        <p:nvGrpSpPr>
          <p:cNvPr name="Group 6" id="6"/>
          <p:cNvGrpSpPr/>
          <p:nvPr/>
        </p:nvGrpSpPr>
        <p:grpSpPr>
          <a:xfrm rot="0">
            <a:off x="11758563" y="1546203"/>
            <a:ext cx="14440942" cy="13586515"/>
            <a:chOff x="0" y="0"/>
            <a:chExt cx="19254590" cy="18115354"/>
          </a:xfrm>
        </p:grpSpPr>
        <p:grpSp>
          <p:nvGrpSpPr>
            <p:cNvPr name="Group 7" id="7"/>
            <p:cNvGrpSpPr/>
            <p:nvPr/>
          </p:nvGrpSpPr>
          <p:grpSpPr>
            <a:xfrm rot="2448500">
              <a:off x="4506115" y="413941"/>
              <a:ext cx="6198237" cy="16095682"/>
              <a:chOff x="0" y="0"/>
              <a:chExt cx="1224343" cy="3179394"/>
            </a:xfrm>
          </p:grpSpPr>
          <p:sp>
            <p:nvSpPr>
              <p:cNvPr name="Freeform 8" id="8"/>
              <p:cNvSpPr/>
              <p:nvPr/>
            </p:nvSpPr>
            <p:spPr>
              <a:xfrm flipH="false" flipV="false" rot="0">
                <a:off x="0" y="0"/>
                <a:ext cx="1224343" cy="3179394"/>
              </a:xfrm>
              <a:custGeom>
                <a:avLst/>
                <a:gdLst/>
                <a:ahLst/>
                <a:cxnLst/>
                <a:rect r="r" b="b" t="t" l="l"/>
                <a:pathLst>
                  <a:path h="3179394" w="1224343">
                    <a:moveTo>
                      <a:pt x="0" y="0"/>
                    </a:moveTo>
                    <a:lnTo>
                      <a:pt x="1224343" y="0"/>
                    </a:lnTo>
                    <a:lnTo>
                      <a:pt x="1224343" y="3179394"/>
                    </a:lnTo>
                    <a:lnTo>
                      <a:pt x="0" y="3179394"/>
                    </a:lnTo>
                    <a:close/>
                  </a:path>
                </a:pathLst>
              </a:custGeom>
              <a:solidFill>
                <a:srgbClr val="60519D"/>
              </a:solidFill>
            </p:spPr>
          </p:sp>
          <p:sp>
            <p:nvSpPr>
              <p:cNvPr name="TextBox 9" id="9"/>
              <p:cNvSpPr txBox="true"/>
              <p:nvPr/>
            </p:nvSpPr>
            <p:spPr>
              <a:xfrm>
                <a:off x="0" y="-38100"/>
                <a:ext cx="1224343" cy="3217494"/>
              </a:xfrm>
              <a:prstGeom prst="rect">
                <a:avLst/>
              </a:prstGeom>
            </p:spPr>
            <p:txBody>
              <a:bodyPr anchor="ctr" rtlCol="false" tIns="50800" lIns="50800" bIns="50800" rIns="50800"/>
              <a:lstStyle/>
              <a:p>
                <a:pPr algn="ctr">
                  <a:lnSpc>
                    <a:spcPts val="3499"/>
                  </a:lnSpc>
                </a:pPr>
              </a:p>
            </p:txBody>
          </p:sp>
        </p:grpSp>
        <p:grpSp>
          <p:nvGrpSpPr>
            <p:cNvPr name="Group 10" id="10"/>
            <p:cNvGrpSpPr/>
            <p:nvPr/>
          </p:nvGrpSpPr>
          <p:grpSpPr>
            <a:xfrm rot="2448500">
              <a:off x="5585377" y="664834"/>
              <a:ext cx="8021854" cy="16095682"/>
              <a:chOff x="0" y="0"/>
              <a:chExt cx="1584564" cy="3179394"/>
            </a:xfrm>
          </p:grpSpPr>
          <p:sp>
            <p:nvSpPr>
              <p:cNvPr name="Freeform 11" id="11"/>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A84D98"/>
              </a:solidFill>
            </p:spPr>
          </p:sp>
          <p:sp>
            <p:nvSpPr>
              <p:cNvPr name="TextBox 12" id="12"/>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3" id="13"/>
            <p:cNvGrpSpPr/>
            <p:nvPr/>
          </p:nvGrpSpPr>
          <p:grpSpPr>
            <a:xfrm rot="2448500">
              <a:off x="6266829" y="1009836"/>
              <a:ext cx="8021854" cy="16095682"/>
              <a:chOff x="0" y="0"/>
              <a:chExt cx="1584564" cy="3179394"/>
            </a:xfrm>
          </p:grpSpPr>
          <p:sp>
            <p:nvSpPr>
              <p:cNvPr name="Freeform 14" id="14"/>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30A2A1"/>
              </a:solidFill>
            </p:spPr>
          </p:sp>
          <p:sp>
            <p:nvSpPr>
              <p:cNvPr name="TextBox 15" id="15"/>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6" id="16"/>
            <p:cNvGrpSpPr/>
            <p:nvPr/>
          </p:nvGrpSpPr>
          <p:grpSpPr>
            <a:xfrm rot="2448500">
              <a:off x="6948281" y="1354838"/>
              <a:ext cx="8021854" cy="16095682"/>
              <a:chOff x="0" y="0"/>
              <a:chExt cx="1584564" cy="3179394"/>
            </a:xfrm>
          </p:grpSpPr>
          <p:sp>
            <p:nvSpPr>
              <p:cNvPr name="Freeform 17" id="17"/>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279CD8"/>
              </a:solidFill>
            </p:spPr>
          </p:sp>
          <p:sp>
            <p:nvSpPr>
              <p:cNvPr name="TextBox 18" id="18"/>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sp>
        <p:nvSpPr>
          <p:cNvPr name="Freeform 19" id="19"/>
          <p:cNvSpPr/>
          <p:nvPr/>
        </p:nvSpPr>
        <p:spPr>
          <a:xfrm flipH="false" flipV="false" rot="0">
            <a:off x="1028700" y="1028700"/>
            <a:ext cx="2271238" cy="1796651"/>
          </a:xfrm>
          <a:custGeom>
            <a:avLst/>
            <a:gdLst/>
            <a:ahLst/>
            <a:cxnLst/>
            <a:rect r="r" b="b" t="t" l="l"/>
            <a:pathLst>
              <a:path h="1796651" w="2271238">
                <a:moveTo>
                  <a:pt x="0" y="0"/>
                </a:moveTo>
                <a:lnTo>
                  <a:pt x="2271238" y="0"/>
                </a:lnTo>
                <a:lnTo>
                  <a:pt x="2271238" y="1796651"/>
                </a:lnTo>
                <a:lnTo>
                  <a:pt x="0" y="1796651"/>
                </a:lnTo>
                <a:lnTo>
                  <a:pt x="0" y="0"/>
                </a:lnTo>
                <a:close/>
              </a:path>
            </a:pathLst>
          </a:custGeom>
          <a:blipFill>
            <a:blip r:embed="rId3"/>
            <a:stretch>
              <a:fillRect l="0" t="0" r="0" b="0"/>
            </a:stretch>
          </a:blipFill>
        </p:spPr>
      </p:sp>
      <p:sp>
        <p:nvSpPr>
          <p:cNvPr name="TextBox 20" id="20"/>
          <p:cNvSpPr txBox="true"/>
          <p:nvPr/>
        </p:nvSpPr>
        <p:spPr>
          <a:xfrm rot="0">
            <a:off x="16252948" y="8927111"/>
            <a:ext cx="1336030" cy="596900"/>
          </a:xfrm>
          <a:prstGeom prst="rect">
            <a:avLst/>
          </a:prstGeom>
        </p:spPr>
        <p:txBody>
          <a:bodyPr anchor="t" rtlCol="false" tIns="0" lIns="0" bIns="0" rIns="0">
            <a:spAutoFit/>
          </a:bodyPr>
          <a:lstStyle/>
          <a:p>
            <a:pPr algn="ctr">
              <a:lnSpc>
                <a:spcPts val="4900"/>
              </a:lnSpc>
            </a:pPr>
            <a:r>
              <a:rPr lang="en-US" sz="3500" b="true">
                <a:solidFill>
                  <a:srgbClr val="FFFFFF"/>
                </a:solidFill>
                <a:latin typeface="Open Sans Bold"/>
                <a:ea typeface="Open Sans Bold"/>
                <a:cs typeface="Open Sans Bold"/>
                <a:sym typeface="Open Sans Bold"/>
              </a:rPr>
              <a:t>#CT24</a:t>
            </a:r>
          </a:p>
        </p:txBody>
      </p:sp>
    </p:spTree>
  </p:cSld>
  <p:clrMapOvr>
    <a:masterClrMapping/>
  </p:clrMapOvr>
</p:sld>
</file>

<file path=ppt/slides/slide7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42593" y="0"/>
            <a:ext cx="18973187" cy="16294518"/>
          </a:xfrm>
          <a:custGeom>
            <a:avLst/>
            <a:gdLst/>
            <a:ahLst/>
            <a:cxnLst/>
            <a:rect r="r" b="b" t="t" l="l"/>
            <a:pathLst>
              <a:path h="16294518" w="18973187">
                <a:moveTo>
                  <a:pt x="0" y="0"/>
                </a:moveTo>
                <a:lnTo>
                  <a:pt x="18973186" y="0"/>
                </a:lnTo>
                <a:lnTo>
                  <a:pt x="18973186" y="16294518"/>
                </a:lnTo>
                <a:lnTo>
                  <a:pt x="0" y="16294518"/>
                </a:lnTo>
                <a:lnTo>
                  <a:pt x="0" y="0"/>
                </a:lnTo>
                <a:close/>
              </a:path>
            </a:pathLst>
          </a:custGeom>
          <a:blipFill>
            <a:blip r:embed="rId2"/>
            <a:stretch>
              <a:fillRect l="-14411" t="0" r="-14411" b="0"/>
            </a:stretch>
          </a:blipFill>
        </p:spPr>
      </p:sp>
      <p:sp>
        <p:nvSpPr>
          <p:cNvPr name="TextBox 3" id="3"/>
          <p:cNvSpPr txBox="true"/>
          <p:nvPr/>
        </p:nvSpPr>
        <p:spPr>
          <a:xfrm rot="0">
            <a:off x="1028700" y="3445205"/>
            <a:ext cx="15590520" cy="1108710"/>
          </a:xfrm>
          <a:prstGeom prst="rect">
            <a:avLst/>
          </a:prstGeom>
        </p:spPr>
        <p:txBody>
          <a:bodyPr anchor="t" rtlCol="false" tIns="0" lIns="0" bIns="0" rIns="0">
            <a:spAutoFit/>
          </a:bodyPr>
          <a:lstStyle/>
          <a:p>
            <a:pPr algn="l">
              <a:lnSpc>
                <a:spcPts val="4319"/>
              </a:lnSpc>
            </a:pPr>
            <a:r>
              <a:rPr lang="en-US" b="true" sz="3999" spc="-24">
                <a:solidFill>
                  <a:srgbClr val="FFFFFF"/>
                </a:solidFill>
                <a:latin typeface="Open Sans Bold"/>
                <a:ea typeface="Open Sans Bold"/>
                <a:cs typeface="Open Sans Bold"/>
                <a:sym typeface="Open Sans Bold"/>
              </a:rPr>
              <a:t>Special Resolution 3 – amendment to procedure for appointing Board officers</a:t>
            </a:r>
          </a:p>
        </p:txBody>
      </p:sp>
      <p:sp>
        <p:nvSpPr>
          <p:cNvPr name="TextBox 4" id="4"/>
          <p:cNvSpPr txBox="true"/>
          <p:nvPr/>
        </p:nvSpPr>
        <p:spPr>
          <a:xfrm rot="0">
            <a:off x="1028700" y="5622926"/>
            <a:ext cx="11791765" cy="3284220"/>
          </a:xfrm>
          <a:prstGeom prst="rect">
            <a:avLst/>
          </a:prstGeom>
        </p:spPr>
        <p:txBody>
          <a:bodyPr anchor="t" rtlCol="false" tIns="0" lIns="0" bIns="0" rIns="0">
            <a:spAutoFit/>
          </a:bodyPr>
          <a:lstStyle/>
          <a:p>
            <a:pPr algn="l">
              <a:lnSpc>
                <a:spcPts val="3240"/>
              </a:lnSpc>
            </a:pPr>
            <a:r>
              <a:rPr lang="en-US" b="true" sz="3000" spc="-18">
                <a:solidFill>
                  <a:srgbClr val="FFFFFF"/>
                </a:solidFill>
                <a:latin typeface="Open Sans Bold"/>
                <a:ea typeface="Open Sans Bold"/>
                <a:cs typeface="Open Sans Bold"/>
                <a:sym typeface="Open Sans Bold"/>
              </a:rPr>
              <a:t>Summary:</a:t>
            </a:r>
          </a:p>
          <a:p>
            <a:pPr algn="l">
              <a:lnSpc>
                <a:spcPts val="3240"/>
              </a:lnSpc>
            </a:pPr>
          </a:p>
          <a:p>
            <a:pPr algn="l" marL="542547" indent="-271273" lvl="1">
              <a:lnSpc>
                <a:spcPts val="3240"/>
              </a:lnSpc>
              <a:buFont typeface="Arial"/>
              <a:buChar char="•"/>
            </a:pPr>
            <a:r>
              <a:rPr lang="en-US" b="true" sz="3000" spc="-18">
                <a:solidFill>
                  <a:srgbClr val="FFFFFF"/>
                </a:solidFill>
                <a:latin typeface="Open Sans Bold"/>
                <a:ea typeface="Open Sans Bold"/>
                <a:cs typeface="Open Sans Bold"/>
                <a:sym typeface="Open Sans Bold"/>
              </a:rPr>
              <a:t>Clarifying that the posts of Chair, Vice Chair and Treasurer are appointed by the Board from within its membership</a:t>
            </a:r>
          </a:p>
          <a:p>
            <a:pPr algn="l">
              <a:lnSpc>
                <a:spcPts val="3240"/>
              </a:lnSpc>
            </a:pPr>
          </a:p>
          <a:p>
            <a:pPr algn="l" marL="542928" indent="-271464" lvl="1">
              <a:lnSpc>
                <a:spcPts val="3240"/>
              </a:lnSpc>
              <a:buFont typeface="Arial"/>
              <a:buChar char="•"/>
            </a:pPr>
            <a:r>
              <a:rPr lang="en-US" b="true" sz="3000" spc="-18">
                <a:solidFill>
                  <a:srgbClr val="FFFFFF"/>
                </a:solidFill>
                <a:latin typeface="Open Sans Bold"/>
                <a:ea typeface="Open Sans Bold"/>
                <a:cs typeface="Open Sans Bold"/>
                <a:sym typeface="Open Sans Bold"/>
              </a:rPr>
              <a:t>Terms of office to last 3 years, renewable for a further 3, subject to the postholder’s continued membership of the Board </a:t>
            </a:r>
          </a:p>
        </p:txBody>
      </p:sp>
      <p:sp>
        <p:nvSpPr>
          <p:cNvPr name="TextBox 5" id="5"/>
          <p:cNvSpPr txBox="true"/>
          <p:nvPr/>
        </p:nvSpPr>
        <p:spPr>
          <a:xfrm rot="0">
            <a:off x="1028700" y="4920805"/>
            <a:ext cx="15590520" cy="493014"/>
          </a:xfrm>
          <a:prstGeom prst="rect">
            <a:avLst/>
          </a:prstGeom>
        </p:spPr>
        <p:txBody>
          <a:bodyPr anchor="t" rtlCol="false" tIns="0" lIns="0" bIns="0" rIns="0">
            <a:spAutoFit/>
          </a:bodyPr>
          <a:lstStyle/>
          <a:p>
            <a:pPr algn="l">
              <a:lnSpc>
                <a:spcPts val="3888"/>
              </a:lnSpc>
            </a:pPr>
            <a:r>
              <a:rPr lang="en-US" b="true" sz="3600" i="true" spc="33">
                <a:solidFill>
                  <a:srgbClr val="FFFFFF"/>
                </a:solidFill>
                <a:latin typeface="Open Sans Bold Italics"/>
                <a:ea typeface="Open Sans Bold Italics"/>
                <a:cs typeface="Open Sans Bold Italics"/>
                <a:sym typeface="Open Sans Bold Italics"/>
              </a:rPr>
              <a:t>Formal wording contained in the AGM notice</a:t>
            </a:r>
          </a:p>
        </p:txBody>
      </p:sp>
      <p:grpSp>
        <p:nvGrpSpPr>
          <p:cNvPr name="Group 6" id="6"/>
          <p:cNvGrpSpPr/>
          <p:nvPr/>
        </p:nvGrpSpPr>
        <p:grpSpPr>
          <a:xfrm rot="0">
            <a:off x="11758563" y="1546203"/>
            <a:ext cx="14440942" cy="13586515"/>
            <a:chOff x="0" y="0"/>
            <a:chExt cx="19254590" cy="18115354"/>
          </a:xfrm>
        </p:grpSpPr>
        <p:grpSp>
          <p:nvGrpSpPr>
            <p:cNvPr name="Group 7" id="7"/>
            <p:cNvGrpSpPr/>
            <p:nvPr/>
          </p:nvGrpSpPr>
          <p:grpSpPr>
            <a:xfrm rot="2448500">
              <a:off x="4506115" y="413941"/>
              <a:ext cx="6198237" cy="16095682"/>
              <a:chOff x="0" y="0"/>
              <a:chExt cx="1224343" cy="3179394"/>
            </a:xfrm>
          </p:grpSpPr>
          <p:sp>
            <p:nvSpPr>
              <p:cNvPr name="Freeform 8" id="8"/>
              <p:cNvSpPr/>
              <p:nvPr/>
            </p:nvSpPr>
            <p:spPr>
              <a:xfrm flipH="false" flipV="false" rot="0">
                <a:off x="0" y="0"/>
                <a:ext cx="1224343" cy="3179394"/>
              </a:xfrm>
              <a:custGeom>
                <a:avLst/>
                <a:gdLst/>
                <a:ahLst/>
                <a:cxnLst/>
                <a:rect r="r" b="b" t="t" l="l"/>
                <a:pathLst>
                  <a:path h="3179394" w="1224343">
                    <a:moveTo>
                      <a:pt x="0" y="0"/>
                    </a:moveTo>
                    <a:lnTo>
                      <a:pt x="1224343" y="0"/>
                    </a:lnTo>
                    <a:lnTo>
                      <a:pt x="1224343" y="3179394"/>
                    </a:lnTo>
                    <a:lnTo>
                      <a:pt x="0" y="3179394"/>
                    </a:lnTo>
                    <a:close/>
                  </a:path>
                </a:pathLst>
              </a:custGeom>
              <a:solidFill>
                <a:srgbClr val="60519D"/>
              </a:solidFill>
            </p:spPr>
          </p:sp>
          <p:sp>
            <p:nvSpPr>
              <p:cNvPr name="TextBox 9" id="9"/>
              <p:cNvSpPr txBox="true"/>
              <p:nvPr/>
            </p:nvSpPr>
            <p:spPr>
              <a:xfrm>
                <a:off x="0" y="-38100"/>
                <a:ext cx="1224343" cy="3217494"/>
              </a:xfrm>
              <a:prstGeom prst="rect">
                <a:avLst/>
              </a:prstGeom>
            </p:spPr>
            <p:txBody>
              <a:bodyPr anchor="ctr" rtlCol="false" tIns="50800" lIns="50800" bIns="50800" rIns="50800"/>
              <a:lstStyle/>
              <a:p>
                <a:pPr algn="ctr">
                  <a:lnSpc>
                    <a:spcPts val="3499"/>
                  </a:lnSpc>
                </a:pPr>
              </a:p>
            </p:txBody>
          </p:sp>
        </p:grpSp>
        <p:grpSp>
          <p:nvGrpSpPr>
            <p:cNvPr name="Group 10" id="10"/>
            <p:cNvGrpSpPr/>
            <p:nvPr/>
          </p:nvGrpSpPr>
          <p:grpSpPr>
            <a:xfrm rot="2448500">
              <a:off x="5585377" y="664834"/>
              <a:ext cx="8021854" cy="16095682"/>
              <a:chOff x="0" y="0"/>
              <a:chExt cx="1584564" cy="3179394"/>
            </a:xfrm>
          </p:grpSpPr>
          <p:sp>
            <p:nvSpPr>
              <p:cNvPr name="Freeform 11" id="11"/>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A84D98"/>
              </a:solidFill>
            </p:spPr>
          </p:sp>
          <p:sp>
            <p:nvSpPr>
              <p:cNvPr name="TextBox 12" id="12"/>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3" id="13"/>
            <p:cNvGrpSpPr/>
            <p:nvPr/>
          </p:nvGrpSpPr>
          <p:grpSpPr>
            <a:xfrm rot="2448500">
              <a:off x="6266829" y="1009836"/>
              <a:ext cx="8021854" cy="16095682"/>
              <a:chOff x="0" y="0"/>
              <a:chExt cx="1584564" cy="3179394"/>
            </a:xfrm>
          </p:grpSpPr>
          <p:sp>
            <p:nvSpPr>
              <p:cNvPr name="Freeform 14" id="14"/>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30A2A1"/>
              </a:solidFill>
            </p:spPr>
          </p:sp>
          <p:sp>
            <p:nvSpPr>
              <p:cNvPr name="TextBox 15" id="15"/>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6" id="16"/>
            <p:cNvGrpSpPr/>
            <p:nvPr/>
          </p:nvGrpSpPr>
          <p:grpSpPr>
            <a:xfrm rot="2448500">
              <a:off x="6948281" y="1354838"/>
              <a:ext cx="8021854" cy="16095682"/>
              <a:chOff x="0" y="0"/>
              <a:chExt cx="1584564" cy="3179394"/>
            </a:xfrm>
          </p:grpSpPr>
          <p:sp>
            <p:nvSpPr>
              <p:cNvPr name="Freeform 17" id="17"/>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279CD8"/>
              </a:solidFill>
            </p:spPr>
          </p:sp>
          <p:sp>
            <p:nvSpPr>
              <p:cNvPr name="TextBox 18" id="18"/>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sp>
        <p:nvSpPr>
          <p:cNvPr name="Freeform 19" id="19"/>
          <p:cNvSpPr/>
          <p:nvPr/>
        </p:nvSpPr>
        <p:spPr>
          <a:xfrm flipH="false" flipV="false" rot="0">
            <a:off x="1028700" y="1028700"/>
            <a:ext cx="2271238" cy="1796651"/>
          </a:xfrm>
          <a:custGeom>
            <a:avLst/>
            <a:gdLst/>
            <a:ahLst/>
            <a:cxnLst/>
            <a:rect r="r" b="b" t="t" l="l"/>
            <a:pathLst>
              <a:path h="1796651" w="2271238">
                <a:moveTo>
                  <a:pt x="0" y="0"/>
                </a:moveTo>
                <a:lnTo>
                  <a:pt x="2271238" y="0"/>
                </a:lnTo>
                <a:lnTo>
                  <a:pt x="2271238" y="1796651"/>
                </a:lnTo>
                <a:lnTo>
                  <a:pt x="0" y="1796651"/>
                </a:lnTo>
                <a:lnTo>
                  <a:pt x="0" y="0"/>
                </a:lnTo>
                <a:close/>
              </a:path>
            </a:pathLst>
          </a:custGeom>
          <a:blipFill>
            <a:blip r:embed="rId3"/>
            <a:stretch>
              <a:fillRect l="0" t="0" r="0" b="0"/>
            </a:stretch>
          </a:blipFill>
        </p:spPr>
      </p:sp>
      <p:sp>
        <p:nvSpPr>
          <p:cNvPr name="TextBox 20" id="20"/>
          <p:cNvSpPr txBox="true"/>
          <p:nvPr/>
        </p:nvSpPr>
        <p:spPr>
          <a:xfrm rot="0">
            <a:off x="16271248" y="8849996"/>
            <a:ext cx="1336030" cy="587375"/>
          </a:xfrm>
          <a:prstGeom prst="rect">
            <a:avLst/>
          </a:prstGeom>
        </p:spPr>
        <p:txBody>
          <a:bodyPr anchor="t" rtlCol="false" tIns="0" lIns="0" bIns="0" rIns="0">
            <a:spAutoFit/>
          </a:bodyPr>
          <a:lstStyle/>
          <a:p>
            <a:pPr algn="ctr">
              <a:lnSpc>
                <a:spcPts val="4899"/>
              </a:lnSpc>
            </a:pPr>
            <a:r>
              <a:rPr lang="en-US" sz="3499" b="true">
                <a:solidFill>
                  <a:srgbClr val="FFFFFF"/>
                </a:solidFill>
                <a:latin typeface="Open Sans Bold"/>
                <a:ea typeface="Open Sans Bold"/>
                <a:cs typeface="Open Sans Bold"/>
                <a:sym typeface="Open Sans Bold"/>
              </a:rPr>
              <a:t>#CT24</a:t>
            </a:r>
          </a:p>
        </p:txBody>
      </p:sp>
    </p:spTree>
  </p:cSld>
  <p:clrMapOvr>
    <a:masterClrMapping/>
  </p:clrMapOvr>
</p:sld>
</file>

<file path=ppt/slides/slide7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42593" y="0"/>
            <a:ext cx="18973187" cy="16294518"/>
          </a:xfrm>
          <a:custGeom>
            <a:avLst/>
            <a:gdLst/>
            <a:ahLst/>
            <a:cxnLst/>
            <a:rect r="r" b="b" t="t" l="l"/>
            <a:pathLst>
              <a:path h="16294518" w="18973187">
                <a:moveTo>
                  <a:pt x="0" y="0"/>
                </a:moveTo>
                <a:lnTo>
                  <a:pt x="18973186" y="0"/>
                </a:lnTo>
                <a:lnTo>
                  <a:pt x="18973186" y="16294518"/>
                </a:lnTo>
                <a:lnTo>
                  <a:pt x="0" y="16294518"/>
                </a:lnTo>
                <a:lnTo>
                  <a:pt x="0" y="0"/>
                </a:lnTo>
                <a:close/>
              </a:path>
            </a:pathLst>
          </a:custGeom>
          <a:blipFill>
            <a:blip r:embed="rId2"/>
            <a:stretch>
              <a:fillRect l="-14411" t="0" r="-14411" b="0"/>
            </a:stretch>
          </a:blipFill>
        </p:spPr>
      </p:sp>
      <p:sp>
        <p:nvSpPr>
          <p:cNvPr name="TextBox 3" id="3"/>
          <p:cNvSpPr txBox="true"/>
          <p:nvPr/>
        </p:nvSpPr>
        <p:spPr>
          <a:xfrm rot="0">
            <a:off x="1028700" y="2719706"/>
            <a:ext cx="15590520" cy="1108710"/>
          </a:xfrm>
          <a:prstGeom prst="rect">
            <a:avLst/>
          </a:prstGeom>
        </p:spPr>
        <p:txBody>
          <a:bodyPr anchor="t" rtlCol="false" tIns="0" lIns="0" bIns="0" rIns="0">
            <a:spAutoFit/>
          </a:bodyPr>
          <a:lstStyle/>
          <a:p>
            <a:pPr algn="l">
              <a:lnSpc>
                <a:spcPts val="4320"/>
              </a:lnSpc>
            </a:pPr>
            <a:r>
              <a:rPr lang="en-US" b="true" sz="4000" spc="-24">
                <a:solidFill>
                  <a:srgbClr val="FFFFFF"/>
                </a:solidFill>
                <a:latin typeface="Open Sans Bold"/>
                <a:ea typeface="Open Sans Bold"/>
                <a:cs typeface="Open Sans Bold"/>
                <a:sym typeface="Open Sans Bold"/>
              </a:rPr>
              <a:t>Special Resolution 4 – amendment to rules on who can attend Board</a:t>
            </a:r>
          </a:p>
        </p:txBody>
      </p:sp>
      <p:sp>
        <p:nvSpPr>
          <p:cNvPr name="TextBox 4" id="4"/>
          <p:cNvSpPr txBox="true"/>
          <p:nvPr/>
        </p:nvSpPr>
        <p:spPr>
          <a:xfrm rot="0">
            <a:off x="1028700" y="4447487"/>
            <a:ext cx="13750498" cy="4205097"/>
          </a:xfrm>
          <a:prstGeom prst="rect">
            <a:avLst/>
          </a:prstGeom>
        </p:spPr>
        <p:txBody>
          <a:bodyPr anchor="t" rtlCol="false" tIns="0" lIns="0" bIns="0" rIns="0">
            <a:spAutoFit/>
          </a:bodyPr>
          <a:lstStyle/>
          <a:p>
            <a:pPr algn="l">
              <a:lnSpc>
                <a:spcPts val="3024"/>
              </a:lnSpc>
            </a:pPr>
            <a:r>
              <a:rPr lang="en-US" b="true" sz="2800" spc="-16">
                <a:solidFill>
                  <a:srgbClr val="FFFFFF"/>
                </a:solidFill>
                <a:latin typeface="Open Sans Bold"/>
                <a:ea typeface="Open Sans Bold"/>
                <a:cs typeface="Open Sans Bold"/>
                <a:sym typeface="Open Sans Bold"/>
              </a:rPr>
              <a:t>Summary:</a:t>
            </a:r>
          </a:p>
          <a:p>
            <a:pPr algn="l">
              <a:lnSpc>
                <a:spcPts val="3024"/>
              </a:lnSpc>
            </a:pPr>
          </a:p>
          <a:p>
            <a:pPr algn="l" marL="506378" indent="-253189" lvl="1">
              <a:lnSpc>
                <a:spcPts val="3024"/>
              </a:lnSpc>
              <a:buFont typeface="Arial"/>
              <a:buChar char="•"/>
            </a:pPr>
            <a:r>
              <a:rPr lang="en-US" b="true" sz="2800" spc="-16">
                <a:solidFill>
                  <a:srgbClr val="FFFFFF"/>
                </a:solidFill>
                <a:latin typeface="Open Sans Bold"/>
                <a:ea typeface="Open Sans Bold"/>
                <a:cs typeface="Open Sans Bold"/>
                <a:sym typeface="Open Sans Bold"/>
              </a:rPr>
              <a:t>Clarify that as well as the Chief Executive, other nominated Directors can attend Board</a:t>
            </a:r>
          </a:p>
          <a:p>
            <a:pPr algn="l">
              <a:lnSpc>
                <a:spcPts val="3024"/>
              </a:lnSpc>
            </a:pPr>
          </a:p>
          <a:p>
            <a:pPr algn="l" marL="506378" indent="-253189" lvl="1">
              <a:lnSpc>
                <a:spcPts val="3024"/>
              </a:lnSpc>
              <a:buFont typeface="Arial"/>
              <a:buChar char="•"/>
            </a:pPr>
            <a:r>
              <a:rPr lang="en-US" b="true" sz="2800" spc="-16">
                <a:solidFill>
                  <a:srgbClr val="FFFFFF"/>
                </a:solidFill>
                <a:latin typeface="Open Sans Bold"/>
                <a:ea typeface="Open Sans Bold"/>
                <a:cs typeface="Open Sans Bold"/>
                <a:sym typeface="Open Sans Bold"/>
              </a:rPr>
              <a:t>Create a provision for the Board to appoint advisors and/or observers for a specific period of time, or for a specific strategic need</a:t>
            </a:r>
          </a:p>
          <a:p>
            <a:pPr algn="l">
              <a:lnSpc>
                <a:spcPts val="3024"/>
              </a:lnSpc>
            </a:pPr>
          </a:p>
          <a:p>
            <a:pPr algn="l" marL="506734" indent="-253367" lvl="1">
              <a:lnSpc>
                <a:spcPts val="3024"/>
              </a:lnSpc>
              <a:buFont typeface="Arial"/>
              <a:buChar char="•"/>
            </a:pPr>
            <a:r>
              <a:rPr lang="en-US" b="true" sz="2800" spc="-17">
                <a:solidFill>
                  <a:srgbClr val="FFFFFF"/>
                </a:solidFill>
                <a:latin typeface="Open Sans Bold"/>
                <a:ea typeface="Open Sans Bold"/>
                <a:cs typeface="Open Sans Bold"/>
                <a:sym typeface="Open Sans Bold"/>
              </a:rPr>
              <a:t>Anyone appointed in that capacity will not have voting rights, and will not carry the responsibilities of a trustee</a:t>
            </a:r>
          </a:p>
          <a:p>
            <a:pPr algn="l" marL="506734" indent="-253367" lvl="1">
              <a:lnSpc>
                <a:spcPts val="3024"/>
              </a:lnSpc>
            </a:pPr>
          </a:p>
        </p:txBody>
      </p:sp>
      <p:sp>
        <p:nvSpPr>
          <p:cNvPr name="TextBox 5" id="5"/>
          <p:cNvSpPr txBox="true"/>
          <p:nvPr/>
        </p:nvSpPr>
        <p:spPr>
          <a:xfrm rot="0">
            <a:off x="1028700" y="4023815"/>
            <a:ext cx="15590520" cy="395097"/>
          </a:xfrm>
          <a:prstGeom prst="rect">
            <a:avLst/>
          </a:prstGeom>
        </p:spPr>
        <p:txBody>
          <a:bodyPr anchor="t" rtlCol="false" tIns="0" lIns="0" bIns="0" rIns="0">
            <a:spAutoFit/>
          </a:bodyPr>
          <a:lstStyle/>
          <a:p>
            <a:pPr algn="l">
              <a:lnSpc>
                <a:spcPts val="3024"/>
              </a:lnSpc>
            </a:pPr>
            <a:r>
              <a:rPr lang="en-US" b="true" sz="2800" i="true" spc="26">
                <a:solidFill>
                  <a:srgbClr val="FFFFFF"/>
                </a:solidFill>
                <a:latin typeface="Open Sans Bold Italics"/>
                <a:ea typeface="Open Sans Bold Italics"/>
                <a:cs typeface="Open Sans Bold Italics"/>
                <a:sym typeface="Open Sans Bold Italics"/>
              </a:rPr>
              <a:t>Formal wording contained in the AGM notice</a:t>
            </a:r>
          </a:p>
        </p:txBody>
      </p:sp>
      <p:grpSp>
        <p:nvGrpSpPr>
          <p:cNvPr name="Group 6" id="6"/>
          <p:cNvGrpSpPr/>
          <p:nvPr/>
        </p:nvGrpSpPr>
        <p:grpSpPr>
          <a:xfrm rot="0">
            <a:off x="12075126" y="1755184"/>
            <a:ext cx="14440942" cy="13586515"/>
            <a:chOff x="0" y="0"/>
            <a:chExt cx="19254590" cy="18115354"/>
          </a:xfrm>
        </p:grpSpPr>
        <p:grpSp>
          <p:nvGrpSpPr>
            <p:cNvPr name="Group 7" id="7"/>
            <p:cNvGrpSpPr/>
            <p:nvPr/>
          </p:nvGrpSpPr>
          <p:grpSpPr>
            <a:xfrm rot="2448500">
              <a:off x="4506115" y="413941"/>
              <a:ext cx="6198237" cy="16095682"/>
              <a:chOff x="0" y="0"/>
              <a:chExt cx="1224343" cy="3179394"/>
            </a:xfrm>
          </p:grpSpPr>
          <p:sp>
            <p:nvSpPr>
              <p:cNvPr name="Freeform 8" id="8"/>
              <p:cNvSpPr/>
              <p:nvPr/>
            </p:nvSpPr>
            <p:spPr>
              <a:xfrm flipH="false" flipV="false" rot="0">
                <a:off x="0" y="0"/>
                <a:ext cx="1224343" cy="3179394"/>
              </a:xfrm>
              <a:custGeom>
                <a:avLst/>
                <a:gdLst/>
                <a:ahLst/>
                <a:cxnLst/>
                <a:rect r="r" b="b" t="t" l="l"/>
                <a:pathLst>
                  <a:path h="3179394" w="1224343">
                    <a:moveTo>
                      <a:pt x="0" y="0"/>
                    </a:moveTo>
                    <a:lnTo>
                      <a:pt x="1224343" y="0"/>
                    </a:lnTo>
                    <a:lnTo>
                      <a:pt x="1224343" y="3179394"/>
                    </a:lnTo>
                    <a:lnTo>
                      <a:pt x="0" y="3179394"/>
                    </a:lnTo>
                    <a:close/>
                  </a:path>
                </a:pathLst>
              </a:custGeom>
              <a:solidFill>
                <a:srgbClr val="60519D"/>
              </a:solidFill>
            </p:spPr>
          </p:sp>
          <p:sp>
            <p:nvSpPr>
              <p:cNvPr name="TextBox 9" id="9"/>
              <p:cNvSpPr txBox="true"/>
              <p:nvPr/>
            </p:nvSpPr>
            <p:spPr>
              <a:xfrm>
                <a:off x="0" y="-38100"/>
                <a:ext cx="1224343" cy="3217494"/>
              </a:xfrm>
              <a:prstGeom prst="rect">
                <a:avLst/>
              </a:prstGeom>
            </p:spPr>
            <p:txBody>
              <a:bodyPr anchor="ctr" rtlCol="false" tIns="50800" lIns="50800" bIns="50800" rIns="50800"/>
              <a:lstStyle/>
              <a:p>
                <a:pPr algn="ctr">
                  <a:lnSpc>
                    <a:spcPts val="3499"/>
                  </a:lnSpc>
                </a:pPr>
              </a:p>
            </p:txBody>
          </p:sp>
        </p:grpSp>
        <p:grpSp>
          <p:nvGrpSpPr>
            <p:cNvPr name="Group 10" id="10"/>
            <p:cNvGrpSpPr/>
            <p:nvPr/>
          </p:nvGrpSpPr>
          <p:grpSpPr>
            <a:xfrm rot="2448500">
              <a:off x="5585377" y="664834"/>
              <a:ext cx="8021854" cy="16095682"/>
              <a:chOff x="0" y="0"/>
              <a:chExt cx="1584564" cy="3179394"/>
            </a:xfrm>
          </p:grpSpPr>
          <p:sp>
            <p:nvSpPr>
              <p:cNvPr name="Freeform 11" id="11"/>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A84D98"/>
              </a:solidFill>
            </p:spPr>
          </p:sp>
          <p:sp>
            <p:nvSpPr>
              <p:cNvPr name="TextBox 12" id="12"/>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3" id="13"/>
            <p:cNvGrpSpPr/>
            <p:nvPr/>
          </p:nvGrpSpPr>
          <p:grpSpPr>
            <a:xfrm rot="2448500">
              <a:off x="6266829" y="1009836"/>
              <a:ext cx="8021854" cy="16095682"/>
              <a:chOff x="0" y="0"/>
              <a:chExt cx="1584564" cy="3179394"/>
            </a:xfrm>
          </p:grpSpPr>
          <p:sp>
            <p:nvSpPr>
              <p:cNvPr name="Freeform 14" id="14"/>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30A2A1"/>
              </a:solidFill>
            </p:spPr>
          </p:sp>
          <p:sp>
            <p:nvSpPr>
              <p:cNvPr name="TextBox 15" id="15"/>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6" id="16"/>
            <p:cNvGrpSpPr/>
            <p:nvPr/>
          </p:nvGrpSpPr>
          <p:grpSpPr>
            <a:xfrm rot="2448500">
              <a:off x="6948281" y="1354838"/>
              <a:ext cx="8021854" cy="16095682"/>
              <a:chOff x="0" y="0"/>
              <a:chExt cx="1584564" cy="3179394"/>
            </a:xfrm>
          </p:grpSpPr>
          <p:sp>
            <p:nvSpPr>
              <p:cNvPr name="Freeform 17" id="17"/>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279CD8"/>
              </a:solidFill>
            </p:spPr>
          </p:sp>
          <p:sp>
            <p:nvSpPr>
              <p:cNvPr name="TextBox 18" id="18"/>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sp>
        <p:nvSpPr>
          <p:cNvPr name="Freeform 19" id="19"/>
          <p:cNvSpPr/>
          <p:nvPr/>
        </p:nvSpPr>
        <p:spPr>
          <a:xfrm flipH="false" flipV="false" rot="0">
            <a:off x="1028700" y="995586"/>
            <a:ext cx="1920492" cy="1519195"/>
          </a:xfrm>
          <a:custGeom>
            <a:avLst/>
            <a:gdLst/>
            <a:ahLst/>
            <a:cxnLst/>
            <a:rect r="r" b="b" t="t" l="l"/>
            <a:pathLst>
              <a:path h="1519195" w="1920492">
                <a:moveTo>
                  <a:pt x="0" y="0"/>
                </a:moveTo>
                <a:lnTo>
                  <a:pt x="1920492" y="0"/>
                </a:lnTo>
                <a:lnTo>
                  <a:pt x="1920492" y="1519195"/>
                </a:lnTo>
                <a:lnTo>
                  <a:pt x="0" y="1519195"/>
                </a:lnTo>
                <a:lnTo>
                  <a:pt x="0" y="0"/>
                </a:lnTo>
                <a:close/>
              </a:path>
            </a:pathLst>
          </a:custGeom>
          <a:blipFill>
            <a:blip r:embed="rId3"/>
            <a:stretch>
              <a:fillRect l="0" t="0" r="0" b="0"/>
            </a:stretch>
          </a:blipFill>
        </p:spPr>
      </p:sp>
      <p:sp>
        <p:nvSpPr>
          <p:cNvPr name="TextBox 20" id="20"/>
          <p:cNvSpPr txBox="true"/>
          <p:nvPr/>
        </p:nvSpPr>
        <p:spPr>
          <a:xfrm rot="0">
            <a:off x="16591285" y="8910224"/>
            <a:ext cx="1336030" cy="587375"/>
          </a:xfrm>
          <a:prstGeom prst="rect">
            <a:avLst/>
          </a:prstGeom>
        </p:spPr>
        <p:txBody>
          <a:bodyPr anchor="t" rtlCol="false" tIns="0" lIns="0" bIns="0" rIns="0">
            <a:spAutoFit/>
          </a:bodyPr>
          <a:lstStyle/>
          <a:p>
            <a:pPr algn="ctr">
              <a:lnSpc>
                <a:spcPts val="4899"/>
              </a:lnSpc>
            </a:pPr>
            <a:r>
              <a:rPr lang="en-US" sz="3499" b="true">
                <a:solidFill>
                  <a:srgbClr val="FFFFFF"/>
                </a:solidFill>
                <a:latin typeface="Open Sans Bold"/>
                <a:ea typeface="Open Sans Bold"/>
                <a:cs typeface="Open Sans Bold"/>
                <a:sym typeface="Open Sans Bold"/>
              </a:rPr>
              <a:t>#CT24</a:t>
            </a:r>
          </a:p>
        </p:txBody>
      </p:sp>
    </p:spTree>
  </p:cSld>
  <p:clrMapOvr>
    <a:masterClrMapping/>
  </p:clrMapOvr>
</p:sld>
</file>

<file path=ppt/slides/slide7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42593" y="0"/>
            <a:ext cx="18973187" cy="17405559"/>
          </a:xfrm>
          <a:custGeom>
            <a:avLst/>
            <a:gdLst/>
            <a:ahLst/>
            <a:cxnLst/>
            <a:rect r="r" b="b" t="t" l="l"/>
            <a:pathLst>
              <a:path h="17405559" w="18973187">
                <a:moveTo>
                  <a:pt x="0" y="0"/>
                </a:moveTo>
                <a:lnTo>
                  <a:pt x="18973186" y="0"/>
                </a:lnTo>
                <a:lnTo>
                  <a:pt x="18973186" y="17405559"/>
                </a:lnTo>
                <a:lnTo>
                  <a:pt x="0" y="17405559"/>
                </a:lnTo>
                <a:lnTo>
                  <a:pt x="0" y="0"/>
                </a:lnTo>
                <a:close/>
              </a:path>
            </a:pathLst>
          </a:custGeom>
          <a:blipFill>
            <a:blip r:embed="rId2"/>
            <a:stretch>
              <a:fillRect l="-18803" t="0" r="-18803" b="0"/>
            </a:stretch>
          </a:blipFill>
        </p:spPr>
      </p:sp>
      <p:sp>
        <p:nvSpPr>
          <p:cNvPr name="TextBox 3" id="3"/>
          <p:cNvSpPr txBox="true"/>
          <p:nvPr/>
        </p:nvSpPr>
        <p:spPr>
          <a:xfrm rot="0">
            <a:off x="1028700" y="3092426"/>
            <a:ext cx="15590520" cy="565785"/>
          </a:xfrm>
          <a:prstGeom prst="rect">
            <a:avLst/>
          </a:prstGeom>
        </p:spPr>
        <p:txBody>
          <a:bodyPr anchor="t" rtlCol="false" tIns="0" lIns="0" bIns="0" rIns="0">
            <a:spAutoFit/>
          </a:bodyPr>
          <a:lstStyle/>
          <a:p>
            <a:pPr algn="l">
              <a:lnSpc>
                <a:spcPts val="4320"/>
              </a:lnSpc>
            </a:pPr>
            <a:r>
              <a:rPr lang="en-US" b="true" sz="4000" spc="-24">
                <a:solidFill>
                  <a:srgbClr val="FFFFFF"/>
                </a:solidFill>
                <a:latin typeface="Open Sans Bold"/>
                <a:ea typeface="Open Sans Bold"/>
                <a:cs typeface="Open Sans Bold"/>
                <a:sym typeface="Open Sans Bold"/>
              </a:rPr>
              <a:t>8. Trustee Board Membership</a:t>
            </a:r>
          </a:p>
        </p:txBody>
      </p:sp>
      <p:sp>
        <p:nvSpPr>
          <p:cNvPr name="TextBox 4" id="4"/>
          <p:cNvSpPr txBox="true"/>
          <p:nvPr/>
        </p:nvSpPr>
        <p:spPr>
          <a:xfrm rot="0">
            <a:off x="1028700" y="3905861"/>
            <a:ext cx="8616942" cy="3790950"/>
          </a:xfrm>
          <a:prstGeom prst="rect">
            <a:avLst/>
          </a:prstGeom>
        </p:spPr>
        <p:txBody>
          <a:bodyPr anchor="t" rtlCol="false" tIns="0" lIns="0" bIns="0" rIns="0">
            <a:spAutoFit/>
          </a:bodyPr>
          <a:lstStyle/>
          <a:p>
            <a:pPr algn="l">
              <a:lnSpc>
                <a:spcPts val="2700"/>
              </a:lnSpc>
            </a:pPr>
            <a:r>
              <a:rPr lang="en-US" b="true" sz="2500" spc="-15" u="sng">
                <a:solidFill>
                  <a:srgbClr val="FFFFFF"/>
                </a:solidFill>
                <a:latin typeface="Open Sans Bold"/>
                <a:ea typeface="Open Sans Bold"/>
                <a:cs typeface="Open Sans Bold"/>
                <a:sym typeface="Open Sans Bold"/>
              </a:rPr>
              <a:t>Member Trustees</a:t>
            </a:r>
          </a:p>
          <a:p>
            <a:pPr algn="l">
              <a:lnSpc>
                <a:spcPts val="2700"/>
              </a:lnSpc>
            </a:pPr>
          </a:p>
          <a:p>
            <a:pPr algn="l" marL="452440" indent="-226220" lvl="1">
              <a:lnSpc>
                <a:spcPts val="2700"/>
              </a:lnSpc>
              <a:buFont typeface="Arial"/>
              <a:buChar char="•"/>
            </a:pPr>
            <a:r>
              <a:rPr lang="en-US" b="true" sz="2500" spc="-15">
                <a:solidFill>
                  <a:srgbClr val="FFFFFF"/>
                </a:solidFill>
                <a:latin typeface="Open Sans Bold"/>
                <a:ea typeface="Open Sans Bold"/>
                <a:cs typeface="Open Sans Bold"/>
                <a:sym typeface="Open Sans Bold"/>
              </a:rPr>
              <a:t>Sue Leighton – Vice Chair</a:t>
            </a:r>
          </a:p>
          <a:p>
            <a:pPr algn="l">
              <a:lnSpc>
                <a:spcPts val="2700"/>
              </a:lnSpc>
            </a:pPr>
          </a:p>
          <a:p>
            <a:pPr algn="l" marL="452440" indent="-226220" lvl="1">
              <a:lnSpc>
                <a:spcPts val="2700"/>
              </a:lnSpc>
              <a:buFont typeface="Arial"/>
              <a:buChar char="•"/>
            </a:pPr>
            <a:r>
              <a:rPr lang="en-US" b="true" sz="2500" spc="-15">
                <a:solidFill>
                  <a:srgbClr val="FFFFFF"/>
                </a:solidFill>
                <a:latin typeface="Open Sans Bold"/>
                <a:ea typeface="Open Sans Bold"/>
                <a:cs typeface="Open Sans Bold"/>
                <a:sym typeface="Open Sans Bold"/>
              </a:rPr>
              <a:t>Susan Dever, Coalfield Community Transport</a:t>
            </a:r>
          </a:p>
          <a:p>
            <a:pPr algn="l">
              <a:lnSpc>
                <a:spcPts val="2700"/>
              </a:lnSpc>
            </a:pPr>
          </a:p>
          <a:p>
            <a:pPr algn="l" marL="452440" indent="-226220" lvl="1">
              <a:lnSpc>
                <a:spcPts val="2700"/>
              </a:lnSpc>
              <a:buFont typeface="Arial"/>
              <a:buChar char="•"/>
            </a:pPr>
            <a:r>
              <a:rPr lang="en-US" b="true" sz="2500" spc="-15">
                <a:solidFill>
                  <a:srgbClr val="FFFFFF"/>
                </a:solidFill>
                <a:latin typeface="Open Sans Bold"/>
                <a:ea typeface="Open Sans Bold"/>
                <a:cs typeface="Open Sans Bold"/>
                <a:sym typeface="Open Sans Bold"/>
              </a:rPr>
              <a:t>Stephen Craker, Community 1st </a:t>
            </a:r>
          </a:p>
          <a:p>
            <a:pPr algn="l">
              <a:lnSpc>
                <a:spcPts val="2700"/>
              </a:lnSpc>
            </a:pPr>
          </a:p>
          <a:p>
            <a:pPr algn="l" marL="452440" indent="-226220" lvl="1">
              <a:lnSpc>
                <a:spcPts val="2700"/>
              </a:lnSpc>
              <a:buFont typeface="Arial"/>
              <a:buChar char="•"/>
            </a:pPr>
            <a:r>
              <a:rPr lang="en-US" b="true" sz="2500" spc="-15">
                <a:solidFill>
                  <a:srgbClr val="FFFFFF"/>
                </a:solidFill>
                <a:latin typeface="Open Sans Bold"/>
                <a:ea typeface="Open Sans Bold"/>
                <a:cs typeface="Open Sans Bold"/>
                <a:sym typeface="Open Sans Bold"/>
              </a:rPr>
              <a:t>Andrew Grieve, CT4N</a:t>
            </a:r>
          </a:p>
          <a:p>
            <a:pPr algn="l" marL="452440" indent="-226220" lvl="1">
              <a:lnSpc>
                <a:spcPts val="2700"/>
              </a:lnSpc>
            </a:pPr>
          </a:p>
          <a:p>
            <a:pPr algn="l" marL="452440" indent="-226220" lvl="1">
              <a:lnSpc>
                <a:spcPts val="2700"/>
              </a:lnSpc>
            </a:pPr>
          </a:p>
        </p:txBody>
      </p:sp>
      <p:sp>
        <p:nvSpPr>
          <p:cNvPr name="TextBox 5" id="5"/>
          <p:cNvSpPr txBox="true"/>
          <p:nvPr/>
        </p:nvSpPr>
        <p:spPr>
          <a:xfrm rot="0">
            <a:off x="8583143" y="3092426"/>
            <a:ext cx="6350840" cy="565785"/>
          </a:xfrm>
          <a:prstGeom prst="rect">
            <a:avLst/>
          </a:prstGeom>
        </p:spPr>
        <p:txBody>
          <a:bodyPr anchor="t" rtlCol="false" tIns="0" lIns="0" bIns="0" rIns="0">
            <a:spAutoFit/>
          </a:bodyPr>
          <a:lstStyle/>
          <a:p>
            <a:pPr algn="l">
              <a:lnSpc>
                <a:spcPts val="4319"/>
              </a:lnSpc>
            </a:pPr>
            <a:r>
              <a:rPr lang="en-US" b="true" sz="3999" i="true" spc="37">
                <a:solidFill>
                  <a:srgbClr val="FFFFFF"/>
                </a:solidFill>
                <a:latin typeface="Open Sans Bold Italics"/>
                <a:ea typeface="Open Sans Bold Italics"/>
                <a:cs typeface="Open Sans Bold Italics"/>
                <a:sym typeface="Open Sans Bold Italics"/>
              </a:rPr>
              <a:t>(</a:t>
            </a:r>
            <a:r>
              <a:rPr lang="en-US" b="true" sz="3999" i="true" spc="37">
                <a:solidFill>
                  <a:srgbClr val="FFFFFF"/>
                </a:solidFill>
                <a:latin typeface="Open Sans Bold Italics"/>
                <a:ea typeface="Open Sans Bold Italics"/>
                <a:cs typeface="Open Sans Bold Italics"/>
                <a:sym typeface="Open Sans Bold Italics"/>
              </a:rPr>
              <a:t>From 27 November 2024)</a:t>
            </a:r>
          </a:p>
        </p:txBody>
      </p:sp>
      <p:sp>
        <p:nvSpPr>
          <p:cNvPr name="TextBox 6" id="6"/>
          <p:cNvSpPr txBox="true"/>
          <p:nvPr/>
        </p:nvSpPr>
        <p:spPr>
          <a:xfrm rot="0">
            <a:off x="9414121" y="3913812"/>
            <a:ext cx="5642798" cy="4476750"/>
          </a:xfrm>
          <a:prstGeom prst="rect">
            <a:avLst/>
          </a:prstGeom>
        </p:spPr>
        <p:txBody>
          <a:bodyPr anchor="t" rtlCol="false" tIns="0" lIns="0" bIns="0" rIns="0">
            <a:spAutoFit/>
          </a:bodyPr>
          <a:lstStyle/>
          <a:p>
            <a:pPr algn="l">
              <a:lnSpc>
                <a:spcPts val="2700"/>
              </a:lnSpc>
            </a:pPr>
            <a:r>
              <a:rPr lang="en-US" b="true" sz="2500" spc="-15" u="sng">
                <a:solidFill>
                  <a:srgbClr val="FFFFFF"/>
                </a:solidFill>
                <a:latin typeface="Open Sans Bold"/>
                <a:ea typeface="Open Sans Bold"/>
                <a:cs typeface="Open Sans Bold"/>
                <a:sym typeface="Open Sans Bold"/>
              </a:rPr>
              <a:t>Co-opted Trustees</a:t>
            </a:r>
          </a:p>
          <a:p>
            <a:pPr algn="l">
              <a:lnSpc>
                <a:spcPts val="2700"/>
              </a:lnSpc>
            </a:pPr>
          </a:p>
          <a:p>
            <a:pPr algn="l" marL="452440" indent="-226220" lvl="1">
              <a:lnSpc>
                <a:spcPts val="2700"/>
              </a:lnSpc>
              <a:buFont typeface="Arial"/>
              <a:buChar char="•"/>
            </a:pPr>
            <a:r>
              <a:rPr lang="en-US" b="true" sz="2500" spc="-15">
                <a:solidFill>
                  <a:srgbClr val="FFFFFF"/>
                </a:solidFill>
                <a:latin typeface="Open Sans Bold"/>
                <a:ea typeface="Open Sans Bold"/>
                <a:cs typeface="Open Sans Bold"/>
                <a:sym typeface="Open Sans Bold"/>
              </a:rPr>
              <a:t>Alan Jones - Chair</a:t>
            </a:r>
          </a:p>
          <a:p>
            <a:pPr algn="l">
              <a:lnSpc>
                <a:spcPts val="2700"/>
              </a:lnSpc>
            </a:pPr>
          </a:p>
          <a:p>
            <a:pPr algn="l" marL="452440" indent="-226220" lvl="1">
              <a:lnSpc>
                <a:spcPts val="2700"/>
              </a:lnSpc>
              <a:buFont typeface="Arial"/>
              <a:buChar char="•"/>
            </a:pPr>
            <a:r>
              <a:rPr lang="en-US" b="true" sz="2500" spc="-15">
                <a:solidFill>
                  <a:srgbClr val="FFFFFF"/>
                </a:solidFill>
                <a:latin typeface="Open Sans Bold"/>
                <a:ea typeface="Open Sans Bold"/>
                <a:cs typeface="Open Sans Bold"/>
                <a:sym typeface="Open Sans Bold"/>
              </a:rPr>
              <a:t>Oxana Grishina</a:t>
            </a:r>
          </a:p>
          <a:p>
            <a:pPr algn="l">
              <a:lnSpc>
                <a:spcPts val="2700"/>
              </a:lnSpc>
            </a:pPr>
          </a:p>
          <a:p>
            <a:pPr algn="l" marL="452440" indent="-226220" lvl="1">
              <a:lnSpc>
                <a:spcPts val="2700"/>
              </a:lnSpc>
              <a:buFont typeface="Arial"/>
              <a:buChar char="•"/>
            </a:pPr>
            <a:r>
              <a:rPr lang="en-US" b="true" sz="2500" spc="-15">
                <a:solidFill>
                  <a:srgbClr val="FFFFFF"/>
                </a:solidFill>
                <a:latin typeface="Open Sans Bold"/>
                <a:ea typeface="Open Sans Bold"/>
                <a:cs typeface="Open Sans Bold"/>
                <a:sym typeface="Open Sans Bold"/>
              </a:rPr>
              <a:t>Martin Heffer</a:t>
            </a:r>
          </a:p>
          <a:p>
            <a:pPr algn="l">
              <a:lnSpc>
                <a:spcPts val="2700"/>
              </a:lnSpc>
            </a:pPr>
          </a:p>
          <a:p>
            <a:pPr algn="l" marL="452440" indent="-226220" lvl="1">
              <a:lnSpc>
                <a:spcPts val="2700"/>
              </a:lnSpc>
              <a:buFont typeface="Arial"/>
              <a:buChar char="•"/>
            </a:pPr>
            <a:r>
              <a:rPr lang="en-US" b="true" sz="2500" spc="-15">
                <a:solidFill>
                  <a:srgbClr val="FFFFFF"/>
                </a:solidFill>
                <a:latin typeface="Open Sans Bold"/>
                <a:ea typeface="Open Sans Bold"/>
                <a:cs typeface="Open Sans Bold"/>
                <a:sym typeface="Open Sans Bold"/>
              </a:rPr>
              <a:t>Andrew Benfield</a:t>
            </a:r>
          </a:p>
          <a:p>
            <a:pPr algn="l">
              <a:lnSpc>
                <a:spcPts val="2700"/>
              </a:lnSpc>
            </a:pPr>
          </a:p>
          <a:p>
            <a:pPr algn="l" marL="452440" indent="-226220" lvl="1">
              <a:lnSpc>
                <a:spcPts val="2700"/>
              </a:lnSpc>
              <a:buFont typeface="Arial"/>
              <a:buChar char="•"/>
            </a:pPr>
            <a:r>
              <a:rPr lang="en-US" b="true" sz="2500" spc="-15">
                <a:solidFill>
                  <a:srgbClr val="FFFFFF"/>
                </a:solidFill>
                <a:latin typeface="Open Sans Bold"/>
                <a:ea typeface="Open Sans Bold"/>
                <a:cs typeface="Open Sans Bold"/>
                <a:sym typeface="Open Sans Bold"/>
              </a:rPr>
              <a:t>Scott Pearson</a:t>
            </a:r>
          </a:p>
          <a:p>
            <a:pPr algn="l" marL="452440" indent="-226220" lvl="1">
              <a:lnSpc>
                <a:spcPts val="2700"/>
              </a:lnSpc>
            </a:pPr>
          </a:p>
          <a:p>
            <a:pPr algn="l" marL="452440" indent="-226220" lvl="1">
              <a:lnSpc>
                <a:spcPts val="2700"/>
              </a:lnSpc>
            </a:pPr>
          </a:p>
        </p:txBody>
      </p:sp>
      <p:sp>
        <p:nvSpPr>
          <p:cNvPr name="TextBox 7" id="7"/>
          <p:cNvSpPr txBox="true"/>
          <p:nvPr/>
        </p:nvSpPr>
        <p:spPr>
          <a:xfrm rot="0">
            <a:off x="1028700" y="8166309"/>
            <a:ext cx="11791156" cy="704850"/>
          </a:xfrm>
          <a:prstGeom prst="rect">
            <a:avLst/>
          </a:prstGeom>
        </p:spPr>
        <p:txBody>
          <a:bodyPr anchor="t" rtlCol="false" tIns="0" lIns="0" bIns="0" rIns="0">
            <a:spAutoFit/>
          </a:bodyPr>
          <a:lstStyle/>
          <a:p>
            <a:pPr algn="l">
              <a:lnSpc>
                <a:spcPts val="2700"/>
              </a:lnSpc>
            </a:pPr>
            <a:r>
              <a:rPr lang="en-US" b="true" sz="2500" spc="-15">
                <a:solidFill>
                  <a:srgbClr val="FFFFFF"/>
                </a:solidFill>
                <a:latin typeface="Open Sans Bold"/>
                <a:ea typeface="Open Sans Bold"/>
                <a:cs typeface="Open Sans Bold"/>
                <a:sym typeface="Open Sans Bold"/>
              </a:rPr>
              <a:t>As a result of special resolution 1, we now need to recruit:, </a:t>
            </a:r>
            <a:r>
              <a:rPr lang="en-US" b="true" sz="2500" spc="-15">
                <a:solidFill>
                  <a:srgbClr val="FFFFFF"/>
                </a:solidFill>
                <a:latin typeface="Open Sans Bold"/>
                <a:ea typeface="Open Sans Bold"/>
                <a:cs typeface="Open Sans Bold"/>
                <a:sym typeface="Open Sans Bold"/>
              </a:rPr>
              <a:t>3 member trustees and 1 co-opted trustee.</a:t>
            </a:r>
          </a:p>
        </p:txBody>
      </p:sp>
      <p:grpSp>
        <p:nvGrpSpPr>
          <p:cNvPr name="Group 8" id="8"/>
          <p:cNvGrpSpPr/>
          <p:nvPr/>
        </p:nvGrpSpPr>
        <p:grpSpPr>
          <a:xfrm rot="0">
            <a:off x="11758563" y="1597304"/>
            <a:ext cx="14440942" cy="13586515"/>
            <a:chOff x="0" y="0"/>
            <a:chExt cx="19254590" cy="18115354"/>
          </a:xfrm>
        </p:grpSpPr>
        <p:grpSp>
          <p:nvGrpSpPr>
            <p:cNvPr name="Group 9" id="9"/>
            <p:cNvGrpSpPr/>
            <p:nvPr/>
          </p:nvGrpSpPr>
          <p:grpSpPr>
            <a:xfrm rot="2448500">
              <a:off x="4506115" y="413941"/>
              <a:ext cx="6198237" cy="16095682"/>
              <a:chOff x="0" y="0"/>
              <a:chExt cx="1224343" cy="3179394"/>
            </a:xfrm>
          </p:grpSpPr>
          <p:sp>
            <p:nvSpPr>
              <p:cNvPr name="Freeform 10" id="10"/>
              <p:cNvSpPr/>
              <p:nvPr/>
            </p:nvSpPr>
            <p:spPr>
              <a:xfrm flipH="false" flipV="false" rot="0">
                <a:off x="0" y="0"/>
                <a:ext cx="1224343" cy="3179394"/>
              </a:xfrm>
              <a:custGeom>
                <a:avLst/>
                <a:gdLst/>
                <a:ahLst/>
                <a:cxnLst/>
                <a:rect r="r" b="b" t="t" l="l"/>
                <a:pathLst>
                  <a:path h="3179394" w="1224343">
                    <a:moveTo>
                      <a:pt x="0" y="0"/>
                    </a:moveTo>
                    <a:lnTo>
                      <a:pt x="1224343" y="0"/>
                    </a:lnTo>
                    <a:lnTo>
                      <a:pt x="1224343" y="3179394"/>
                    </a:lnTo>
                    <a:lnTo>
                      <a:pt x="0" y="3179394"/>
                    </a:lnTo>
                    <a:close/>
                  </a:path>
                </a:pathLst>
              </a:custGeom>
              <a:solidFill>
                <a:srgbClr val="60519D"/>
              </a:solidFill>
            </p:spPr>
          </p:sp>
          <p:sp>
            <p:nvSpPr>
              <p:cNvPr name="TextBox 11" id="11"/>
              <p:cNvSpPr txBox="true"/>
              <p:nvPr/>
            </p:nvSpPr>
            <p:spPr>
              <a:xfrm>
                <a:off x="0" y="-38100"/>
                <a:ext cx="1224343" cy="3217494"/>
              </a:xfrm>
              <a:prstGeom prst="rect">
                <a:avLst/>
              </a:prstGeom>
            </p:spPr>
            <p:txBody>
              <a:bodyPr anchor="ctr" rtlCol="false" tIns="50800" lIns="50800" bIns="50800" rIns="50800"/>
              <a:lstStyle/>
              <a:p>
                <a:pPr algn="ctr">
                  <a:lnSpc>
                    <a:spcPts val="3499"/>
                  </a:lnSpc>
                </a:pPr>
              </a:p>
            </p:txBody>
          </p:sp>
        </p:grpSp>
        <p:grpSp>
          <p:nvGrpSpPr>
            <p:cNvPr name="Group 12" id="12"/>
            <p:cNvGrpSpPr/>
            <p:nvPr/>
          </p:nvGrpSpPr>
          <p:grpSpPr>
            <a:xfrm rot="2448500">
              <a:off x="5585377" y="664834"/>
              <a:ext cx="8021854" cy="16095682"/>
              <a:chOff x="0" y="0"/>
              <a:chExt cx="1584564" cy="3179394"/>
            </a:xfrm>
          </p:grpSpPr>
          <p:sp>
            <p:nvSpPr>
              <p:cNvPr name="Freeform 13" id="13"/>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A84D98"/>
              </a:solidFill>
            </p:spPr>
          </p:sp>
          <p:sp>
            <p:nvSpPr>
              <p:cNvPr name="TextBox 14" id="14"/>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5" id="15"/>
            <p:cNvGrpSpPr/>
            <p:nvPr/>
          </p:nvGrpSpPr>
          <p:grpSpPr>
            <a:xfrm rot="2448500">
              <a:off x="6266829" y="1009836"/>
              <a:ext cx="8021854" cy="16095682"/>
              <a:chOff x="0" y="0"/>
              <a:chExt cx="1584564" cy="3179394"/>
            </a:xfrm>
          </p:grpSpPr>
          <p:sp>
            <p:nvSpPr>
              <p:cNvPr name="Freeform 16" id="16"/>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30A2A1"/>
              </a:solidFill>
            </p:spPr>
          </p:sp>
          <p:sp>
            <p:nvSpPr>
              <p:cNvPr name="TextBox 17" id="17"/>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8" id="18"/>
            <p:cNvGrpSpPr/>
            <p:nvPr/>
          </p:nvGrpSpPr>
          <p:grpSpPr>
            <a:xfrm rot="2448500">
              <a:off x="6948281" y="1354838"/>
              <a:ext cx="8021854" cy="16095682"/>
              <a:chOff x="0" y="0"/>
              <a:chExt cx="1584564" cy="3179394"/>
            </a:xfrm>
          </p:grpSpPr>
          <p:sp>
            <p:nvSpPr>
              <p:cNvPr name="Freeform 19" id="19"/>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279CD8"/>
              </a:solidFill>
            </p:spPr>
          </p:sp>
          <p:sp>
            <p:nvSpPr>
              <p:cNvPr name="TextBox 20" id="20"/>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sp>
        <p:nvSpPr>
          <p:cNvPr name="Freeform 21" id="21"/>
          <p:cNvSpPr/>
          <p:nvPr/>
        </p:nvSpPr>
        <p:spPr>
          <a:xfrm flipH="false" flipV="false" rot="0">
            <a:off x="1028700" y="1028700"/>
            <a:ext cx="2271238" cy="1796651"/>
          </a:xfrm>
          <a:custGeom>
            <a:avLst/>
            <a:gdLst/>
            <a:ahLst/>
            <a:cxnLst/>
            <a:rect r="r" b="b" t="t" l="l"/>
            <a:pathLst>
              <a:path h="1796651" w="2271238">
                <a:moveTo>
                  <a:pt x="0" y="0"/>
                </a:moveTo>
                <a:lnTo>
                  <a:pt x="2271238" y="0"/>
                </a:lnTo>
                <a:lnTo>
                  <a:pt x="2271238" y="1796651"/>
                </a:lnTo>
                <a:lnTo>
                  <a:pt x="0" y="1796651"/>
                </a:lnTo>
                <a:lnTo>
                  <a:pt x="0" y="0"/>
                </a:lnTo>
                <a:close/>
              </a:path>
            </a:pathLst>
          </a:custGeom>
          <a:blipFill>
            <a:blip r:embed="rId3"/>
            <a:stretch>
              <a:fillRect l="0" t="0" r="0" b="0"/>
            </a:stretch>
          </a:blipFill>
        </p:spPr>
      </p:sp>
      <p:sp>
        <p:nvSpPr>
          <p:cNvPr name="TextBox 22" id="22"/>
          <p:cNvSpPr txBox="true"/>
          <p:nvPr/>
        </p:nvSpPr>
        <p:spPr>
          <a:xfrm rot="0">
            <a:off x="16252015" y="8753862"/>
            <a:ext cx="1336030" cy="596900"/>
          </a:xfrm>
          <a:prstGeom prst="rect">
            <a:avLst/>
          </a:prstGeom>
        </p:spPr>
        <p:txBody>
          <a:bodyPr anchor="t" rtlCol="false" tIns="0" lIns="0" bIns="0" rIns="0">
            <a:spAutoFit/>
          </a:bodyPr>
          <a:lstStyle/>
          <a:p>
            <a:pPr algn="ctr">
              <a:lnSpc>
                <a:spcPts val="4900"/>
              </a:lnSpc>
            </a:pPr>
            <a:r>
              <a:rPr lang="en-US" sz="3500" b="true">
                <a:solidFill>
                  <a:srgbClr val="FFFFFF"/>
                </a:solidFill>
                <a:latin typeface="Open Sans Bold"/>
                <a:ea typeface="Open Sans Bold"/>
                <a:cs typeface="Open Sans Bold"/>
                <a:sym typeface="Open Sans Bold"/>
              </a:rPr>
              <a:t>#CT24</a:t>
            </a:r>
          </a:p>
        </p:txBody>
      </p:sp>
    </p:spTree>
  </p:cSld>
  <p:clrMapOvr>
    <a:masterClrMapping/>
  </p:clrMapOvr>
</p:sld>
</file>

<file path=ppt/slides/slide7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42593" y="0"/>
            <a:ext cx="18973187" cy="16294518"/>
          </a:xfrm>
          <a:custGeom>
            <a:avLst/>
            <a:gdLst/>
            <a:ahLst/>
            <a:cxnLst/>
            <a:rect r="r" b="b" t="t" l="l"/>
            <a:pathLst>
              <a:path h="16294518" w="18973187">
                <a:moveTo>
                  <a:pt x="0" y="0"/>
                </a:moveTo>
                <a:lnTo>
                  <a:pt x="18973186" y="0"/>
                </a:lnTo>
                <a:lnTo>
                  <a:pt x="18973186" y="16294518"/>
                </a:lnTo>
                <a:lnTo>
                  <a:pt x="0" y="16294518"/>
                </a:lnTo>
                <a:lnTo>
                  <a:pt x="0" y="0"/>
                </a:lnTo>
                <a:close/>
              </a:path>
            </a:pathLst>
          </a:custGeom>
          <a:blipFill>
            <a:blip r:embed="rId2"/>
            <a:stretch>
              <a:fillRect l="-14411" t="0" r="-14411" b="0"/>
            </a:stretch>
          </a:blipFill>
        </p:spPr>
      </p:sp>
      <p:sp>
        <p:nvSpPr>
          <p:cNvPr name="Freeform 3" id="3"/>
          <p:cNvSpPr/>
          <p:nvPr/>
        </p:nvSpPr>
        <p:spPr>
          <a:xfrm flipH="false" flipV="false" rot="0">
            <a:off x="1028700" y="1067229"/>
            <a:ext cx="2271238" cy="1796651"/>
          </a:xfrm>
          <a:custGeom>
            <a:avLst/>
            <a:gdLst/>
            <a:ahLst/>
            <a:cxnLst/>
            <a:rect r="r" b="b" t="t" l="l"/>
            <a:pathLst>
              <a:path h="1796651" w="2271238">
                <a:moveTo>
                  <a:pt x="0" y="0"/>
                </a:moveTo>
                <a:lnTo>
                  <a:pt x="2271238" y="0"/>
                </a:lnTo>
                <a:lnTo>
                  <a:pt x="2271238" y="1796651"/>
                </a:lnTo>
                <a:lnTo>
                  <a:pt x="0" y="1796651"/>
                </a:lnTo>
                <a:lnTo>
                  <a:pt x="0" y="0"/>
                </a:lnTo>
                <a:close/>
              </a:path>
            </a:pathLst>
          </a:custGeom>
          <a:blipFill>
            <a:blip r:embed="rId3"/>
            <a:stretch>
              <a:fillRect l="0" t="0" r="0" b="0"/>
            </a:stretch>
          </a:blipFill>
        </p:spPr>
      </p:sp>
      <p:sp>
        <p:nvSpPr>
          <p:cNvPr name="TextBox 4" id="4"/>
          <p:cNvSpPr txBox="true"/>
          <p:nvPr/>
        </p:nvSpPr>
        <p:spPr>
          <a:xfrm rot="0">
            <a:off x="1028700" y="3391445"/>
            <a:ext cx="15590520" cy="565785"/>
          </a:xfrm>
          <a:prstGeom prst="rect">
            <a:avLst/>
          </a:prstGeom>
        </p:spPr>
        <p:txBody>
          <a:bodyPr anchor="t" rtlCol="false" tIns="0" lIns="0" bIns="0" rIns="0">
            <a:spAutoFit/>
          </a:bodyPr>
          <a:lstStyle/>
          <a:p>
            <a:pPr algn="l">
              <a:lnSpc>
                <a:spcPts val="4320"/>
              </a:lnSpc>
            </a:pPr>
            <a:r>
              <a:rPr lang="en-US" b="true" sz="4000" spc="-24">
                <a:solidFill>
                  <a:srgbClr val="FFFFFF"/>
                </a:solidFill>
                <a:latin typeface="Open Sans Bold"/>
                <a:ea typeface="Open Sans Bold"/>
                <a:cs typeface="Open Sans Bold"/>
                <a:sym typeface="Open Sans Bold"/>
              </a:rPr>
              <a:t>9. Any Other Business</a:t>
            </a:r>
          </a:p>
        </p:txBody>
      </p:sp>
      <p:grpSp>
        <p:nvGrpSpPr>
          <p:cNvPr name="Group 5" id="5"/>
          <p:cNvGrpSpPr/>
          <p:nvPr/>
        </p:nvGrpSpPr>
        <p:grpSpPr>
          <a:xfrm rot="0">
            <a:off x="11067529" y="1676445"/>
            <a:ext cx="14440942" cy="13586515"/>
            <a:chOff x="0" y="0"/>
            <a:chExt cx="19254590" cy="18115354"/>
          </a:xfrm>
        </p:grpSpPr>
        <p:grpSp>
          <p:nvGrpSpPr>
            <p:cNvPr name="Group 6" id="6"/>
            <p:cNvGrpSpPr/>
            <p:nvPr/>
          </p:nvGrpSpPr>
          <p:grpSpPr>
            <a:xfrm rot="2448500">
              <a:off x="4506115" y="413941"/>
              <a:ext cx="6198237" cy="16095682"/>
              <a:chOff x="0" y="0"/>
              <a:chExt cx="1224343" cy="3179394"/>
            </a:xfrm>
          </p:grpSpPr>
          <p:sp>
            <p:nvSpPr>
              <p:cNvPr name="Freeform 7" id="7"/>
              <p:cNvSpPr/>
              <p:nvPr/>
            </p:nvSpPr>
            <p:spPr>
              <a:xfrm flipH="false" flipV="false" rot="0">
                <a:off x="0" y="0"/>
                <a:ext cx="1224343" cy="3179394"/>
              </a:xfrm>
              <a:custGeom>
                <a:avLst/>
                <a:gdLst/>
                <a:ahLst/>
                <a:cxnLst/>
                <a:rect r="r" b="b" t="t" l="l"/>
                <a:pathLst>
                  <a:path h="3179394" w="1224343">
                    <a:moveTo>
                      <a:pt x="0" y="0"/>
                    </a:moveTo>
                    <a:lnTo>
                      <a:pt x="1224343" y="0"/>
                    </a:lnTo>
                    <a:lnTo>
                      <a:pt x="1224343" y="3179394"/>
                    </a:lnTo>
                    <a:lnTo>
                      <a:pt x="0" y="3179394"/>
                    </a:lnTo>
                    <a:close/>
                  </a:path>
                </a:pathLst>
              </a:custGeom>
              <a:solidFill>
                <a:srgbClr val="60519D"/>
              </a:solidFill>
            </p:spPr>
          </p:sp>
          <p:sp>
            <p:nvSpPr>
              <p:cNvPr name="TextBox 8" id="8"/>
              <p:cNvSpPr txBox="true"/>
              <p:nvPr/>
            </p:nvSpPr>
            <p:spPr>
              <a:xfrm>
                <a:off x="0" y="-38100"/>
                <a:ext cx="1224343" cy="3217494"/>
              </a:xfrm>
              <a:prstGeom prst="rect">
                <a:avLst/>
              </a:prstGeom>
            </p:spPr>
            <p:txBody>
              <a:bodyPr anchor="ctr" rtlCol="false" tIns="50800" lIns="50800" bIns="50800" rIns="50800"/>
              <a:lstStyle/>
              <a:p>
                <a:pPr algn="ctr">
                  <a:lnSpc>
                    <a:spcPts val="3499"/>
                  </a:lnSpc>
                </a:pPr>
              </a:p>
            </p:txBody>
          </p:sp>
        </p:grpSp>
        <p:grpSp>
          <p:nvGrpSpPr>
            <p:cNvPr name="Group 9" id="9"/>
            <p:cNvGrpSpPr/>
            <p:nvPr/>
          </p:nvGrpSpPr>
          <p:grpSpPr>
            <a:xfrm rot="2448500">
              <a:off x="5585377" y="664834"/>
              <a:ext cx="8021854" cy="16095682"/>
              <a:chOff x="0" y="0"/>
              <a:chExt cx="1584564" cy="3179394"/>
            </a:xfrm>
          </p:grpSpPr>
          <p:sp>
            <p:nvSpPr>
              <p:cNvPr name="Freeform 10" id="10"/>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A84D98"/>
              </a:solidFill>
            </p:spPr>
          </p:sp>
          <p:sp>
            <p:nvSpPr>
              <p:cNvPr name="TextBox 11" id="11"/>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2" id="12"/>
            <p:cNvGrpSpPr/>
            <p:nvPr/>
          </p:nvGrpSpPr>
          <p:grpSpPr>
            <a:xfrm rot="2448500">
              <a:off x="6266829" y="1009836"/>
              <a:ext cx="8021854" cy="16095682"/>
              <a:chOff x="0" y="0"/>
              <a:chExt cx="1584564" cy="3179394"/>
            </a:xfrm>
          </p:grpSpPr>
          <p:sp>
            <p:nvSpPr>
              <p:cNvPr name="Freeform 13" id="13"/>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30A2A1"/>
              </a:solidFill>
            </p:spPr>
          </p:sp>
          <p:sp>
            <p:nvSpPr>
              <p:cNvPr name="TextBox 14" id="14"/>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5" id="15"/>
            <p:cNvGrpSpPr/>
            <p:nvPr/>
          </p:nvGrpSpPr>
          <p:grpSpPr>
            <a:xfrm rot="2448500">
              <a:off x="6948281" y="1354838"/>
              <a:ext cx="8021854" cy="16095682"/>
              <a:chOff x="0" y="0"/>
              <a:chExt cx="1584564" cy="3179394"/>
            </a:xfrm>
          </p:grpSpPr>
          <p:sp>
            <p:nvSpPr>
              <p:cNvPr name="Freeform 16" id="16"/>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279CD8"/>
              </a:solidFill>
            </p:spPr>
          </p:sp>
          <p:sp>
            <p:nvSpPr>
              <p:cNvPr name="TextBox 17" id="17"/>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sp>
        <p:nvSpPr>
          <p:cNvPr name="TextBox 18" id="18"/>
          <p:cNvSpPr txBox="true"/>
          <p:nvPr/>
        </p:nvSpPr>
        <p:spPr>
          <a:xfrm rot="0">
            <a:off x="16056517" y="8601020"/>
            <a:ext cx="1336030" cy="596900"/>
          </a:xfrm>
          <a:prstGeom prst="rect">
            <a:avLst/>
          </a:prstGeom>
        </p:spPr>
        <p:txBody>
          <a:bodyPr anchor="t" rtlCol="false" tIns="0" lIns="0" bIns="0" rIns="0">
            <a:spAutoFit/>
          </a:bodyPr>
          <a:lstStyle/>
          <a:p>
            <a:pPr algn="ctr">
              <a:lnSpc>
                <a:spcPts val="4900"/>
              </a:lnSpc>
            </a:pPr>
            <a:r>
              <a:rPr lang="en-US" sz="3500" b="true">
                <a:solidFill>
                  <a:srgbClr val="FFFFFF"/>
                </a:solidFill>
                <a:latin typeface="Open Sans Bold"/>
                <a:ea typeface="Open Sans Bold"/>
                <a:cs typeface="Open Sans Bold"/>
                <a:sym typeface="Open Sans Bold"/>
              </a:rPr>
              <a:t>#CT24</a:t>
            </a:r>
          </a:p>
        </p:txBody>
      </p:sp>
    </p:spTree>
  </p:cSld>
  <p:clrMapOvr>
    <a:masterClrMapping/>
  </p:clrMapOvr>
</p:sld>
</file>

<file path=ppt/slides/slide7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42593" y="0"/>
            <a:ext cx="18973187" cy="16294518"/>
          </a:xfrm>
          <a:custGeom>
            <a:avLst/>
            <a:gdLst/>
            <a:ahLst/>
            <a:cxnLst/>
            <a:rect r="r" b="b" t="t" l="l"/>
            <a:pathLst>
              <a:path h="16294518" w="18973187">
                <a:moveTo>
                  <a:pt x="0" y="0"/>
                </a:moveTo>
                <a:lnTo>
                  <a:pt x="18973186" y="0"/>
                </a:lnTo>
                <a:lnTo>
                  <a:pt x="18973186" y="16294518"/>
                </a:lnTo>
                <a:lnTo>
                  <a:pt x="0" y="16294518"/>
                </a:lnTo>
                <a:lnTo>
                  <a:pt x="0" y="0"/>
                </a:lnTo>
                <a:close/>
              </a:path>
            </a:pathLst>
          </a:custGeom>
          <a:blipFill>
            <a:blip r:embed="rId2"/>
            <a:stretch>
              <a:fillRect l="-14411" t="0" r="-14411" b="0"/>
            </a:stretch>
          </a:blipFill>
        </p:spPr>
      </p:sp>
      <p:grpSp>
        <p:nvGrpSpPr>
          <p:cNvPr name="Group 3" id="3"/>
          <p:cNvGrpSpPr/>
          <p:nvPr/>
        </p:nvGrpSpPr>
        <p:grpSpPr>
          <a:xfrm rot="0">
            <a:off x="9221235" y="727988"/>
            <a:ext cx="18133530" cy="17060624"/>
            <a:chOff x="0" y="0"/>
            <a:chExt cx="24178041" cy="22747499"/>
          </a:xfrm>
        </p:grpSpPr>
        <p:grpSp>
          <p:nvGrpSpPr>
            <p:cNvPr name="Group 4" id="4"/>
            <p:cNvGrpSpPr/>
            <p:nvPr/>
          </p:nvGrpSpPr>
          <p:grpSpPr>
            <a:xfrm rot="2448500">
              <a:off x="5658341" y="519787"/>
              <a:ext cx="7783143" cy="20211391"/>
              <a:chOff x="0" y="0"/>
              <a:chExt cx="1224343" cy="3179394"/>
            </a:xfrm>
          </p:grpSpPr>
          <p:sp>
            <p:nvSpPr>
              <p:cNvPr name="Freeform 5" id="5"/>
              <p:cNvSpPr/>
              <p:nvPr/>
            </p:nvSpPr>
            <p:spPr>
              <a:xfrm flipH="false" flipV="false" rot="0">
                <a:off x="0" y="0"/>
                <a:ext cx="1224343" cy="3179394"/>
              </a:xfrm>
              <a:custGeom>
                <a:avLst/>
                <a:gdLst/>
                <a:ahLst/>
                <a:cxnLst/>
                <a:rect r="r" b="b" t="t" l="l"/>
                <a:pathLst>
                  <a:path h="3179394" w="1224343">
                    <a:moveTo>
                      <a:pt x="0" y="0"/>
                    </a:moveTo>
                    <a:lnTo>
                      <a:pt x="1224343" y="0"/>
                    </a:lnTo>
                    <a:lnTo>
                      <a:pt x="1224343" y="3179394"/>
                    </a:lnTo>
                    <a:lnTo>
                      <a:pt x="0" y="3179394"/>
                    </a:lnTo>
                    <a:close/>
                  </a:path>
                </a:pathLst>
              </a:custGeom>
              <a:solidFill>
                <a:srgbClr val="60519D"/>
              </a:solidFill>
            </p:spPr>
          </p:sp>
          <p:sp>
            <p:nvSpPr>
              <p:cNvPr name="TextBox 6" id="6"/>
              <p:cNvSpPr txBox="true"/>
              <p:nvPr/>
            </p:nvSpPr>
            <p:spPr>
              <a:xfrm>
                <a:off x="0" y="-38100"/>
                <a:ext cx="1224343" cy="3217494"/>
              </a:xfrm>
              <a:prstGeom prst="rect">
                <a:avLst/>
              </a:prstGeom>
            </p:spPr>
            <p:txBody>
              <a:bodyPr anchor="ctr" rtlCol="false" tIns="50800" lIns="50800" bIns="50800" rIns="50800"/>
              <a:lstStyle/>
              <a:p>
                <a:pPr algn="ctr">
                  <a:lnSpc>
                    <a:spcPts val="3499"/>
                  </a:lnSpc>
                </a:pPr>
              </a:p>
            </p:txBody>
          </p:sp>
        </p:grpSp>
        <p:grpSp>
          <p:nvGrpSpPr>
            <p:cNvPr name="Group 7" id="7"/>
            <p:cNvGrpSpPr/>
            <p:nvPr/>
          </p:nvGrpSpPr>
          <p:grpSpPr>
            <a:xfrm rot="2448500">
              <a:off x="7013572" y="834834"/>
              <a:ext cx="10073063" cy="20211391"/>
              <a:chOff x="0" y="0"/>
              <a:chExt cx="1584564" cy="3179394"/>
            </a:xfrm>
          </p:grpSpPr>
          <p:sp>
            <p:nvSpPr>
              <p:cNvPr name="Freeform 8" id="8"/>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A84D98"/>
              </a:solidFill>
            </p:spPr>
          </p:sp>
          <p:sp>
            <p:nvSpPr>
              <p:cNvPr name="TextBox 9" id="9"/>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0" id="10"/>
            <p:cNvGrpSpPr/>
            <p:nvPr/>
          </p:nvGrpSpPr>
          <p:grpSpPr>
            <a:xfrm rot="2448500">
              <a:off x="7869274" y="1268054"/>
              <a:ext cx="10073063" cy="20211391"/>
              <a:chOff x="0" y="0"/>
              <a:chExt cx="1584564" cy="3179394"/>
            </a:xfrm>
          </p:grpSpPr>
          <p:sp>
            <p:nvSpPr>
              <p:cNvPr name="Freeform 11" id="11"/>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30A2A1"/>
              </a:solidFill>
            </p:spPr>
          </p:sp>
          <p:sp>
            <p:nvSpPr>
              <p:cNvPr name="TextBox 12" id="12"/>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3" id="13"/>
            <p:cNvGrpSpPr/>
            <p:nvPr/>
          </p:nvGrpSpPr>
          <p:grpSpPr>
            <a:xfrm rot="2448500">
              <a:off x="8724976" y="1701274"/>
              <a:ext cx="10073063" cy="20211391"/>
              <a:chOff x="0" y="0"/>
              <a:chExt cx="1584564" cy="3179394"/>
            </a:xfrm>
          </p:grpSpPr>
          <p:sp>
            <p:nvSpPr>
              <p:cNvPr name="Freeform 14" id="14"/>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279CD8"/>
              </a:solidFill>
            </p:spPr>
          </p:sp>
          <p:sp>
            <p:nvSpPr>
              <p:cNvPr name="TextBox 15" id="15"/>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sp>
        <p:nvSpPr>
          <p:cNvPr name="TextBox 16" id="16"/>
          <p:cNvSpPr txBox="true"/>
          <p:nvPr/>
        </p:nvSpPr>
        <p:spPr>
          <a:xfrm rot="0">
            <a:off x="1028700" y="3130828"/>
            <a:ext cx="11255502" cy="3114685"/>
          </a:xfrm>
          <a:prstGeom prst="rect">
            <a:avLst/>
          </a:prstGeom>
        </p:spPr>
        <p:txBody>
          <a:bodyPr anchor="t" rtlCol="false" tIns="0" lIns="0" bIns="0" rIns="0">
            <a:spAutoFit/>
          </a:bodyPr>
          <a:lstStyle/>
          <a:p>
            <a:pPr algn="l">
              <a:lnSpc>
                <a:spcPts val="12599"/>
              </a:lnSpc>
            </a:pPr>
            <a:r>
              <a:rPr lang="en-US" sz="8999" spc="-494" b="true">
                <a:solidFill>
                  <a:srgbClr val="FFFFFF"/>
                </a:solidFill>
                <a:latin typeface="Open Sans Bold"/>
                <a:ea typeface="Open Sans Bold"/>
                <a:cs typeface="Open Sans Bold"/>
                <a:sym typeface="Open Sans Bold"/>
              </a:rPr>
              <a:t>Member’s Lightning Talks </a:t>
            </a:r>
          </a:p>
        </p:txBody>
      </p:sp>
      <p:sp>
        <p:nvSpPr>
          <p:cNvPr name="Freeform 17" id="17"/>
          <p:cNvSpPr/>
          <p:nvPr/>
        </p:nvSpPr>
        <p:spPr>
          <a:xfrm flipH="false" flipV="false" rot="0">
            <a:off x="1028700" y="1038902"/>
            <a:ext cx="2271238" cy="1796651"/>
          </a:xfrm>
          <a:custGeom>
            <a:avLst/>
            <a:gdLst/>
            <a:ahLst/>
            <a:cxnLst/>
            <a:rect r="r" b="b" t="t" l="l"/>
            <a:pathLst>
              <a:path h="1796651" w="2271238">
                <a:moveTo>
                  <a:pt x="0" y="0"/>
                </a:moveTo>
                <a:lnTo>
                  <a:pt x="2271238" y="0"/>
                </a:lnTo>
                <a:lnTo>
                  <a:pt x="2271238" y="1796651"/>
                </a:lnTo>
                <a:lnTo>
                  <a:pt x="0" y="1796651"/>
                </a:lnTo>
                <a:lnTo>
                  <a:pt x="0" y="0"/>
                </a:lnTo>
                <a:close/>
              </a:path>
            </a:pathLst>
          </a:custGeom>
          <a:blipFill>
            <a:blip r:embed="rId3"/>
            <a:stretch>
              <a:fillRect l="0" t="0" r="0" b="0"/>
            </a:stretch>
          </a:blipFill>
        </p:spPr>
      </p:sp>
      <p:sp>
        <p:nvSpPr>
          <p:cNvPr name="TextBox 18" id="18"/>
          <p:cNvSpPr txBox="true"/>
          <p:nvPr/>
        </p:nvSpPr>
        <p:spPr>
          <a:xfrm rot="0">
            <a:off x="1122820" y="6597938"/>
            <a:ext cx="7809937" cy="863600"/>
          </a:xfrm>
          <a:prstGeom prst="rect">
            <a:avLst/>
          </a:prstGeom>
        </p:spPr>
        <p:txBody>
          <a:bodyPr anchor="t" rtlCol="false" tIns="0" lIns="0" bIns="0" rIns="0">
            <a:spAutoFit/>
          </a:bodyPr>
          <a:lstStyle/>
          <a:p>
            <a:pPr algn="l">
              <a:lnSpc>
                <a:spcPts val="7000"/>
              </a:lnSpc>
            </a:pPr>
            <a:r>
              <a:rPr lang="en-US" b="true" sz="5000" spc="-275">
                <a:solidFill>
                  <a:srgbClr val="FFFFFF"/>
                </a:solidFill>
                <a:latin typeface="Open Sans Bold"/>
                <a:ea typeface="Open Sans Bold"/>
                <a:cs typeface="Open Sans Bold"/>
                <a:sym typeface="Open Sans Bold"/>
              </a:rPr>
              <a:t>GEMMA LELLIOT</a:t>
            </a:r>
          </a:p>
        </p:txBody>
      </p:sp>
      <p:sp>
        <p:nvSpPr>
          <p:cNvPr name="TextBox 19" id="19"/>
          <p:cNvSpPr txBox="true"/>
          <p:nvPr/>
        </p:nvSpPr>
        <p:spPr>
          <a:xfrm rot="0">
            <a:off x="1122820" y="7375813"/>
            <a:ext cx="8883803" cy="688974"/>
          </a:xfrm>
          <a:prstGeom prst="rect">
            <a:avLst/>
          </a:prstGeom>
        </p:spPr>
        <p:txBody>
          <a:bodyPr anchor="t" rtlCol="false" tIns="0" lIns="0" bIns="0" rIns="0">
            <a:spAutoFit/>
          </a:bodyPr>
          <a:lstStyle/>
          <a:p>
            <a:pPr algn="l">
              <a:lnSpc>
                <a:spcPts val="5600"/>
              </a:lnSpc>
            </a:pPr>
            <a:r>
              <a:rPr lang="en-US" b="true" sz="4000" spc="-220">
                <a:solidFill>
                  <a:srgbClr val="FFFFFF"/>
                </a:solidFill>
                <a:latin typeface="Open Sans Bold"/>
                <a:ea typeface="Open Sans Bold"/>
                <a:cs typeface="Open Sans Bold"/>
                <a:sym typeface="Open Sans Bold"/>
              </a:rPr>
              <a:t>WALES DIRECTOR, CTA</a:t>
            </a:r>
          </a:p>
        </p:txBody>
      </p:sp>
      <p:sp>
        <p:nvSpPr>
          <p:cNvPr name="TextBox 20" id="20"/>
          <p:cNvSpPr txBox="true"/>
          <p:nvPr/>
        </p:nvSpPr>
        <p:spPr>
          <a:xfrm rot="0">
            <a:off x="16013159" y="8813868"/>
            <a:ext cx="1336030" cy="596900"/>
          </a:xfrm>
          <a:prstGeom prst="rect">
            <a:avLst/>
          </a:prstGeom>
        </p:spPr>
        <p:txBody>
          <a:bodyPr anchor="t" rtlCol="false" tIns="0" lIns="0" bIns="0" rIns="0">
            <a:spAutoFit/>
          </a:bodyPr>
          <a:lstStyle/>
          <a:p>
            <a:pPr algn="ctr">
              <a:lnSpc>
                <a:spcPts val="4900"/>
              </a:lnSpc>
            </a:pPr>
            <a:r>
              <a:rPr lang="en-US" sz="3500" b="true">
                <a:solidFill>
                  <a:srgbClr val="FFFFFF"/>
                </a:solidFill>
                <a:latin typeface="Open Sans Bold"/>
                <a:ea typeface="Open Sans Bold"/>
                <a:cs typeface="Open Sans Bold"/>
                <a:sym typeface="Open Sans Bold"/>
              </a:rPr>
              <a:t>#CT24</a:t>
            </a:r>
          </a:p>
        </p:txBody>
      </p:sp>
      <p:grpSp>
        <p:nvGrpSpPr>
          <p:cNvPr name="Group 21" id="21"/>
          <p:cNvGrpSpPr/>
          <p:nvPr/>
        </p:nvGrpSpPr>
        <p:grpSpPr>
          <a:xfrm rot="5400000">
            <a:off x="4685860" y="1178695"/>
            <a:ext cx="67410" cy="10592555"/>
            <a:chOff x="0" y="0"/>
            <a:chExt cx="17754" cy="2789809"/>
          </a:xfrm>
        </p:grpSpPr>
        <p:sp>
          <p:nvSpPr>
            <p:cNvPr name="Freeform 22" id="22"/>
            <p:cNvSpPr/>
            <p:nvPr/>
          </p:nvSpPr>
          <p:spPr>
            <a:xfrm flipH="false" flipV="false" rot="0">
              <a:off x="0" y="0"/>
              <a:ext cx="17754" cy="2789809"/>
            </a:xfrm>
            <a:custGeom>
              <a:avLst/>
              <a:gdLst/>
              <a:ahLst/>
              <a:cxnLst/>
              <a:rect r="r" b="b" t="t" l="l"/>
              <a:pathLst>
                <a:path h="2789809" w="17754">
                  <a:moveTo>
                    <a:pt x="0" y="0"/>
                  </a:moveTo>
                  <a:lnTo>
                    <a:pt x="17754" y="0"/>
                  </a:lnTo>
                  <a:lnTo>
                    <a:pt x="17754" y="2789809"/>
                  </a:lnTo>
                  <a:lnTo>
                    <a:pt x="0" y="2789809"/>
                  </a:lnTo>
                  <a:close/>
                </a:path>
              </a:pathLst>
            </a:custGeom>
            <a:solidFill>
              <a:srgbClr val="A84D98"/>
            </a:solidFill>
          </p:spPr>
        </p:sp>
        <p:sp>
          <p:nvSpPr>
            <p:cNvPr name="TextBox 23" id="23"/>
            <p:cNvSpPr txBox="true"/>
            <p:nvPr/>
          </p:nvSpPr>
          <p:spPr>
            <a:xfrm>
              <a:off x="0" y="-38100"/>
              <a:ext cx="17754" cy="2827909"/>
            </a:xfrm>
            <a:prstGeom prst="rect">
              <a:avLst/>
            </a:prstGeom>
          </p:spPr>
          <p:txBody>
            <a:bodyPr anchor="ctr" rtlCol="false" tIns="50800" lIns="50800" bIns="50800" rIns="50800"/>
            <a:lstStyle/>
            <a:p>
              <a:pPr algn="ctr">
                <a:lnSpc>
                  <a:spcPts val="3499"/>
                </a:lnSpc>
              </a:pPr>
            </a:p>
          </p:txBody>
        </p:sp>
      </p:grpSp>
    </p:spTree>
  </p:cSld>
  <p:clrMapOvr>
    <a:masterClrMapping/>
  </p:clrMapOvr>
</p:sld>
</file>

<file path=ppt/slides/slide7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42593" y="0"/>
            <a:ext cx="18973187" cy="16294518"/>
          </a:xfrm>
          <a:custGeom>
            <a:avLst/>
            <a:gdLst/>
            <a:ahLst/>
            <a:cxnLst/>
            <a:rect r="r" b="b" t="t" l="l"/>
            <a:pathLst>
              <a:path h="16294518" w="18973187">
                <a:moveTo>
                  <a:pt x="0" y="0"/>
                </a:moveTo>
                <a:lnTo>
                  <a:pt x="18973186" y="0"/>
                </a:lnTo>
                <a:lnTo>
                  <a:pt x="18973186" y="16294518"/>
                </a:lnTo>
                <a:lnTo>
                  <a:pt x="0" y="16294518"/>
                </a:lnTo>
                <a:lnTo>
                  <a:pt x="0" y="0"/>
                </a:lnTo>
                <a:close/>
              </a:path>
            </a:pathLst>
          </a:custGeom>
          <a:blipFill>
            <a:blip r:embed="rId2"/>
            <a:stretch>
              <a:fillRect l="-14411" t="0" r="-14411" b="0"/>
            </a:stretch>
          </a:blipFill>
        </p:spPr>
      </p:sp>
      <p:grpSp>
        <p:nvGrpSpPr>
          <p:cNvPr name="Group 3" id="3"/>
          <p:cNvGrpSpPr/>
          <p:nvPr/>
        </p:nvGrpSpPr>
        <p:grpSpPr>
          <a:xfrm rot="0">
            <a:off x="11758563" y="1546203"/>
            <a:ext cx="14440942" cy="13586515"/>
            <a:chOff x="0" y="0"/>
            <a:chExt cx="19254590" cy="18115354"/>
          </a:xfrm>
        </p:grpSpPr>
        <p:grpSp>
          <p:nvGrpSpPr>
            <p:cNvPr name="Group 4" id="4"/>
            <p:cNvGrpSpPr/>
            <p:nvPr/>
          </p:nvGrpSpPr>
          <p:grpSpPr>
            <a:xfrm rot="2448500">
              <a:off x="4506115" y="413941"/>
              <a:ext cx="6198237" cy="16095682"/>
              <a:chOff x="0" y="0"/>
              <a:chExt cx="1224343" cy="3179394"/>
            </a:xfrm>
          </p:grpSpPr>
          <p:sp>
            <p:nvSpPr>
              <p:cNvPr name="Freeform 5" id="5"/>
              <p:cNvSpPr/>
              <p:nvPr/>
            </p:nvSpPr>
            <p:spPr>
              <a:xfrm flipH="false" flipV="false" rot="0">
                <a:off x="0" y="0"/>
                <a:ext cx="1224343" cy="3179394"/>
              </a:xfrm>
              <a:custGeom>
                <a:avLst/>
                <a:gdLst/>
                <a:ahLst/>
                <a:cxnLst/>
                <a:rect r="r" b="b" t="t" l="l"/>
                <a:pathLst>
                  <a:path h="3179394" w="1224343">
                    <a:moveTo>
                      <a:pt x="0" y="0"/>
                    </a:moveTo>
                    <a:lnTo>
                      <a:pt x="1224343" y="0"/>
                    </a:lnTo>
                    <a:lnTo>
                      <a:pt x="1224343" y="3179394"/>
                    </a:lnTo>
                    <a:lnTo>
                      <a:pt x="0" y="3179394"/>
                    </a:lnTo>
                    <a:close/>
                  </a:path>
                </a:pathLst>
              </a:custGeom>
              <a:solidFill>
                <a:srgbClr val="60519D"/>
              </a:solidFill>
            </p:spPr>
          </p:sp>
          <p:sp>
            <p:nvSpPr>
              <p:cNvPr name="TextBox 6" id="6"/>
              <p:cNvSpPr txBox="true"/>
              <p:nvPr/>
            </p:nvSpPr>
            <p:spPr>
              <a:xfrm>
                <a:off x="0" y="-38100"/>
                <a:ext cx="1224343" cy="3217494"/>
              </a:xfrm>
              <a:prstGeom prst="rect">
                <a:avLst/>
              </a:prstGeom>
            </p:spPr>
            <p:txBody>
              <a:bodyPr anchor="ctr" rtlCol="false" tIns="50800" lIns="50800" bIns="50800" rIns="50800"/>
              <a:lstStyle/>
              <a:p>
                <a:pPr algn="ctr">
                  <a:lnSpc>
                    <a:spcPts val="3499"/>
                  </a:lnSpc>
                </a:pPr>
              </a:p>
            </p:txBody>
          </p:sp>
        </p:grpSp>
        <p:grpSp>
          <p:nvGrpSpPr>
            <p:cNvPr name="Group 7" id="7"/>
            <p:cNvGrpSpPr/>
            <p:nvPr/>
          </p:nvGrpSpPr>
          <p:grpSpPr>
            <a:xfrm rot="2448500">
              <a:off x="5585377" y="664834"/>
              <a:ext cx="8021854" cy="16095682"/>
              <a:chOff x="0" y="0"/>
              <a:chExt cx="1584564" cy="3179394"/>
            </a:xfrm>
          </p:grpSpPr>
          <p:sp>
            <p:nvSpPr>
              <p:cNvPr name="Freeform 8" id="8"/>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A84D98"/>
              </a:solidFill>
            </p:spPr>
          </p:sp>
          <p:sp>
            <p:nvSpPr>
              <p:cNvPr name="TextBox 9" id="9"/>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0" id="10"/>
            <p:cNvGrpSpPr/>
            <p:nvPr/>
          </p:nvGrpSpPr>
          <p:grpSpPr>
            <a:xfrm rot="2448500">
              <a:off x="6266829" y="1009836"/>
              <a:ext cx="8021854" cy="16095682"/>
              <a:chOff x="0" y="0"/>
              <a:chExt cx="1584564" cy="3179394"/>
            </a:xfrm>
          </p:grpSpPr>
          <p:sp>
            <p:nvSpPr>
              <p:cNvPr name="Freeform 11" id="11"/>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30A2A1"/>
              </a:solidFill>
            </p:spPr>
          </p:sp>
          <p:sp>
            <p:nvSpPr>
              <p:cNvPr name="TextBox 12" id="12"/>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3" id="13"/>
            <p:cNvGrpSpPr/>
            <p:nvPr/>
          </p:nvGrpSpPr>
          <p:grpSpPr>
            <a:xfrm rot="2448500">
              <a:off x="6948281" y="1354838"/>
              <a:ext cx="8021854" cy="16095682"/>
              <a:chOff x="0" y="0"/>
              <a:chExt cx="1584564" cy="3179394"/>
            </a:xfrm>
          </p:grpSpPr>
          <p:sp>
            <p:nvSpPr>
              <p:cNvPr name="Freeform 14" id="14"/>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279CD8"/>
              </a:solidFill>
            </p:spPr>
          </p:sp>
          <p:sp>
            <p:nvSpPr>
              <p:cNvPr name="TextBox 15" id="15"/>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sp>
        <p:nvSpPr>
          <p:cNvPr name="Freeform 16" id="16"/>
          <p:cNvSpPr/>
          <p:nvPr/>
        </p:nvSpPr>
        <p:spPr>
          <a:xfrm flipH="false" flipV="false" rot="0">
            <a:off x="13790562" y="788552"/>
            <a:ext cx="2948783" cy="2166785"/>
          </a:xfrm>
          <a:custGeom>
            <a:avLst/>
            <a:gdLst/>
            <a:ahLst/>
            <a:cxnLst/>
            <a:rect r="r" b="b" t="t" l="l"/>
            <a:pathLst>
              <a:path h="2166785" w="2948783">
                <a:moveTo>
                  <a:pt x="0" y="0"/>
                </a:moveTo>
                <a:lnTo>
                  <a:pt x="2948783" y="0"/>
                </a:lnTo>
                <a:lnTo>
                  <a:pt x="2948783" y="2166785"/>
                </a:lnTo>
                <a:lnTo>
                  <a:pt x="0" y="2166785"/>
                </a:lnTo>
                <a:lnTo>
                  <a:pt x="0" y="0"/>
                </a:lnTo>
                <a:close/>
              </a:path>
            </a:pathLst>
          </a:custGeom>
          <a:blipFill>
            <a:blip r:embed="rId3"/>
            <a:stretch>
              <a:fillRect l="0" t="0" r="0" b="0"/>
            </a:stretch>
          </a:blipFill>
        </p:spPr>
      </p:sp>
      <p:sp>
        <p:nvSpPr>
          <p:cNvPr name="TextBox 17" id="17"/>
          <p:cNvSpPr txBox="true"/>
          <p:nvPr/>
        </p:nvSpPr>
        <p:spPr>
          <a:xfrm rot="0">
            <a:off x="1028700" y="3318447"/>
            <a:ext cx="13852266" cy="2432050"/>
          </a:xfrm>
          <a:prstGeom prst="rect">
            <a:avLst/>
          </a:prstGeom>
        </p:spPr>
        <p:txBody>
          <a:bodyPr anchor="t" rtlCol="false" tIns="0" lIns="0" bIns="0" rIns="0">
            <a:spAutoFit/>
          </a:bodyPr>
          <a:lstStyle/>
          <a:p>
            <a:pPr algn="l">
              <a:lnSpc>
                <a:spcPts val="9799"/>
              </a:lnSpc>
            </a:pPr>
            <a:r>
              <a:rPr lang="en-US" sz="6999" spc="-384" b="true">
                <a:solidFill>
                  <a:srgbClr val="FFFFFF"/>
                </a:solidFill>
                <a:latin typeface="Open Sans Bold"/>
                <a:ea typeface="Open Sans Bold"/>
                <a:cs typeface="Open Sans Bold"/>
                <a:sym typeface="Open Sans Bold"/>
              </a:rPr>
              <a:t>Community transport saved my life, now I’m helping communities.</a:t>
            </a:r>
          </a:p>
        </p:txBody>
      </p:sp>
      <p:sp>
        <p:nvSpPr>
          <p:cNvPr name="Freeform 18" id="18"/>
          <p:cNvSpPr/>
          <p:nvPr/>
        </p:nvSpPr>
        <p:spPr>
          <a:xfrm flipH="false" flipV="false" rot="0">
            <a:off x="1028700" y="1158686"/>
            <a:ext cx="2271238" cy="1796651"/>
          </a:xfrm>
          <a:custGeom>
            <a:avLst/>
            <a:gdLst/>
            <a:ahLst/>
            <a:cxnLst/>
            <a:rect r="r" b="b" t="t" l="l"/>
            <a:pathLst>
              <a:path h="1796651" w="2271238">
                <a:moveTo>
                  <a:pt x="0" y="0"/>
                </a:moveTo>
                <a:lnTo>
                  <a:pt x="2271238" y="0"/>
                </a:lnTo>
                <a:lnTo>
                  <a:pt x="2271238" y="1796651"/>
                </a:lnTo>
                <a:lnTo>
                  <a:pt x="0" y="1796651"/>
                </a:lnTo>
                <a:lnTo>
                  <a:pt x="0" y="0"/>
                </a:lnTo>
                <a:close/>
              </a:path>
            </a:pathLst>
          </a:custGeom>
          <a:blipFill>
            <a:blip r:embed="rId4"/>
            <a:stretch>
              <a:fillRect l="0" t="0" r="0" b="0"/>
            </a:stretch>
          </a:blipFill>
        </p:spPr>
      </p:sp>
      <p:sp>
        <p:nvSpPr>
          <p:cNvPr name="TextBox 19" id="19"/>
          <p:cNvSpPr txBox="true"/>
          <p:nvPr/>
        </p:nvSpPr>
        <p:spPr>
          <a:xfrm rot="0">
            <a:off x="1028700" y="6821811"/>
            <a:ext cx="7809937" cy="863600"/>
          </a:xfrm>
          <a:prstGeom prst="rect">
            <a:avLst/>
          </a:prstGeom>
        </p:spPr>
        <p:txBody>
          <a:bodyPr anchor="t" rtlCol="false" tIns="0" lIns="0" bIns="0" rIns="0">
            <a:spAutoFit/>
          </a:bodyPr>
          <a:lstStyle/>
          <a:p>
            <a:pPr algn="l">
              <a:lnSpc>
                <a:spcPts val="7000"/>
              </a:lnSpc>
            </a:pPr>
            <a:r>
              <a:rPr lang="en-US" b="true" sz="5000" spc="-275">
                <a:solidFill>
                  <a:srgbClr val="FFFFFF"/>
                </a:solidFill>
                <a:latin typeface="Open Sans Bold"/>
                <a:ea typeface="Open Sans Bold"/>
                <a:cs typeface="Open Sans Bold"/>
                <a:sym typeface="Open Sans Bold"/>
              </a:rPr>
              <a:t>LESLEY-ANN MILLAR</a:t>
            </a:r>
          </a:p>
        </p:txBody>
      </p:sp>
      <p:sp>
        <p:nvSpPr>
          <p:cNvPr name="TextBox 20" id="20"/>
          <p:cNvSpPr txBox="true"/>
          <p:nvPr/>
        </p:nvSpPr>
        <p:spPr>
          <a:xfrm rot="0">
            <a:off x="980868" y="7599686"/>
            <a:ext cx="10026803" cy="1393824"/>
          </a:xfrm>
          <a:prstGeom prst="rect">
            <a:avLst/>
          </a:prstGeom>
        </p:spPr>
        <p:txBody>
          <a:bodyPr anchor="t" rtlCol="false" tIns="0" lIns="0" bIns="0" rIns="0">
            <a:spAutoFit/>
          </a:bodyPr>
          <a:lstStyle/>
          <a:p>
            <a:pPr algn="l">
              <a:lnSpc>
                <a:spcPts val="5600"/>
              </a:lnSpc>
            </a:pPr>
            <a:r>
              <a:rPr lang="en-US" b="true" sz="4000" spc="-220">
                <a:solidFill>
                  <a:srgbClr val="FFFFFF"/>
                </a:solidFill>
                <a:latin typeface="Open Sans Bold"/>
                <a:ea typeface="Open Sans Bold"/>
                <a:cs typeface="Open Sans Bold"/>
                <a:sym typeface="Open Sans Bold"/>
              </a:rPr>
              <a:t>MANAGER</a:t>
            </a:r>
          </a:p>
          <a:p>
            <a:pPr algn="l">
              <a:lnSpc>
                <a:spcPts val="5600"/>
              </a:lnSpc>
            </a:pPr>
            <a:r>
              <a:rPr lang="en-US" b="true" sz="4000" spc="-220">
                <a:solidFill>
                  <a:srgbClr val="FFFFFF"/>
                </a:solidFill>
                <a:latin typeface="Open Sans Bold"/>
                <a:ea typeface="Open Sans Bold"/>
                <a:cs typeface="Open Sans Bold"/>
                <a:sym typeface="Open Sans Bold"/>
              </a:rPr>
              <a:t>SOUTH ANTRIM COMMUNITY TRANSPORT</a:t>
            </a:r>
          </a:p>
        </p:txBody>
      </p:sp>
      <p:sp>
        <p:nvSpPr>
          <p:cNvPr name="TextBox 21" id="21"/>
          <p:cNvSpPr txBox="true"/>
          <p:nvPr/>
        </p:nvSpPr>
        <p:spPr>
          <a:xfrm rot="0">
            <a:off x="16071330" y="9034266"/>
            <a:ext cx="1336030" cy="596900"/>
          </a:xfrm>
          <a:prstGeom prst="rect">
            <a:avLst/>
          </a:prstGeom>
        </p:spPr>
        <p:txBody>
          <a:bodyPr anchor="t" rtlCol="false" tIns="0" lIns="0" bIns="0" rIns="0">
            <a:spAutoFit/>
          </a:bodyPr>
          <a:lstStyle/>
          <a:p>
            <a:pPr algn="ctr">
              <a:lnSpc>
                <a:spcPts val="4900"/>
              </a:lnSpc>
            </a:pPr>
            <a:r>
              <a:rPr lang="en-US" sz="3500" b="true">
                <a:solidFill>
                  <a:srgbClr val="FFFFFF"/>
                </a:solidFill>
                <a:latin typeface="Open Sans Bold"/>
                <a:ea typeface="Open Sans Bold"/>
                <a:cs typeface="Open Sans Bold"/>
                <a:sym typeface="Open Sans Bold"/>
              </a:rPr>
              <a:t>#CT24</a:t>
            </a:r>
          </a:p>
        </p:txBody>
      </p:sp>
      <p:grpSp>
        <p:nvGrpSpPr>
          <p:cNvPr name="Group 22" id="22"/>
          <p:cNvGrpSpPr/>
          <p:nvPr/>
        </p:nvGrpSpPr>
        <p:grpSpPr>
          <a:xfrm rot="5400000">
            <a:off x="4685860" y="1178695"/>
            <a:ext cx="67410" cy="10592555"/>
            <a:chOff x="0" y="0"/>
            <a:chExt cx="17754" cy="2789809"/>
          </a:xfrm>
        </p:grpSpPr>
        <p:sp>
          <p:nvSpPr>
            <p:cNvPr name="Freeform 23" id="23"/>
            <p:cNvSpPr/>
            <p:nvPr/>
          </p:nvSpPr>
          <p:spPr>
            <a:xfrm flipH="false" flipV="false" rot="0">
              <a:off x="0" y="0"/>
              <a:ext cx="17754" cy="2789809"/>
            </a:xfrm>
            <a:custGeom>
              <a:avLst/>
              <a:gdLst/>
              <a:ahLst/>
              <a:cxnLst/>
              <a:rect r="r" b="b" t="t" l="l"/>
              <a:pathLst>
                <a:path h="2789809" w="17754">
                  <a:moveTo>
                    <a:pt x="0" y="0"/>
                  </a:moveTo>
                  <a:lnTo>
                    <a:pt x="17754" y="0"/>
                  </a:lnTo>
                  <a:lnTo>
                    <a:pt x="17754" y="2789809"/>
                  </a:lnTo>
                  <a:lnTo>
                    <a:pt x="0" y="2789809"/>
                  </a:lnTo>
                  <a:close/>
                </a:path>
              </a:pathLst>
            </a:custGeom>
            <a:solidFill>
              <a:srgbClr val="A84D98"/>
            </a:solidFill>
          </p:spPr>
        </p:sp>
        <p:sp>
          <p:nvSpPr>
            <p:cNvPr name="TextBox 24" id="24"/>
            <p:cNvSpPr txBox="true"/>
            <p:nvPr/>
          </p:nvSpPr>
          <p:spPr>
            <a:xfrm>
              <a:off x="0" y="-38100"/>
              <a:ext cx="17754" cy="2827909"/>
            </a:xfrm>
            <a:prstGeom prst="rect">
              <a:avLst/>
            </a:prstGeom>
          </p:spPr>
          <p:txBody>
            <a:bodyPr anchor="ctr" rtlCol="false" tIns="50800" lIns="50800" bIns="50800" rIns="50800"/>
            <a:lstStyle/>
            <a:p>
              <a:pPr algn="ctr">
                <a:lnSpc>
                  <a:spcPts val="3499"/>
                </a:lnSpc>
              </a:pPr>
            </a:p>
          </p:txBody>
        </p:sp>
      </p:grpSp>
    </p:spTree>
  </p:cSld>
  <p:clrMapOvr>
    <a:masterClrMapping/>
  </p:clrMapOvr>
</p:sld>
</file>

<file path=ppt/slides/slide7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76713" y="0"/>
            <a:ext cx="18973187" cy="16751294"/>
          </a:xfrm>
          <a:custGeom>
            <a:avLst/>
            <a:gdLst/>
            <a:ahLst/>
            <a:cxnLst/>
            <a:rect r="r" b="b" t="t" l="l"/>
            <a:pathLst>
              <a:path h="16751294" w="18973187">
                <a:moveTo>
                  <a:pt x="0" y="0"/>
                </a:moveTo>
                <a:lnTo>
                  <a:pt x="18973187" y="0"/>
                </a:lnTo>
                <a:lnTo>
                  <a:pt x="18973187" y="16751294"/>
                </a:lnTo>
                <a:lnTo>
                  <a:pt x="0" y="16751294"/>
                </a:lnTo>
                <a:lnTo>
                  <a:pt x="0" y="0"/>
                </a:lnTo>
                <a:close/>
              </a:path>
            </a:pathLst>
          </a:custGeom>
          <a:blipFill>
            <a:blip r:embed="rId2"/>
            <a:stretch>
              <a:fillRect l="-16216" t="0" r="-16216" b="0"/>
            </a:stretch>
          </a:blipFill>
        </p:spPr>
      </p:sp>
      <p:grpSp>
        <p:nvGrpSpPr>
          <p:cNvPr name="Group 3" id="3"/>
          <p:cNvGrpSpPr/>
          <p:nvPr/>
        </p:nvGrpSpPr>
        <p:grpSpPr>
          <a:xfrm rot="0">
            <a:off x="11758563" y="1546203"/>
            <a:ext cx="14440942" cy="13586515"/>
            <a:chOff x="0" y="0"/>
            <a:chExt cx="19254590" cy="18115354"/>
          </a:xfrm>
        </p:grpSpPr>
        <p:grpSp>
          <p:nvGrpSpPr>
            <p:cNvPr name="Group 4" id="4"/>
            <p:cNvGrpSpPr/>
            <p:nvPr/>
          </p:nvGrpSpPr>
          <p:grpSpPr>
            <a:xfrm rot="2448500">
              <a:off x="4506115" y="413941"/>
              <a:ext cx="6198237" cy="16095682"/>
              <a:chOff x="0" y="0"/>
              <a:chExt cx="1224343" cy="3179394"/>
            </a:xfrm>
          </p:grpSpPr>
          <p:sp>
            <p:nvSpPr>
              <p:cNvPr name="Freeform 5" id="5"/>
              <p:cNvSpPr/>
              <p:nvPr/>
            </p:nvSpPr>
            <p:spPr>
              <a:xfrm flipH="false" flipV="false" rot="0">
                <a:off x="0" y="0"/>
                <a:ext cx="1224343" cy="3179394"/>
              </a:xfrm>
              <a:custGeom>
                <a:avLst/>
                <a:gdLst/>
                <a:ahLst/>
                <a:cxnLst/>
                <a:rect r="r" b="b" t="t" l="l"/>
                <a:pathLst>
                  <a:path h="3179394" w="1224343">
                    <a:moveTo>
                      <a:pt x="0" y="0"/>
                    </a:moveTo>
                    <a:lnTo>
                      <a:pt x="1224343" y="0"/>
                    </a:lnTo>
                    <a:lnTo>
                      <a:pt x="1224343" y="3179394"/>
                    </a:lnTo>
                    <a:lnTo>
                      <a:pt x="0" y="3179394"/>
                    </a:lnTo>
                    <a:close/>
                  </a:path>
                </a:pathLst>
              </a:custGeom>
              <a:solidFill>
                <a:srgbClr val="60519D"/>
              </a:solidFill>
            </p:spPr>
          </p:sp>
          <p:sp>
            <p:nvSpPr>
              <p:cNvPr name="TextBox 6" id="6"/>
              <p:cNvSpPr txBox="true"/>
              <p:nvPr/>
            </p:nvSpPr>
            <p:spPr>
              <a:xfrm>
                <a:off x="0" y="-38100"/>
                <a:ext cx="1224343" cy="3217494"/>
              </a:xfrm>
              <a:prstGeom prst="rect">
                <a:avLst/>
              </a:prstGeom>
            </p:spPr>
            <p:txBody>
              <a:bodyPr anchor="ctr" rtlCol="false" tIns="50800" lIns="50800" bIns="50800" rIns="50800"/>
              <a:lstStyle/>
              <a:p>
                <a:pPr algn="ctr">
                  <a:lnSpc>
                    <a:spcPts val="3499"/>
                  </a:lnSpc>
                </a:pPr>
              </a:p>
            </p:txBody>
          </p:sp>
        </p:grpSp>
        <p:grpSp>
          <p:nvGrpSpPr>
            <p:cNvPr name="Group 7" id="7"/>
            <p:cNvGrpSpPr/>
            <p:nvPr/>
          </p:nvGrpSpPr>
          <p:grpSpPr>
            <a:xfrm rot="2448500">
              <a:off x="5585377" y="664834"/>
              <a:ext cx="8021854" cy="16095682"/>
              <a:chOff x="0" y="0"/>
              <a:chExt cx="1584564" cy="3179394"/>
            </a:xfrm>
          </p:grpSpPr>
          <p:sp>
            <p:nvSpPr>
              <p:cNvPr name="Freeform 8" id="8"/>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A84D98"/>
              </a:solidFill>
            </p:spPr>
          </p:sp>
          <p:sp>
            <p:nvSpPr>
              <p:cNvPr name="TextBox 9" id="9"/>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0" id="10"/>
            <p:cNvGrpSpPr/>
            <p:nvPr/>
          </p:nvGrpSpPr>
          <p:grpSpPr>
            <a:xfrm rot="2448500">
              <a:off x="6266829" y="1009836"/>
              <a:ext cx="8021854" cy="16095682"/>
              <a:chOff x="0" y="0"/>
              <a:chExt cx="1584564" cy="3179394"/>
            </a:xfrm>
          </p:grpSpPr>
          <p:sp>
            <p:nvSpPr>
              <p:cNvPr name="Freeform 11" id="11"/>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30A2A1"/>
              </a:solidFill>
            </p:spPr>
          </p:sp>
          <p:sp>
            <p:nvSpPr>
              <p:cNvPr name="TextBox 12" id="12"/>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nvGrpSpPr>
            <p:cNvPr name="Group 13" id="13"/>
            <p:cNvGrpSpPr/>
            <p:nvPr/>
          </p:nvGrpSpPr>
          <p:grpSpPr>
            <a:xfrm rot="2448500">
              <a:off x="6948281" y="1354838"/>
              <a:ext cx="8021854" cy="16095682"/>
              <a:chOff x="0" y="0"/>
              <a:chExt cx="1584564" cy="3179394"/>
            </a:xfrm>
          </p:grpSpPr>
          <p:sp>
            <p:nvSpPr>
              <p:cNvPr name="Freeform 14" id="14"/>
              <p:cNvSpPr/>
              <p:nvPr/>
            </p:nvSpPr>
            <p:spPr>
              <a:xfrm flipH="false" flipV="false" rot="0">
                <a:off x="0" y="0"/>
                <a:ext cx="1584564" cy="3179394"/>
              </a:xfrm>
              <a:custGeom>
                <a:avLst/>
                <a:gdLst/>
                <a:ahLst/>
                <a:cxnLst/>
                <a:rect r="r" b="b" t="t" l="l"/>
                <a:pathLst>
                  <a:path h="3179394" w="1584564">
                    <a:moveTo>
                      <a:pt x="0" y="0"/>
                    </a:moveTo>
                    <a:lnTo>
                      <a:pt x="1584564" y="0"/>
                    </a:lnTo>
                    <a:lnTo>
                      <a:pt x="1584564" y="3179394"/>
                    </a:lnTo>
                    <a:lnTo>
                      <a:pt x="0" y="3179394"/>
                    </a:lnTo>
                    <a:close/>
                  </a:path>
                </a:pathLst>
              </a:custGeom>
              <a:solidFill>
                <a:srgbClr val="279CD8"/>
              </a:solidFill>
            </p:spPr>
          </p:sp>
          <p:sp>
            <p:nvSpPr>
              <p:cNvPr name="TextBox 15" id="15"/>
              <p:cNvSpPr txBox="true"/>
              <p:nvPr/>
            </p:nvSpPr>
            <p:spPr>
              <a:xfrm>
                <a:off x="0" y="-38100"/>
                <a:ext cx="1584564" cy="3217494"/>
              </a:xfrm>
              <a:prstGeom prst="rect">
                <a:avLst/>
              </a:prstGeom>
            </p:spPr>
            <p:txBody>
              <a:bodyPr anchor="ctr" rtlCol="false" tIns="50800" lIns="50800" bIns="50800" rIns="50800"/>
              <a:lstStyle/>
              <a:p>
                <a:pPr algn="ctr">
                  <a:lnSpc>
                    <a:spcPts val="3499"/>
                  </a:lnSpc>
                </a:pPr>
              </a:p>
            </p:txBody>
          </p:sp>
        </p:grpSp>
      </p:grpSp>
      <p:sp>
        <p:nvSpPr>
          <p:cNvPr name="Freeform 16" id="16"/>
          <p:cNvSpPr/>
          <p:nvPr/>
        </p:nvSpPr>
        <p:spPr>
          <a:xfrm flipH="false" flipV="false" rot="0">
            <a:off x="12367843" y="1243560"/>
            <a:ext cx="4666204" cy="1617617"/>
          </a:xfrm>
          <a:custGeom>
            <a:avLst/>
            <a:gdLst/>
            <a:ahLst/>
            <a:cxnLst/>
            <a:rect r="r" b="b" t="t" l="l"/>
            <a:pathLst>
              <a:path h="1617617" w="4666204">
                <a:moveTo>
                  <a:pt x="0" y="0"/>
                </a:moveTo>
                <a:lnTo>
                  <a:pt x="4666203" y="0"/>
                </a:lnTo>
                <a:lnTo>
                  <a:pt x="4666203" y="1617618"/>
                </a:lnTo>
                <a:lnTo>
                  <a:pt x="0" y="1617618"/>
                </a:lnTo>
                <a:lnTo>
                  <a:pt x="0" y="0"/>
                </a:lnTo>
                <a:close/>
              </a:path>
            </a:pathLst>
          </a:custGeom>
          <a:blipFill>
            <a:blip r:embed="rId3"/>
            <a:stretch>
              <a:fillRect l="0" t="0" r="0" b="0"/>
            </a:stretch>
          </a:blipFill>
        </p:spPr>
      </p:sp>
      <p:sp>
        <p:nvSpPr>
          <p:cNvPr name="TextBox 17" id="17"/>
          <p:cNvSpPr txBox="true"/>
          <p:nvPr/>
        </p:nvSpPr>
        <p:spPr>
          <a:xfrm rot="0">
            <a:off x="1028700" y="2962277"/>
            <a:ext cx="12157495" cy="2432050"/>
          </a:xfrm>
          <a:prstGeom prst="rect">
            <a:avLst/>
          </a:prstGeom>
        </p:spPr>
        <p:txBody>
          <a:bodyPr anchor="t" rtlCol="false" tIns="0" lIns="0" bIns="0" rIns="0">
            <a:spAutoFit/>
          </a:bodyPr>
          <a:lstStyle/>
          <a:p>
            <a:pPr algn="l">
              <a:lnSpc>
                <a:spcPts val="9799"/>
              </a:lnSpc>
            </a:pPr>
            <a:r>
              <a:rPr lang="en-US" sz="6999" spc="-384" b="true">
                <a:solidFill>
                  <a:srgbClr val="FFFFFF"/>
                </a:solidFill>
                <a:latin typeface="Open Sans Bold"/>
                <a:ea typeface="Open Sans Bold"/>
                <a:cs typeface="Open Sans Bold"/>
                <a:sym typeface="Open Sans Bold"/>
              </a:rPr>
              <a:t>Winning Scotland’s Best Bus Service Award!</a:t>
            </a:r>
          </a:p>
        </p:txBody>
      </p:sp>
      <p:sp>
        <p:nvSpPr>
          <p:cNvPr name="Freeform 18" id="18"/>
          <p:cNvSpPr/>
          <p:nvPr/>
        </p:nvSpPr>
        <p:spPr>
          <a:xfrm flipH="false" flipV="false" rot="0">
            <a:off x="1028700" y="1064527"/>
            <a:ext cx="2271238" cy="1796651"/>
          </a:xfrm>
          <a:custGeom>
            <a:avLst/>
            <a:gdLst/>
            <a:ahLst/>
            <a:cxnLst/>
            <a:rect r="r" b="b" t="t" l="l"/>
            <a:pathLst>
              <a:path h="1796651" w="2271238">
                <a:moveTo>
                  <a:pt x="0" y="0"/>
                </a:moveTo>
                <a:lnTo>
                  <a:pt x="2271238" y="0"/>
                </a:lnTo>
                <a:lnTo>
                  <a:pt x="2271238" y="1796651"/>
                </a:lnTo>
                <a:lnTo>
                  <a:pt x="0" y="1796651"/>
                </a:lnTo>
                <a:lnTo>
                  <a:pt x="0" y="0"/>
                </a:lnTo>
                <a:close/>
              </a:path>
            </a:pathLst>
          </a:custGeom>
          <a:blipFill>
            <a:blip r:embed="rId4"/>
            <a:stretch>
              <a:fillRect l="0" t="0" r="0" b="0"/>
            </a:stretch>
          </a:blipFill>
        </p:spPr>
      </p:sp>
      <p:sp>
        <p:nvSpPr>
          <p:cNvPr name="TextBox 19" id="19"/>
          <p:cNvSpPr txBox="true"/>
          <p:nvPr/>
        </p:nvSpPr>
        <p:spPr>
          <a:xfrm rot="0">
            <a:off x="1099944" y="5813427"/>
            <a:ext cx="7809937" cy="863600"/>
          </a:xfrm>
          <a:prstGeom prst="rect">
            <a:avLst/>
          </a:prstGeom>
        </p:spPr>
        <p:txBody>
          <a:bodyPr anchor="t" rtlCol="false" tIns="0" lIns="0" bIns="0" rIns="0">
            <a:spAutoFit/>
          </a:bodyPr>
          <a:lstStyle/>
          <a:p>
            <a:pPr algn="l">
              <a:lnSpc>
                <a:spcPts val="7000"/>
              </a:lnSpc>
            </a:pPr>
            <a:r>
              <a:rPr lang="en-US" b="true" sz="5000" spc="-275">
                <a:solidFill>
                  <a:srgbClr val="FFFFFF"/>
                </a:solidFill>
                <a:latin typeface="Open Sans Bold"/>
                <a:ea typeface="Open Sans Bold"/>
                <a:cs typeface="Open Sans Bold"/>
                <a:sym typeface="Open Sans Bold"/>
              </a:rPr>
              <a:t>DREW SMART</a:t>
            </a:r>
          </a:p>
        </p:txBody>
      </p:sp>
      <p:sp>
        <p:nvSpPr>
          <p:cNvPr name="TextBox 20" id="20"/>
          <p:cNvSpPr txBox="true"/>
          <p:nvPr/>
        </p:nvSpPr>
        <p:spPr>
          <a:xfrm rot="0">
            <a:off x="1028700" y="6829427"/>
            <a:ext cx="10026803" cy="1393824"/>
          </a:xfrm>
          <a:prstGeom prst="rect">
            <a:avLst/>
          </a:prstGeom>
        </p:spPr>
        <p:txBody>
          <a:bodyPr anchor="t" rtlCol="false" tIns="0" lIns="0" bIns="0" rIns="0">
            <a:spAutoFit/>
          </a:bodyPr>
          <a:lstStyle/>
          <a:p>
            <a:pPr algn="l">
              <a:lnSpc>
                <a:spcPts val="5600"/>
              </a:lnSpc>
            </a:pPr>
            <a:r>
              <a:rPr lang="en-US" b="true" sz="4000" spc="-220">
                <a:solidFill>
                  <a:srgbClr val="FFFFFF"/>
                </a:solidFill>
                <a:latin typeface="Open Sans Bold"/>
                <a:ea typeface="Open Sans Bold"/>
                <a:cs typeface="Open Sans Bold"/>
                <a:sym typeface="Open Sans Bold"/>
              </a:rPr>
              <a:t>CHAIRPERSON</a:t>
            </a:r>
          </a:p>
          <a:p>
            <a:pPr algn="l">
              <a:lnSpc>
                <a:spcPts val="5600"/>
              </a:lnSpc>
            </a:pPr>
            <a:r>
              <a:rPr lang="en-US" b="true" sz="4000" spc="-220">
                <a:solidFill>
                  <a:srgbClr val="FFFFFF"/>
                </a:solidFill>
                <a:latin typeface="Open Sans Bold"/>
                <a:ea typeface="Open Sans Bold"/>
                <a:cs typeface="Open Sans Bold"/>
                <a:sym typeface="Open Sans Bold"/>
              </a:rPr>
              <a:t>GLENFARG COMMUNITY TRANSPORT</a:t>
            </a:r>
          </a:p>
        </p:txBody>
      </p:sp>
      <p:sp>
        <p:nvSpPr>
          <p:cNvPr name="TextBox 21" id="21"/>
          <p:cNvSpPr txBox="true"/>
          <p:nvPr/>
        </p:nvSpPr>
        <p:spPr>
          <a:xfrm rot="0">
            <a:off x="16071330" y="9034266"/>
            <a:ext cx="1336030" cy="596900"/>
          </a:xfrm>
          <a:prstGeom prst="rect">
            <a:avLst/>
          </a:prstGeom>
        </p:spPr>
        <p:txBody>
          <a:bodyPr anchor="t" rtlCol="false" tIns="0" lIns="0" bIns="0" rIns="0">
            <a:spAutoFit/>
          </a:bodyPr>
          <a:lstStyle/>
          <a:p>
            <a:pPr algn="ctr">
              <a:lnSpc>
                <a:spcPts val="4900"/>
              </a:lnSpc>
            </a:pPr>
            <a:r>
              <a:rPr lang="en-US" sz="3500" b="true">
                <a:solidFill>
                  <a:srgbClr val="FFFFFF"/>
                </a:solidFill>
                <a:latin typeface="Open Sans Bold"/>
                <a:ea typeface="Open Sans Bold"/>
                <a:cs typeface="Open Sans Bold"/>
                <a:sym typeface="Open Sans Bold"/>
              </a:rPr>
              <a:t>#CT24</a:t>
            </a:r>
          </a:p>
        </p:txBody>
      </p:sp>
      <p:grpSp>
        <p:nvGrpSpPr>
          <p:cNvPr name="Group 22" id="22"/>
          <p:cNvGrpSpPr/>
          <p:nvPr/>
        </p:nvGrpSpPr>
        <p:grpSpPr>
          <a:xfrm rot="5400000">
            <a:off x="4695753" y="359987"/>
            <a:ext cx="47625" cy="10592555"/>
            <a:chOff x="0" y="0"/>
            <a:chExt cx="12543" cy="2789809"/>
          </a:xfrm>
        </p:grpSpPr>
        <p:sp>
          <p:nvSpPr>
            <p:cNvPr name="Freeform 23" id="23"/>
            <p:cNvSpPr/>
            <p:nvPr/>
          </p:nvSpPr>
          <p:spPr>
            <a:xfrm flipH="false" flipV="false" rot="0">
              <a:off x="0" y="0"/>
              <a:ext cx="12543" cy="2789809"/>
            </a:xfrm>
            <a:custGeom>
              <a:avLst/>
              <a:gdLst/>
              <a:ahLst/>
              <a:cxnLst/>
              <a:rect r="r" b="b" t="t" l="l"/>
              <a:pathLst>
                <a:path h="2789809" w="12543">
                  <a:moveTo>
                    <a:pt x="0" y="0"/>
                  </a:moveTo>
                  <a:lnTo>
                    <a:pt x="12543" y="0"/>
                  </a:lnTo>
                  <a:lnTo>
                    <a:pt x="12543" y="2789809"/>
                  </a:lnTo>
                  <a:lnTo>
                    <a:pt x="0" y="2789809"/>
                  </a:lnTo>
                  <a:close/>
                </a:path>
              </a:pathLst>
            </a:custGeom>
            <a:solidFill>
              <a:srgbClr val="A84D98"/>
            </a:solidFill>
          </p:spPr>
        </p:sp>
        <p:sp>
          <p:nvSpPr>
            <p:cNvPr name="TextBox 24" id="24"/>
            <p:cNvSpPr txBox="true"/>
            <p:nvPr/>
          </p:nvSpPr>
          <p:spPr>
            <a:xfrm>
              <a:off x="0" y="-38100"/>
              <a:ext cx="12543" cy="2827909"/>
            </a:xfrm>
            <a:prstGeom prst="rect">
              <a:avLst/>
            </a:prstGeom>
          </p:spPr>
          <p:txBody>
            <a:bodyPr anchor="ctr" rtlCol="false" tIns="50800" lIns="50800" bIns="50800" rIns="50800"/>
            <a:lstStyle/>
            <a:p>
              <a:pPr algn="ctr">
                <a:lnSpc>
                  <a:spcPts val="3499"/>
                </a:lnSpc>
              </a:pPr>
            </a:p>
          </p:txBody>
        </p:sp>
      </p:grpSp>
    </p:spTree>
  </p:cSld>
  <p:clrMapOvr>
    <a:masterClrMapping/>
  </p:clrMapOvr>
</p:sld>
</file>

<file path=ppt/slides/slide78.xml><?xml version="1.0" encoding="utf-8"?>
<p:sld xmlns:p="http://schemas.openxmlformats.org/presentationml/2006/main" xmlns:a="http://schemas.openxmlformats.org/drawingml/2006/main" xmlns:r="http://schemas.openxmlformats.org/officeDocument/2006/relationships">
  <p:cSld>
    <p:bg>
      <p:bgPr>
        <a:solidFill>
          <a:srgbClr val="E9F3F3"/>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2" cy="10287000"/>
            <a:chOff x="0" y="0"/>
            <a:chExt cx="24384002"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AEAEAE">
                <a:alpha val="9804"/>
              </a:srgbClr>
            </a:solidFill>
          </p:spPr>
        </p:sp>
      </p:grpSp>
      <p:sp>
        <p:nvSpPr>
          <p:cNvPr name="Freeform 4" id="4"/>
          <p:cNvSpPr/>
          <p:nvPr/>
        </p:nvSpPr>
        <p:spPr>
          <a:xfrm flipH="false" flipV="false" rot="0">
            <a:off x="-19050" y="349452"/>
            <a:ext cx="14340716" cy="9937548"/>
          </a:xfrm>
          <a:custGeom>
            <a:avLst/>
            <a:gdLst/>
            <a:ahLst/>
            <a:cxnLst/>
            <a:rect r="r" b="b" t="t" l="l"/>
            <a:pathLst>
              <a:path h="9937548" w="14340716">
                <a:moveTo>
                  <a:pt x="0" y="0"/>
                </a:moveTo>
                <a:lnTo>
                  <a:pt x="14340716" y="0"/>
                </a:lnTo>
                <a:lnTo>
                  <a:pt x="14340716" y="9937548"/>
                </a:lnTo>
                <a:lnTo>
                  <a:pt x="0" y="99375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5" id="5"/>
          <p:cNvGrpSpPr/>
          <p:nvPr/>
        </p:nvGrpSpPr>
        <p:grpSpPr>
          <a:xfrm rot="0">
            <a:off x="0" y="0"/>
            <a:ext cx="18288002" cy="10287000"/>
            <a:chOff x="0" y="0"/>
            <a:chExt cx="24384002" cy="13716000"/>
          </a:xfrm>
        </p:grpSpPr>
        <p:sp>
          <p:nvSpPr>
            <p:cNvPr name="Freeform 6" id="6"/>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AEAEAE">
                <a:alpha val="9804"/>
              </a:srgbClr>
            </a:solidFill>
          </p:spPr>
        </p:sp>
      </p:grpSp>
      <p:sp>
        <p:nvSpPr>
          <p:cNvPr name="Freeform 7" id="7"/>
          <p:cNvSpPr/>
          <p:nvPr/>
        </p:nvSpPr>
        <p:spPr>
          <a:xfrm flipH="false" flipV="false" rot="0">
            <a:off x="4574" y="0"/>
            <a:ext cx="8589980" cy="10287000"/>
          </a:xfrm>
          <a:custGeom>
            <a:avLst/>
            <a:gdLst/>
            <a:ahLst/>
            <a:cxnLst/>
            <a:rect r="r" b="b" t="t" l="l"/>
            <a:pathLst>
              <a:path h="10287000" w="8589980">
                <a:moveTo>
                  <a:pt x="0" y="0"/>
                </a:moveTo>
                <a:lnTo>
                  <a:pt x="8589979" y="0"/>
                </a:lnTo>
                <a:lnTo>
                  <a:pt x="8589979" y="10287000"/>
                </a:lnTo>
                <a:lnTo>
                  <a:pt x="0" y="102870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8" id="8"/>
          <p:cNvSpPr txBox="true"/>
          <p:nvPr/>
        </p:nvSpPr>
        <p:spPr>
          <a:xfrm rot="0">
            <a:off x="91440" y="5189220"/>
            <a:ext cx="18105118" cy="2066406"/>
          </a:xfrm>
          <a:prstGeom prst="rect">
            <a:avLst/>
          </a:prstGeom>
        </p:spPr>
        <p:txBody>
          <a:bodyPr anchor="t" rtlCol="false" tIns="0" lIns="0" bIns="0" rIns="0">
            <a:spAutoFit/>
          </a:bodyPr>
          <a:lstStyle/>
          <a:p>
            <a:pPr algn="ctr">
              <a:lnSpc>
                <a:spcPts val="8748"/>
              </a:lnSpc>
            </a:pPr>
            <a:r>
              <a:rPr lang="en-US" sz="7290">
                <a:solidFill>
                  <a:srgbClr val="002060"/>
                </a:solidFill>
                <a:latin typeface="Posterama"/>
                <a:ea typeface="Posterama"/>
                <a:cs typeface="Posterama"/>
                <a:sym typeface="Posterama"/>
              </a:rPr>
              <a:t>GLENFARG</a:t>
            </a:r>
          </a:p>
          <a:p>
            <a:pPr algn="ctr">
              <a:lnSpc>
                <a:spcPts val="8748"/>
              </a:lnSpc>
            </a:pPr>
          </a:p>
        </p:txBody>
      </p:sp>
      <p:sp>
        <p:nvSpPr>
          <p:cNvPr name="Freeform 9" id="9"/>
          <p:cNvSpPr/>
          <p:nvPr/>
        </p:nvSpPr>
        <p:spPr>
          <a:xfrm flipH="false" flipV="false" rot="0">
            <a:off x="875287" y="7186430"/>
            <a:ext cx="3440397" cy="2789060"/>
          </a:xfrm>
          <a:custGeom>
            <a:avLst/>
            <a:gdLst/>
            <a:ahLst/>
            <a:cxnLst/>
            <a:rect r="r" b="b" t="t" l="l"/>
            <a:pathLst>
              <a:path h="2789060" w="3440397">
                <a:moveTo>
                  <a:pt x="0" y="0"/>
                </a:moveTo>
                <a:lnTo>
                  <a:pt x="3440397" y="0"/>
                </a:lnTo>
                <a:lnTo>
                  <a:pt x="3440397" y="2789059"/>
                </a:lnTo>
                <a:lnTo>
                  <a:pt x="0" y="2789059"/>
                </a:lnTo>
                <a:lnTo>
                  <a:pt x="0" y="0"/>
                </a:lnTo>
                <a:close/>
              </a:path>
            </a:pathLst>
          </a:custGeom>
          <a:blipFill>
            <a:blip r:embed="rId6"/>
            <a:stretch>
              <a:fillRect l="0" t="0" r="0" b="0"/>
            </a:stretch>
          </a:blipFill>
        </p:spPr>
      </p:sp>
      <p:sp>
        <p:nvSpPr>
          <p:cNvPr name="TextBox 10" id="10"/>
          <p:cNvSpPr txBox="true"/>
          <p:nvPr/>
        </p:nvSpPr>
        <p:spPr>
          <a:xfrm rot="0">
            <a:off x="6589222" y="7737810"/>
            <a:ext cx="9490384" cy="1312605"/>
          </a:xfrm>
          <a:prstGeom prst="rect">
            <a:avLst/>
          </a:prstGeom>
        </p:spPr>
        <p:txBody>
          <a:bodyPr anchor="t" rtlCol="false" tIns="0" lIns="0" bIns="0" rIns="0">
            <a:spAutoFit/>
          </a:bodyPr>
          <a:lstStyle/>
          <a:p>
            <a:pPr algn="ctr">
              <a:lnSpc>
                <a:spcPts val="3240"/>
              </a:lnSpc>
            </a:pPr>
            <a:r>
              <a:rPr lang="en-US" sz="2700" b="true">
                <a:solidFill>
                  <a:srgbClr val="002060"/>
                </a:solidFill>
                <a:latin typeface="Arimo Bold"/>
                <a:ea typeface="Arimo Bold"/>
                <a:cs typeface="Arimo Bold"/>
                <a:sym typeface="Arimo Bold"/>
              </a:rPr>
              <a:t>CT24 The Voice of The Passenger</a:t>
            </a:r>
          </a:p>
          <a:p>
            <a:pPr algn="ctr">
              <a:lnSpc>
                <a:spcPts val="3240"/>
              </a:lnSpc>
            </a:pPr>
            <a:r>
              <a:rPr lang="en-US" sz="2700" b="true">
                <a:solidFill>
                  <a:srgbClr val="002060"/>
                </a:solidFill>
                <a:latin typeface="Arimo Bold"/>
                <a:ea typeface="Arimo Bold"/>
                <a:cs typeface="Arimo Bold"/>
                <a:sym typeface="Arimo Bold"/>
              </a:rPr>
              <a:t>Winning the Best Bus Service Award at </a:t>
            </a:r>
          </a:p>
          <a:p>
            <a:pPr algn="ctr">
              <a:lnSpc>
                <a:spcPts val="3240"/>
              </a:lnSpc>
            </a:pPr>
            <a:r>
              <a:rPr lang="en-US" sz="2700" b="true">
                <a:solidFill>
                  <a:srgbClr val="002060"/>
                </a:solidFill>
                <a:latin typeface="Arimo Bold"/>
                <a:ea typeface="Arimo Bold"/>
                <a:cs typeface="Arimo Bold"/>
                <a:sym typeface="Arimo Bold"/>
              </a:rPr>
              <a:t>Scottish Transport Awards2024</a:t>
            </a:r>
          </a:p>
        </p:txBody>
      </p:sp>
      <p:sp>
        <p:nvSpPr>
          <p:cNvPr name="TextBox 11" id="11"/>
          <p:cNvSpPr txBox="true"/>
          <p:nvPr/>
        </p:nvSpPr>
        <p:spPr>
          <a:xfrm rot="0">
            <a:off x="8127076" y="9267652"/>
            <a:ext cx="6245629" cy="897107"/>
          </a:xfrm>
          <a:prstGeom prst="rect">
            <a:avLst/>
          </a:prstGeom>
        </p:spPr>
        <p:txBody>
          <a:bodyPr anchor="t" rtlCol="false" tIns="0" lIns="0" bIns="0" rIns="0">
            <a:spAutoFit/>
          </a:bodyPr>
          <a:lstStyle/>
          <a:p>
            <a:pPr algn="ctr">
              <a:lnSpc>
                <a:spcPts val="3240"/>
              </a:lnSpc>
            </a:pPr>
            <a:r>
              <a:rPr lang="en-US" sz="2700">
                <a:solidFill>
                  <a:srgbClr val="262626"/>
                </a:solidFill>
                <a:latin typeface="Arimo"/>
                <a:ea typeface="Arimo"/>
                <a:cs typeface="Arimo"/>
                <a:sym typeface="Arimo"/>
              </a:rPr>
              <a:t>Drew</a:t>
            </a:r>
            <a:r>
              <a:rPr lang="en-US" sz="2700" b="true">
                <a:solidFill>
                  <a:srgbClr val="262626"/>
                </a:solidFill>
                <a:latin typeface="Arimo Bold"/>
                <a:ea typeface="Arimo Bold"/>
                <a:cs typeface="Arimo Bold"/>
                <a:sym typeface="Arimo Bold"/>
              </a:rPr>
              <a:t> </a:t>
            </a:r>
            <a:r>
              <a:rPr lang="en-US" sz="2700">
                <a:solidFill>
                  <a:srgbClr val="262626"/>
                </a:solidFill>
                <a:latin typeface="Arimo"/>
                <a:ea typeface="Arimo"/>
                <a:cs typeface="Arimo"/>
                <a:sym typeface="Arimo"/>
              </a:rPr>
              <a:t>Smart</a:t>
            </a:r>
            <a:r>
              <a:rPr lang="en-US" sz="2700" b="true">
                <a:solidFill>
                  <a:srgbClr val="262626"/>
                </a:solidFill>
                <a:latin typeface="Arimo Bold"/>
                <a:ea typeface="Arimo Bold"/>
                <a:cs typeface="Arimo Bold"/>
                <a:sym typeface="Arimo Bold"/>
              </a:rPr>
              <a:t>, </a:t>
            </a:r>
            <a:r>
              <a:rPr lang="en-US" sz="2700">
                <a:solidFill>
                  <a:srgbClr val="262626"/>
                </a:solidFill>
                <a:latin typeface="Arimo"/>
                <a:ea typeface="Arimo"/>
                <a:cs typeface="Arimo"/>
                <a:sym typeface="Arimo"/>
              </a:rPr>
              <a:t>Chair</a:t>
            </a:r>
          </a:p>
          <a:p>
            <a:pPr algn="ctr">
              <a:lnSpc>
                <a:spcPts val="3240"/>
              </a:lnSpc>
            </a:pPr>
            <a:r>
              <a:rPr lang="en-US" sz="2700">
                <a:solidFill>
                  <a:srgbClr val="262626"/>
                </a:solidFill>
                <a:latin typeface="Arimo"/>
                <a:ea typeface="Arimo"/>
                <a:cs typeface="Arimo"/>
                <a:sym typeface="Arimo"/>
              </a:rPr>
              <a:t>Glenfarg Community Transport Group</a:t>
            </a:r>
          </a:p>
        </p:txBody>
      </p:sp>
      <p:sp>
        <p:nvSpPr>
          <p:cNvPr name="Freeform 12" id="12" descr="A logo with green hills and trees  Description automatically generated"/>
          <p:cNvSpPr/>
          <p:nvPr/>
        </p:nvSpPr>
        <p:spPr>
          <a:xfrm flipH="false" flipV="false" rot="0">
            <a:off x="1473558" y="511367"/>
            <a:ext cx="15340884" cy="5815288"/>
          </a:xfrm>
          <a:custGeom>
            <a:avLst/>
            <a:gdLst/>
            <a:ahLst/>
            <a:cxnLst/>
            <a:rect r="r" b="b" t="t" l="l"/>
            <a:pathLst>
              <a:path h="5815288" w="15340884">
                <a:moveTo>
                  <a:pt x="0" y="0"/>
                </a:moveTo>
                <a:lnTo>
                  <a:pt x="15340884" y="0"/>
                </a:lnTo>
                <a:lnTo>
                  <a:pt x="15340884" y="5815288"/>
                </a:lnTo>
                <a:lnTo>
                  <a:pt x="0" y="5815288"/>
                </a:lnTo>
                <a:lnTo>
                  <a:pt x="0" y="0"/>
                </a:lnTo>
                <a:close/>
              </a:path>
            </a:pathLst>
          </a:custGeom>
          <a:blipFill>
            <a:blip r:embed="rId7"/>
            <a:stretch>
              <a:fillRect l="0" t="-186" r="0" b="-186"/>
            </a:stretch>
          </a:blipFill>
        </p:spPr>
      </p:sp>
    </p:spTree>
  </p:cSld>
  <p:clrMapOvr>
    <a:masterClrMapping/>
  </p:clrMapOvr>
</p:sld>
</file>

<file path=ppt/slides/slide79.xml><?xml version="1.0" encoding="utf-8"?>
<p:sld xmlns:p="http://schemas.openxmlformats.org/presentationml/2006/main" xmlns:a="http://schemas.openxmlformats.org/drawingml/2006/main" xmlns:r="http://schemas.openxmlformats.org/officeDocument/2006/relationships">
  <p:cSld>
    <p:bg>
      <p:bgPr>
        <a:solidFill>
          <a:srgbClr val="E9F3F3"/>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2" cy="10287000"/>
            <a:chOff x="0" y="0"/>
            <a:chExt cx="24384002"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AEAEAE">
                <a:alpha val="9804"/>
              </a:srgbClr>
            </a:solidFill>
          </p:spPr>
        </p:sp>
      </p:grpSp>
      <p:sp>
        <p:nvSpPr>
          <p:cNvPr name="Freeform 4" id="4"/>
          <p:cNvSpPr/>
          <p:nvPr/>
        </p:nvSpPr>
        <p:spPr>
          <a:xfrm flipH="false" flipV="false" rot="0">
            <a:off x="-19050" y="349452"/>
            <a:ext cx="14340716" cy="9937548"/>
          </a:xfrm>
          <a:custGeom>
            <a:avLst/>
            <a:gdLst/>
            <a:ahLst/>
            <a:cxnLst/>
            <a:rect r="r" b="b" t="t" l="l"/>
            <a:pathLst>
              <a:path h="9937548" w="14340716">
                <a:moveTo>
                  <a:pt x="0" y="0"/>
                </a:moveTo>
                <a:lnTo>
                  <a:pt x="14340716" y="0"/>
                </a:lnTo>
                <a:lnTo>
                  <a:pt x="14340716" y="9937548"/>
                </a:lnTo>
                <a:lnTo>
                  <a:pt x="0" y="99375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257238" y="211519"/>
            <a:ext cx="3072786" cy="2305092"/>
          </a:xfrm>
          <a:prstGeom prst="rect">
            <a:avLst/>
          </a:prstGeom>
        </p:spPr>
        <p:txBody>
          <a:bodyPr anchor="t" rtlCol="false" tIns="0" lIns="0" bIns="0" rIns="0">
            <a:spAutoFit/>
          </a:bodyPr>
          <a:lstStyle/>
          <a:p>
            <a:pPr algn="l">
              <a:lnSpc>
                <a:spcPts val="7920"/>
              </a:lnSpc>
            </a:pPr>
            <a:r>
              <a:rPr lang="en-US" sz="6600">
                <a:solidFill>
                  <a:srgbClr val="262626"/>
                </a:solidFill>
                <a:latin typeface="Posterama"/>
                <a:ea typeface="Posterama"/>
                <a:cs typeface="Posterama"/>
                <a:sym typeface="Posterama"/>
              </a:rPr>
              <a:t>Where we are:</a:t>
            </a:r>
          </a:p>
        </p:txBody>
      </p:sp>
      <p:sp>
        <p:nvSpPr>
          <p:cNvPr name="Freeform 6" id="6" descr="A map of a country  Description automatically generated"/>
          <p:cNvSpPr/>
          <p:nvPr/>
        </p:nvSpPr>
        <p:spPr>
          <a:xfrm flipH="false" flipV="false" rot="0">
            <a:off x="3707842" y="0"/>
            <a:ext cx="14277202" cy="10099106"/>
          </a:xfrm>
          <a:custGeom>
            <a:avLst/>
            <a:gdLst/>
            <a:ahLst/>
            <a:cxnLst/>
            <a:rect r="r" b="b" t="t" l="l"/>
            <a:pathLst>
              <a:path h="10099106" w="14277202">
                <a:moveTo>
                  <a:pt x="0" y="0"/>
                </a:moveTo>
                <a:lnTo>
                  <a:pt x="14277203" y="0"/>
                </a:lnTo>
                <a:lnTo>
                  <a:pt x="14277203" y="10099106"/>
                </a:lnTo>
                <a:lnTo>
                  <a:pt x="0" y="10099106"/>
                </a:lnTo>
                <a:lnTo>
                  <a:pt x="0" y="0"/>
                </a:lnTo>
                <a:close/>
              </a:path>
            </a:pathLst>
          </a:custGeom>
          <a:blipFill>
            <a:blip r:embed="rId4"/>
            <a:stretch>
              <a:fillRect l="0" t="0" r="0" b="0"/>
            </a:stretch>
          </a:blipFill>
        </p:spPr>
      </p:sp>
      <p:sp>
        <p:nvSpPr>
          <p:cNvPr name="Freeform 7" id="7" descr="A map of the united kingdom  Description automatically generated"/>
          <p:cNvSpPr/>
          <p:nvPr/>
        </p:nvSpPr>
        <p:spPr>
          <a:xfrm flipH="false" flipV="false" rot="0">
            <a:off x="572756" y="3010434"/>
            <a:ext cx="4144945" cy="5859750"/>
          </a:xfrm>
          <a:custGeom>
            <a:avLst/>
            <a:gdLst/>
            <a:ahLst/>
            <a:cxnLst/>
            <a:rect r="r" b="b" t="t" l="l"/>
            <a:pathLst>
              <a:path h="5859750" w="4144945">
                <a:moveTo>
                  <a:pt x="0" y="0"/>
                </a:moveTo>
                <a:lnTo>
                  <a:pt x="4144945" y="0"/>
                </a:lnTo>
                <a:lnTo>
                  <a:pt x="4144945" y="5859750"/>
                </a:lnTo>
                <a:lnTo>
                  <a:pt x="0" y="5859750"/>
                </a:lnTo>
                <a:lnTo>
                  <a:pt x="0" y="0"/>
                </a:lnTo>
                <a:close/>
              </a:path>
            </a:pathLst>
          </a:custGeom>
          <a:blipFill>
            <a:blip r:embed="rId5"/>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8945878"/>
            <a:ext cx="2924223" cy="1341122"/>
          </a:xfrm>
          <a:custGeom>
            <a:avLst/>
            <a:gdLst/>
            <a:ahLst/>
            <a:cxnLst/>
            <a:rect r="r" b="b" t="t" l="l"/>
            <a:pathLst>
              <a:path h="1341122" w="2924223">
                <a:moveTo>
                  <a:pt x="0" y="0"/>
                </a:moveTo>
                <a:lnTo>
                  <a:pt x="2924223" y="0"/>
                </a:lnTo>
                <a:lnTo>
                  <a:pt x="2924223" y="1341122"/>
                </a:lnTo>
                <a:lnTo>
                  <a:pt x="0" y="1341122"/>
                </a:lnTo>
                <a:lnTo>
                  <a:pt x="0" y="0"/>
                </a:lnTo>
                <a:close/>
              </a:path>
            </a:pathLst>
          </a:custGeom>
          <a:blipFill>
            <a:blip r:embed="rId2"/>
            <a:stretch>
              <a:fillRect l="0" t="-29079" r="0" b="-25000"/>
            </a:stretch>
          </a:blipFill>
        </p:spPr>
      </p:sp>
      <p:sp>
        <p:nvSpPr>
          <p:cNvPr name="AutoShape 3" id="3"/>
          <p:cNvSpPr/>
          <p:nvPr/>
        </p:nvSpPr>
        <p:spPr>
          <a:xfrm rot="11497">
            <a:off x="-28623" y="1886427"/>
            <a:ext cx="17087946" cy="0"/>
          </a:xfrm>
          <a:prstGeom prst="line">
            <a:avLst/>
          </a:prstGeom>
          <a:ln cap="rnd" w="28575">
            <a:solidFill>
              <a:srgbClr val="009739"/>
            </a:solidFill>
            <a:prstDash val="solid"/>
            <a:headEnd type="none" len="sm" w="sm"/>
            <a:tailEnd type="none" len="sm" w="sm"/>
          </a:ln>
        </p:spPr>
      </p:sp>
      <p:sp>
        <p:nvSpPr>
          <p:cNvPr name="TextBox 4" id="4"/>
          <p:cNvSpPr txBox="true"/>
          <p:nvPr/>
        </p:nvSpPr>
        <p:spPr>
          <a:xfrm rot="0">
            <a:off x="1348740" y="980079"/>
            <a:ext cx="15590520" cy="854371"/>
          </a:xfrm>
          <a:prstGeom prst="rect">
            <a:avLst/>
          </a:prstGeom>
        </p:spPr>
        <p:txBody>
          <a:bodyPr anchor="t" rtlCol="false" tIns="0" lIns="0" bIns="0" rIns="0">
            <a:spAutoFit/>
          </a:bodyPr>
          <a:lstStyle/>
          <a:p>
            <a:pPr algn="l">
              <a:lnSpc>
                <a:spcPts val="6480"/>
              </a:lnSpc>
            </a:pPr>
            <a:r>
              <a:rPr lang="en-US" sz="6000">
                <a:solidFill>
                  <a:srgbClr val="009739"/>
                </a:solidFill>
                <a:latin typeface="Arimo"/>
                <a:ea typeface="Arimo"/>
                <a:cs typeface="Arimo"/>
                <a:sym typeface="Arimo"/>
              </a:rPr>
              <a:t>Sector Priorities</a:t>
            </a:r>
          </a:p>
        </p:txBody>
      </p:sp>
      <p:grpSp>
        <p:nvGrpSpPr>
          <p:cNvPr name="Group 5" id="5"/>
          <p:cNvGrpSpPr/>
          <p:nvPr/>
        </p:nvGrpSpPr>
        <p:grpSpPr>
          <a:xfrm rot="0">
            <a:off x="5996883" y="2745876"/>
            <a:ext cx="6663915" cy="6663915"/>
            <a:chOff x="0" y="0"/>
            <a:chExt cx="8885220" cy="8885220"/>
          </a:xfrm>
        </p:grpSpPr>
        <p:sp>
          <p:nvSpPr>
            <p:cNvPr name="Freeform 6" id="6"/>
            <p:cNvSpPr/>
            <p:nvPr/>
          </p:nvSpPr>
          <p:spPr>
            <a:xfrm flipH="false" flipV="false" rot="0">
              <a:off x="12700" y="12700"/>
              <a:ext cx="8859774" cy="8859774"/>
            </a:xfrm>
            <a:custGeom>
              <a:avLst/>
              <a:gdLst/>
              <a:ahLst/>
              <a:cxnLst/>
              <a:rect r="r" b="b" t="t" l="l"/>
              <a:pathLst>
                <a:path h="8859774" w="8859774">
                  <a:moveTo>
                    <a:pt x="0" y="4429887"/>
                  </a:moveTo>
                  <a:cubicBezTo>
                    <a:pt x="0" y="1983359"/>
                    <a:pt x="1983359" y="0"/>
                    <a:pt x="4429887" y="0"/>
                  </a:cubicBezTo>
                  <a:cubicBezTo>
                    <a:pt x="6876415" y="0"/>
                    <a:pt x="8859774" y="1983359"/>
                    <a:pt x="8859774" y="4429887"/>
                  </a:cubicBezTo>
                  <a:cubicBezTo>
                    <a:pt x="8859774" y="6876415"/>
                    <a:pt x="6876542" y="8859774"/>
                    <a:pt x="4429887" y="8859774"/>
                  </a:cubicBezTo>
                  <a:cubicBezTo>
                    <a:pt x="1983232" y="8859774"/>
                    <a:pt x="0" y="6876542"/>
                    <a:pt x="0" y="4429887"/>
                  </a:cubicBezTo>
                  <a:close/>
                </a:path>
              </a:pathLst>
            </a:custGeom>
            <a:solidFill>
              <a:srgbClr val="00B050"/>
            </a:solidFill>
          </p:spPr>
        </p:sp>
        <p:sp>
          <p:nvSpPr>
            <p:cNvPr name="Freeform 7" id="7"/>
            <p:cNvSpPr/>
            <p:nvPr/>
          </p:nvSpPr>
          <p:spPr>
            <a:xfrm flipH="false" flipV="false" rot="0">
              <a:off x="0" y="0"/>
              <a:ext cx="8885174" cy="8885174"/>
            </a:xfrm>
            <a:custGeom>
              <a:avLst/>
              <a:gdLst/>
              <a:ahLst/>
              <a:cxnLst/>
              <a:rect r="r" b="b" t="t" l="l"/>
              <a:pathLst>
                <a:path h="8885174" w="8885174">
                  <a:moveTo>
                    <a:pt x="0" y="4442587"/>
                  </a:moveTo>
                  <a:cubicBezTo>
                    <a:pt x="0" y="1989074"/>
                    <a:pt x="1989074" y="0"/>
                    <a:pt x="4442587" y="0"/>
                  </a:cubicBezTo>
                  <a:lnTo>
                    <a:pt x="4442587" y="12700"/>
                  </a:lnTo>
                  <a:lnTo>
                    <a:pt x="4442587" y="0"/>
                  </a:lnTo>
                  <a:cubicBezTo>
                    <a:pt x="6896227" y="0"/>
                    <a:pt x="8885174" y="1989074"/>
                    <a:pt x="8885174" y="4442587"/>
                  </a:cubicBezTo>
                  <a:lnTo>
                    <a:pt x="8872474" y="4442587"/>
                  </a:lnTo>
                  <a:lnTo>
                    <a:pt x="8885174" y="4442587"/>
                  </a:lnTo>
                  <a:cubicBezTo>
                    <a:pt x="8885174" y="6896227"/>
                    <a:pt x="6896100" y="8885174"/>
                    <a:pt x="4442587" y="8885174"/>
                  </a:cubicBezTo>
                  <a:lnTo>
                    <a:pt x="4442587" y="8872474"/>
                  </a:lnTo>
                  <a:lnTo>
                    <a:pt x="4442587" y="8885174"/>
                  </a:lnTo>
                  <a:cubicBezTo>
                    <a:pt x="1989074" y="8885174"/>
                    <a:pt x="0" y="6896227"/>
                    <a:pt x="0" y="4442587"/>
                  </a:cubicBezTo>
                  <a:lnTo>
                    <a:pt x="12700" y="4442587"/>
                  </a:lnTo>
                  <a:lnTo>
                    <a:pt x="25400" y="4442587"/>
                  </a:lnTo>
                  <a:lnTo>
                    <a:pt x="12700" y="4442587"/>
                  </a:lnTo>
                  <a:lnTo>
                    <a:pt x="0" y="4442587"/>
                  </a:lnTo>
                  <a:moveTo>
                    <a:pt x="25400" y="4442587"/>
                  </a:moveTo>
                  <a:cubicBezTo>
                    <a:pt x="25400" y="4449572"/>
                    <a:pt x="19685" y="4455287"/>
                    <a:pt x="12700" y="4455287"/>
                  </a:cubicBezTo>
                  <a:cubicBezTo>
                    <a:pt x="5715" y="4455287"/>
                    <a:pt x="0" y="4449572"/>
                    <a:pt x="0" y="4442587"/>
                  </a:cubicBezTo>
                  <a:cubicBezTo>
                    <a:pt x="0" y="4435602"/>
                    <a:pt x="5715" y="4429887"/>
                    <a:pt x="12700" y="4429887"/>
                  </a:cubicBezTo>
                  <a:cubicBezTo>
                    <a:pt x="19685" y="4429887"/>
                    <a:pt x="25400" y="4435602"/>
                    <a:pt x="25400" y="4442587"/>
                  </a:cubicBezTo>
                  <a:cubicBezTo>
                    <a:pt x="25400" y="6882130"/>
                    <a:pt x="2003044" y="8859774"/>
                    <a:pt x="4442587" y="8859774"/>
                  </a:cubicBezTo>
                  <a:cubicBezTo>
                    <a:pt x="6882130" y="8859774"/>
                    <a:pt x="8859774" y="6882130"/>
                    <a:pt x="8859774" y="4442587"/>
                  </a:cubicBezTo>
                  <a:cubicBezTo>
                    <a:pt x="8859774" y="2003044"/>
                    <a:pt x="6882130" y="25400"/>
                    <a:pt x="4442587" y="25400"/>
                  </a:cubicBezTo>
                  <a:lnTo>
                    <a:pt x="4442587" y="12700"/>
                  </a:lnTo>
                  <a:lnTo>
                    <a:pt x="4442587" y="25400"/>
                  </a:lnTo>
                  <a:cubicBezTo>
                    <a:pt x="2003044" y="25400"/>
                    <a:pt x="25400" y="2003044"/>
                    <a:pt x="25400" y="4442587"/>
                  </a:cubicBezTo>
                  <a:close/>
                </a:path>
              </a:pathLst>
            </a:custGeom>
            <a:solidFill>
              <a:srgbClr val="FFFFFF"/>
            </a:solidFill>
          </p:spPr>
        </p:sp>
      </p:grpSp>
      <p:sp>
        <p:nvSpPr>
          <p:cNvPr name="TextBox 8" id="8"/>
          <p:cNvSpPr txBox="true"/>
          <p:nvPr/>
        </p:nvSpPr>
        <p:spPr>
          <a:xfrm rot="0">
            <a:off x="8300365" y="3239408"/>
            <a:ext cx="2056950" cy="712249"/>
          </a:xfrm>
          <a:prstGeom prst="rect">
            <a:avLst/>
          </a:prstGeom>
        </p:spPr>
        <p:txBody>
          <a:bodyPr anchor="t" rtlCol="false" tIns="0" lIns="0" bIns="0" rIns="0">
            <a:spAutoFit/>
          </a:bodyPr>
          <a:lstStyle/>
          <a:p>
            <a:pPr algn="ctr">
              <a:lnSpc>
                <a:spcPts val="3240"/>
              </a:lnSpc>
            </a:pPr>
            <a:r>
              <a:rPr lang="en-US" sz="3000">
                <a:solidFill>
                  <a:srgbClr val="FFFFFF"/>
                </a:solidFill>
                <a:latin typeface="Arimo"/>
                <a:ea typeface="Arimo"/>
                <a:cs typeface="Arimo"/>
                <a:sym typeface="Arimo"/>
              </a:rPr>
              <a:t>Staffing and Volunteer Shortages</a:t>
            </a:r>
          </a:p>
        </p:txBody>
      </p:sp>
      <p:grpSp>
        <p:nvGrpSpPr>
          <p:cNvPr name="Group 9" id="9"/>
          <p:cNvGrpSpPr/>
          <p:nvPr/>
        </p:nvGrpSpPr>
        <p:grpSpPr>
          <a:xfrm rot="0">
            <a:off x="6784165" y="4407092"/>
            <a:ext cx="5002698" cy="5002698"/>
            <a:chOff x="0" y="0"/>
            <a:chExt cx="6670264" cy="6670264"/>
          </a:xfrm>
        </p:grpSpPr>
        <p:sp>
          <p:nvSpPr>
            <p:cNvPr name="Freeform 10" id="10"/>
            <p:cNvSpPr/>
            <p:nvPr/>
          </p:nvSpPr>
          <p:spPr>
            <a:xfrm flipH="false" flipV="false" rot="0">
              <a:off x="12700" y="12700"/>
              <a:ext cx="6644894" cy="6644894"/>
            </a:xfrm>
            <a:custGeom>
              <a:avLst/>
              <a:gdLst/>
              <a:ahLst/>
              <a:cxnLst/>
              <a:rect r="r" b="b" t="t" l="l"/>
              <a:pathLst>
                <a:path h="6644894" w="6644894">
                  <a:moveTo>
                    <a:pt x="0" y="3322447"/>
                  </a:moveTo>
                  <a:cubicBezTo>
                    <a:pt x="0" y="1487551"/>
                    <a:pt x="1487551" y="0"/>
                    <a:pt x="3322447" y="0"/>
                  </a:cubicBezTo>
                  <a:cubicBezTo>
                    <a:pt x="5157343" y="0"/>
                    <a:pt x="6644894" y="1487551"/>
                    <a:pt x="6644894" y="3322447"/>
                  </a:cubicBezTo>
                  <a:cubicBezTo>
                    <a:pt x="6644894" y="5157343"/>
                    <a:pt x="5157343" y="6644894"/>
                    <a:pt x="3322447" y="6644894"/>
                  </a:cubicBezTo>
                  <a:cubicBezTo>
                    <a:pt x="1487551" y="6644894"/>
                    <a:pt x="0" y="5157343"/>
                    <a:pt x="0" y="3322447"/>
                  </a:cubicBezTo>
                  <a:close/>
                </a:path>
              </a:pathLst>
            </a:custGeom>
            <a:solidFill>
              <a:srgbClr val="00B050"/>
            </a:solidFill>
          </p:spPr>
        </p:sp>
        <p:sp>
          <p:nvSpPr>
            <p:cNvPr name="Freeform 11" id="11"/>
            <p:cNvSpPr/>
            <p:nvPr/>
          </p:nvSpPr>
          <p:spPr>
            <a:xfrm flipH="false" flipV="false" rot="0">
              <a:off x="0" y="0"/>
              <a:ext cx="6670294" cy="6670294"/>
            </a:xfrm>
            <a:custGeom>
              <a:avLst/>
              <a:gdLst/>
              <a:ahLst/>
              <a:cxnLst/>
              <a:rect r="r" b="b" t="t" l="l"/>
              <a:pathLst>
                <a:path h="6670294" w="6670294">
                  <a:moveTo>
                    <a:pt x="0" y="3335147"/>
                  </a:moveTo>
                  <a:cubicBezTo>
                    <a:pt x="0" y="1493139"/>
                    <a:pt x="1493139" y="0"/>
                    <a:pt x="3335147" y="0"/>
                  </a:cubicBezTo>
                  <a:lnTo>
                    <a:pt x="3335147" y="12700"/>
                  </a:lnTo>
                  <a:lnTo>
                    <a:pt x="3335147" y="0"/>
                  </a:lnTo>
                  <a:cubicBezTo>
                    <a:pt x="5177028" y="0"/>
                    <a:pt x="6670294" y="1493139"/>
                    <a:pt x="6670294" y="3335147"/>
                  </a:cubicBezTo>
                  <a:cubicBezTo>
                    <a:pt x="6670294" y="5177155"/>
                    <a:pt x="5177028" y="6670294"/>
                    <a:pt x="3335147" y="6670294"/>
                  </a:cubicBezTo>
                  <a:lnTo>
                    <a:pt x="3335147" y="6657594"/>
                  </a:lnTo>
                  <a:lnTo>
                    <a:pt x="3335147" y="6670294"/>
                  </a:lnTo>
                  <a:cubicBezTo>
                    <a:pt x="1493139" y="6670294"/>
                    <a:pt x="0" y="5177028"/>
                    <a:pt x="0" y="3335147"/>
                  </a:cubicBezTo>
                  <a:lnTo>
                    <a:pt x="12700" y="3335147"/>
                  </a:lnTo>
                  <a:lnTo>
                    <a:pt x="23368" y="3342005"/>
                  </a:lnTo>
                  <a:cubicBezTo>
                    <a:pt x="20320" y="3346704"/>
                    <a:pt x="14478" y="3348863"/>
                    <a:pt x="9144" y="3347339"/>
                  </a:cubicBezTo>
                  <a:cubicBezTo>
                    <a:pt x="3810" y="3345815"/>
                    <a:pt x="0" y="3340735"/>
                    <a:pt x="0" y="3335147"/>
                  </a:cubicBezTo>
                  <a:moveTo>
                    <a:pt x="25400" y="3335147"/>
                  </a:moveTo>
                  <a:lnTo>
                    <a:pt x="12700" y="3335147"/>
                  </a:lnTo>
                  <a:lnTo>
                    <a:pt x="2032" y="3328289"/>
                  </a:lnTo>
                  <a:cubicBezTo>
                    <a:pt x="5080" y="3323590"/>
                    <a:pt x="10922" y="3321431"/>
                    <a:pt x="16256" y="3322955"/>
                  </a:cubicBezTo>
                  <a:cubicBezTo>
                    <a:pt x="21590" y="3324479"/>
                    <a:pt x="25400" y="3329559"/>
                    <a:pt x="25400" y="3335147"/>
                  </a:cubicBezTo>
                  <a:cubicBezTo>
                    <a:pt x="25400" y="5163058"/>
                    <a:pt x="1507236" y="6644894"/>
                    <a:pt x="3335147" y="6644894"/>
                  </a:cubicBezTo>
                  <a:cubicBezTo>
                    <a:pt x="5163058" y="6644894"/>
                    <a:pt x="6644894" y="5163058"/>
                    <a:pt x="6644894" y="3335147"/>
                  </a:cubicBezTo>
                  <a:lnTo>
                    <a:pt x="6657594" y="3335147"/>
                  </a:lnTo>
                  <a:lnTo>
                    <a:pt x="6644894" y="3335147"/>
                  </a:lnTo>
                  <a:cubicBezTo>
                    <a:pt x="6644894" y="1507236"/>
                    <a:pt x="5163058" y="25400"/>
                    <a:pt x="3335147" y="25400"/>
                  </a:cubicBezTo>
                  <a:lnTo>
                    <a:pt x="3335147" y="12700"/>
                  </a:lnTo>
                  <a:lnTo>
                    <a:pt x="3335147" y="25400"/>
                  </a:lnTo>
                  <a:cubicBezTo>
                    <a:pt x="1507236" y="25400"/>
                    <a:pt x="25400" y="1507236"/>
                    <a:pt x="25400" y="3335147"/>
                  </a:cubicBezTo>
                  <a:close/>
                </a:path>
              </a:pathLst>
            </a:custGeom>
            <a:solidFill>
              <a:srgbClr val="FFFFFF"/>
            </a:solidFill>
          </p:spPr>
        </p:sp>
      </p:grpSp>
      <p:sp>
        <p:nvSpPr>
          <p:cNvPr name="TextBox 12" id="12"/>
          <p:cNvSpPr txBox="true"/>
          <p:nvPr/>
        </p:nvSpPr>
        <p:spPr>
          <a:xfrm rot="0">
            <a:off x="8257040" y="4879860"/>
            <a:ext cx="2056949" cy="649954"/>
          </a:xfrm>
          <a:prstGeom prst="rect">
            <a:avLst/>
          </a:prstGeom>
        </p:spPr>
        <p:txBody>
          <a:bodyPr anchor="t" rtlCol="false" tIns="0" lIns="0" bIns="0" rIns="0">
            <a:spAutoFit/>
          </a:bodyPr>
          <a:lstStyle/>
          <a:p>
            <a:pPr algn="ctr">
              <a:lnSpc>
                <a:spcPts val="3240"/>
              </a:lnSpc>
            </a:pPr>
            <a:r>
              <a:rPr lang="en-US" sz="3000">
                <a:solidFill>
                  <a:srgbClr val="FFFFFF"/>
                </a:solidFill>
                <a:latin typeface="Arimo"/>
                <a:ea typeface="Arimo"/>
                <a:cs typeface="Arimo"/>
                <a:sym typeface="Arimo"/>
              </a:rPr>
              <a:t>Funding cuts</a:t>
            </a:r>
          </a:p>
        </p:txBody>
      </p:sp>
      <p:grpSp>
        <p:nvGrpSpPr>
          <p:cNvPr name="Group 13" id="13"/>
          <p:cNvGrpSpPr/>
          <p:nvPr/>
        </p:nvGrpSpPr>
        <p:grpSpPr>
          <a:xfrm rot="0">
            <a:off x="7614774" y="6068308"/>
            <a:ext cx="3341483" cy="3341482"/>
            <a:chOff x="0" y="0"/>
            <a:chExt cx="4455310" cy="4455310"/>
          </a:xfrm>
        </p:grpSpPr>
        <p:sp>
          <p:nvSpPr>
            <p:cNvPr name="Freeform 14" id="14"/>
            <p:cNvSpPr/>
            <p:nvPr/>
          </p:nvSpPr>
          <p:spPr>
            <a:xfrm flipH="false" flipV="false" rot="0">
              <a:off x="12700" y="12700"/>
              <a:ext cx="4429887" cy="4429887"/>
            </a:xfrm>
            <a:custGeom>
              <a:avLst/>
              <a:gdLst/>
              <a:ahLst/>
              <a:cxnLst/>
              <a:rect r="r" b="b" t="t" l="l"/>
              <a:pathLst>
                <a:path h="4429887" w="4429887">
                  <a:moveTo>
                    <a:pt x="0" y="2215007"/>
                  </a:moveTo>
                  <a:cubicBezTo>
                    <a:pt x="0" y="991616"/>
                    <a:pt x="991616" y="0"/>
                    <a:pt x="2215007" y="0"/>
                  </a:cubicBezTo>
                  <a:cubicBezTo>
                    <a:pt x="3438398" y="0"/>
                    <a:pt x="4429887" y="991616"/>
                    <a:pt x="4429887" y="2215007"/>
                  </a:cubicBezTo>
                  <a:cubicBezTo>
                    <a:pt x="4429887" y="3438398"/>
                    <a:pt x="3438271" y="4429887"/>
                    <a:pt x="2215007" y="4429887"/>
                  </a:cubicBezTo>
                  <a:cubicBezTo>
                    <a:pt x="991743" y="4429887"/>
                    <a:pt x="0" y="3438271"/>
                    <a:pt x="0" y="2215007"/>
                  </a:cubicBezTo>
                  <a:close/>
                </a:path>
              </a:pathLst>
            </a:custGeom>
            <a:solidFill>
              <a:srgbClr val="00B050"/>
            </a:solidFill>
          </p:spPr>
        </p:sp>
        <p:sp>
          <p:nvSpPr>
            <p:cNvPr name="Freeform 15" id="15"/>
            <p:cNvSpPr/>
            <p:nvPr/>
          </p:nvSpPr>
          <p:spPr>
            <a:xfrm flipH="false" flipV="false" rot="0">
              <a:off x="0" y="0"/>
              <a:ext cx="4455414" cy="4455414"/>
            </a:xfrm>
            <a:custGeom>
              <a:avLst/>
              <a:gdLst/>
              <a:ahLst/>
              <a:cxnLst/>
              <a:rect r="r" b="b" t="t" l="l"/>
              <a:pathLst>
                <a:path h="4455414" w="4455414">
                  <a:moveTo>
                    <a:pt x="0" y="2227707"/>
                  </a:moveTo>
                  <a:cubicBezTo>
                    <a:pt x="0" y="997331"/>
                    <a:pt x="997331" y="0"/>
                    <a:pt x="2227707" y="0"/>
                  </a:cubicBezTo>
                  <a:lnTo>
                    <a:pt x="2227707" y="12700"/>
                  </a:lnTo>
                  <a:lnTo>
                    <a:pt x="2227707" y="0"/>
                  </a:lnTo>
                  <a:cubicBezTo>
                    <a:pt x="3457956" y="0"/>
                    <a:pt x="4455414" y="997331"/>
                    <a:pt x="4455414" y="2227707"/>
                  </a:cubicBezTo>
                  <a:lnTo>
                    <a:pt x="4442714" y="2227707"/>
                  </a:lnTo>
                  <a:lnTo>
                    <a:pt x="4455414" y="2227707"/>
                  </a:lnTo>
                  <a:cubicBezTo>
                    <a:pt x="4455414" y="3457956"/>
                    <a:pt x="3458083" y="4455414"/>
                    <a:pt x="2227707" y="4455414"/>
                  </a:cubicBezTo>
                  <a:lnTo>
                    <a:pt x="2227707" y="4442714"/>
                  </a:lnTo>
                  <a:lnTo>
                    <a:pt x="2227707" y="4455414"/>
                  </a:lnTo>
                  <a:cubicBezTo>
                    <a:pt x="997331" y="4455287"/>
                    <a:pt x="0" y="3457956"/>
                    <a:pt x="0" y="2227707"/>
                  </a:cubicBezTo>
                  <a:lnTo>
                    <a:pt x="12700" y="2227707"/>
                  </a:lnTo>
                  <a:lnTo>
                    <a:pt x="25400" y="2227707"/>
                  </a:lnTo>
                  <a:lnTo>
                    <a:pt x="12700" y="2227707"/>
                  </a:lnTo>
                  <a:lnTo>
                    <a:pt x="0" y="2227707"/>
                  </a:lnTo>
                  <a:moveTo>
                    <a:pt x="25400" y="2227707"/>
                  </a:moveTo>
                  <a:cubicBezTo>
                    <a:pt x="25400" y="2234692"/>
                    <a:pt x="19685" y="2240407"/>
                    <a:pt x="12700" y="2240407"/>
                  </a:cubicBezTo>
                  <a:cubicBezTo>
                    <a:pt x="5715" y="2240407"/>
                    <a:pt x="0" y="2234692"/>
                    <a:pt x="0" y="2227707"/>
                  </a:cubicBezTo>
                  <a:cubicBezTo>
                    <a:pt x="0" y="2220722"/>
                    <a:pt x="5715" y="2215007"/>
                    <a:pt x="12700" y="2215007"/>
                  </a:cubicBezTo>
                  <a:cubicBezTo>
                    <a:pt x="19685" y="2215007"/>
                    <a:pt x="25400" y="2220722"/>
                    <a:pt x="25400" y="2227707"/>
                  </a:cubicBezTo>
                  <a:cubicBezTo>
                    <a:pt x="25400" y="3443986"/>
                    <a:pt x="1011428" y="4430014"/>
                    <a:pt x="2227707" y="4430014"/>
                  </a:cubicBezTo>
                  <a:cubicBezTo>
                    <a:pt x="3443986" y="4430014"/>
                    <a:pt x="4430014" y="3443986"/>
                    <a:pt x="4430014" y="2227707"/>
                  </a:cubicBezTo>
                  <a:cubicBezTo>
                    <a:pt x="4430014" y="1011428"/>
                    <a:pt x="3443986" y="25400"/>
                    <a:pt x="2227707" y="25400"/>
                  </a:cubicBezTo>
                  <a:lnTo>
                    <a:pt x="2227707" y="12700"/>
                  </a:lnTo>
                  <a:lnTo>
                    <a:pt x="2227707" y="25400"/>
                  </a:lnTo>
                  <a:cubicBezTo>
                    <a:pt x="1011428" y="25400"/>
                    <a:pt x="25400" y="1011428"/>
                    <a:pt x="25400" y="2227707"/>
                  </a:cubicBezTo>
                  <a:close/>
                </a:path>
              </a:pathLst>
            </a:custGeom>
            <a:solidFill>
              <a:srgbClr val="FFFFFF"/>
            </a:solidFill>
          </p:spPr>
        </p:sp>
      </p:grpSp>
      <p:sp>
        <p:nvSpPr>
          <p:cNvPr name="TextBox 16" id="16"/>
          <p:cNvSpPr txBox="true"/>
          <p:nvPr/>
        </p:nvSpPr>
        <p:spPr>
          <a:xfrm rot="0">
            <a:off x="8243574" y="7060205"/>
            <a:ext cx="2083884" cy="1376736"/>
          </a:xfrm>
          <a:prstGeom prst="rect">
            <a:avLst/>
          </a:prstGeom>
        </p:spPr>
        <p:txBody>
          <a:bodyPr anchor="t" rtlCol="false" tIns="0" lIns="0" bIns="0" rIns="0">
            <a:spAutoFit/>
          </a:bodyPr>
          <a:lstStyle/>
          <a:p>
            <a:pPr algn="ctr">
              <a:lnSpc>
                <a:spcPts val="3240"/>
              </a:lnSpc>
            </a:pPr>
            <a:r>
              <a:rPr lang="en-US" sz="3000">
                <a:solidFill>
                  <a:srgbClr val="FFFFFF"/>
                </a:solidFill>
                <a:latin typeface="Arimo"/>
                <a:ea typeface="Arimo"/>
                <a:cs typeface="Arimo"/>
                <a:sym typeface="Arimo"/>
              </a:rPr>
              <a:t>Rising operational costs</a:t>
            </a:r>
          </a:p>
        </p:txBody>
      </p:sp>
    </p:spTree>
  </p:cSld>
  <p:clrMapOvr>
    <a:masterClrMapping/>
  </p:clrMapOvr>
</p:sld>
</file>

<file path=ppt/slides/slide80.xml><?xml version="1.0" encoding="utf-8"?>
<p:sld xmlns:p="http://schemas.openxmlformats.org/presentationml/2006/main" xmlns:a="http://schemas.openxmlformats.org/drawingml/2006/main" xmlns:r="http://schemas.openxmlformats.org/officeDocument/2006/relationships">
  <p:cSld>
    <p:bg>
      <p:bgPr>
        <a:solidFill>
          <a:srgbClr val="E9F3F3"/>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2" cy="10287000"/>
            <a:chOff x="0" y="0"/>
            <a:chExt cx="24384002"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AEAEAE">
                <a:alpha val="9804"/>
              </a:srgbClr>
            </a:solidFill>
          </p:spPr>
        </p:sp>
      </p:grpSp>
      <p:sp>
        <p:nvSpPr>
          <p:cNvPr name="Freeform 4" id="4"/>
          <p:cNvSpPr/>
          <p:nvPr/>
        </p:nvSpPr>
        <p:spPr>
          <a:xfrm flipH="false" flipV="false" rot="0">
            <a:off x="-19050" y="349452"/>
            <a:ext cx="14340716" cy="9937548"/>
          </a:xfrm>
          <a:custGeom>
            <a:avLst/>
            <a:gdLst/>
            <a:ahLst/>
            <a:cxnLst/>
            <a:rect r="r" b="b" t="t" l="l"/>
            <a:pathLst>
              <a:path h="9937548" w="14340716">
                <a:moveTo>
                  <a:pt x="0" y="0"/>
                </a:moveTo>
                <a:lnTo>
                  <a:pt x="14340716" y="0"/>
                </a:lnTo>
                <a:lnTo>
                  <a:pt x="14340716" y="9937548"/>
                </a:lnTo>
                <a:lnTo>
                  <a:pt x="0" y="99375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descr="A landscape with trees and a building  Description automatically generated"/>
          <p:cNvSpPr/>
          <p:nvPr/>
        </p:nvSpPr>
        <p:spPr>
          <a:xfrm flipH="false" flipV="false" rot="0">
            <a:off x="-150726" y="-1827544"/>
            <a:ext cx="18438726" cy="13829045"/>
          </a:xfrm>
          <a:custGeom>
            <a:avLst/>
            <a:gdLst/>
            <a:ahLst/>
            <a:cxnLst/>
            <a:rect r="r" b="b" t="t" l="l"/>
            <a:pathLst>
              <a:path h="13829045" w="18438726">
                <a:moveTo>
                  <a:pt x="0" y="0"/>
                </a:moveTo>
                <a:lnTo>
                  <a:pt x="18438726" y="0"/>
                </a:lnTo>
                <a:lnTo>
                  <a:pt x="18438726" y="13829044"/>
                </a:lnTo>
                <a:lnTo>
                  <a:pt x="0" y="13829044"/>
                </a:lnTo>
                <a:lnTo>
                  <a:pt x="0" y="0"/>
                </a:lnTo>
                <a:close/>
              </a:path>
            </a:pathLst>
          </a:custGeom>
          <a:blipFill>
            <a:blip r:embed="rId4"/>
            <a:stretch>
              <a:fillRect l="0" t="0" r="0" b="0"/>
            </a:stretch>
          </a:blipFill>
        </p:spPr>
      </p:sp>
      <p:sp>
        <p:nvSpPr>
          <p:cNvPr name="Freeform 6" id="6" descr="A green field with houses and trees  Description automatically generated"/>
          <p:cNvSpPr/>
          <p:nvPr/>
        </p:nvSpPr>
        <p:spPr>
          <a:xfrm flipH="false" flipV="false" rot="0">
            <a:off x="678264" y="7159452"/>
            <a:ext cx="4170064" cy="3127548"/>
          </a:xfrm>
          <a:custGeom>
            <a:avLst/>
            <a:gdLst/>
            <a:ahLst/>
            <a:cxnLst/>
            <a:rect r="r" b="b" t="t" l="l"/>
            <a:pathLst>
              <a:path h="3127548" w="4170064">
                <a:moveTo>
                  <a:pt x="0" y="0"/>
                </a:moveTo>
                <a:lnTo>
                  <a:pt x="4170064" y="0"/>
                </a:lnTo>
                <a:lnTo>
                  <a:pt x="4170064" y="3127548"/>
                </a:lnTo>
                <a:lnTo>
                  <a:pt x="0" y="3127548"/>
                </a:lnTo>
                <a:lnTo>
                  <a:pt x="0" y="0"/>
                </a:lnTo>
                <a:close/>
              </a:path>
            </a:pathLst>
          </a:custGeom>
          <a:blipFill>
            <a:blip r:embed="rId5"/>
            <a:stretch>
              <a:fillRect l="0" t="0" r="0" b="0"/>
            </a:stretch>
          </a:blipFill>
        </p:spPr>
      </p:sp>
    </p:spTree>
  </p:cSld>
  <p:clrMapOvr>
    <a:masterClrMapping/>
  </p:clrMapOvr>
</p:sld>
</file>

<file path=ppt/slides/slide81.xml><?xml version="1.0" encoding="utf-8"?>
<p:sld xmlns:p="http://schemas.openxmlformats.org/presentationml/2006/main" xmlns:a="http://schemas.openxmlformats.org/drawingml/2006/main" xmlns:r="http://schemas.openxmlformats.org/officeDocument/2006/relationships">
  <p:cSld>
    <p:bg>
      <p:bgPr>
        <a:solidFill>
          <a:srgbClr val="E9F3F3"/>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2" cy="10287000"/>
            <a:chOff x="0" y="0"/>
            <a:chExt cx="24384002"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AEAEAE">
                <a:alpha val="9804"/>
              </a:srgbClr>
            </a:solidFill>
          </p:spPr>
        </p:sp>
      </p:grpSp>
      <p:sp>
        <p:nvSpPr>
          <p:cNvPr name="Freeform 4" id="4"/>
          <p:cNvSpPr/>
          <p:nvPr/>
        </p:nvSpPr>
        <p:spPr>
          <a:xfrm flipH="false" flipV="false" rot="0">
            <a:off x="-19050" y="349452"/>
            <a:ext cx="14340716" cy="9937548"/>
          </a:xfrm>
          <a:custGeom>
            <a:avLst/>
            <a:gdLst/>
            <a:ahLst/>
            <a:cxnLst/>
            <a:rect r="r" b="b" t="t" l="l"/>
            <a:pathLst>
              <a:path h="9937548" w="14340716">
                <a:moveTo>
                  <a:pt x="0" y="0"/>
                </a:moveTo>
                <a:lnTo>
                  <a:pt x="14340716" y="0"/>
                </a:lnTo>
                <a:lnTo>
                  <a:pt x="14340716" y="9937548"/>
                </a:lnTo>
                <a:lnTo>
                  <a:pt x="0" y="99375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1005840" y="882396"/>
            <a:ext cx="16276320" cy="1896904"/>
          </a:xfrm>
          <a:prstGeom prst="rect">
            <a:avLst/>
          </a:prstGeom>
        </p:spPr>
        <p:txBody>
          <a:bodyPr anchor="t" rtlCol="false" tIns="0" lIns="0" bIns="0" rIns="0">
            <a:spAutoFit/>
          </a:bodyPr>
          <a:lstStyle/>
          <a:p>
            <a:pPr algn="ctr">
              <a:lnSpc>
                <a:spcPts val="7128"/>
              </a:lnSpc>
            </a:pPr>
            <a:r>
              <a:rPr lang="en-US" sz="5940">
                <a:solidFill>
                  <a:srgbClr val="262626"/>
                </a:solidFill>
                <a:latin typeface="Posterama"/>
                <a:ea typeface="Posterama"/>
                <a:cs typeface="Posterama"/>
                <a:sym typeface="Posterama"/>
              </a:rPr>
              <a:t>Scottish Transport Awards 2024</a:t>
            </a:r>
          </a:p>
          <a:p>
            <a:pPr algn="ctr">
              <a:lnSpc>
                <a:spcPts val="6480"/>
              </a:lnSpc>
            </a:pPr>
            <a:r>
              <a:rPr lang="en-US" sz="5400">
                <a:solidFill>
                  <a:srgbClr val="262626"/>
                </a:solidFill>
                <a:latin typeface="Posterama"/>
                <a:ea typeface="Posterama"/>
                <a:cs typeface="Posterama"/>
                <a:sym typeface="Posterama"/>
              </a:rPr>
              <a:t>Best Bus Service Category</a:t>
            </a:r>
          </a:p>
        </p:txBody>
      </p:sp>
      <p:sp>
        <p:nvSpPr>
          <p:cNvPr name="TextBox 6" id="6"/>
          <p:cNvSpPr txBox="true"/>
          <p:nvPr/>
        </p:nvSpPr>
        <p:spPr>
          <a:xfrm rot="0">
            <a:off x="1005839" y="3517147"/>
            <a:ext cx="8730008" cy="6104000"/>
          </a:xfrm>
          <a:prstGeom prst="rect">
            <a:avLst/>
          </a:prstGeom>
        </p:spPr>
        <p:txBody>
          <a:bodyPr anchor="t" rtlCol="false" tIns="0" lIns="0" bIns="0" rIns="0">
            <a:spAutoFit/>
          </a:bodyPr>
          <a:lstStyle/>
          <a:p>
            <a:pPr algn="l">
              <a:lnSpc>
                <a:spcPts val="4752"/>
              </a:lnSpc>
            </a:pPr>
            <a:r>
              <a:rPr lang="en-US" sz="3600">
                <a:solidFill>
                  <a:srgbClr val="000000"/>
                </a:solidFill>
                <a:latin typeface="Roboto"/>
                <a:ea typeface="Roboto"/>
                <a:cs typeface="Roboto"/>
                <a:sym typeface="Roboto"/>
              </a:rPr>
              <a:t>Success in this category should demonstrate how changes to bus services and facilities have brought about improvements by:</a:t>
            </a:r>
          </a:p>
          <a:p>
            <a:pPr algn="l" marL="651510" indent="-325755" lvl="1">
              <a:lnSpc>
                <a:spcPts val="4752"/>
              </a:lnSpc>
              <a:buFont typeface="Arial"/>
              <a:buChar char="•"/>
            </a:pPr>
            <a:r>
              <a:rPr lang="en-US" sz="3600">
                <a:solidFill>
                  <a:srgbClr val="000000"/>
                </a:solidFill>
                <a:latin typeface="Roboto"/>
                <a:ea typeface="Roboto"/>
                <a:cs typeface="Roboto"/>
                <a:sym typeface="Roboto"/>
              </a:rPr>
              <a:t>increasing passenger numbers; </a:t>
            </a:r>
          </a:p>
          <a:p>
            <a:pPr algn="l" marL="651510" indent="-325755" lvl="1">
              <a:lnSpc>
                <a:spcPts val="4752"/>
              </a:lnSpc>
              <a:buFont typeface="Arial"/>
              <a:buChar char="•"/>
            </a:pPr>
            <a:r>
              <a:rPr lang="en-US" sz="3600">
                <a:solidFill>
                  <a:srgbClr val="000000"/>
                </a:solidFill>
                <a:latin typeface="Roboto"/>
                <a:ea typeface="Roboto"/>
                <a:cs typeface="Roboto"/>
                <a:sym typeface="Roboto"/>
              </a:rPr>
              <a:t>demonstrating modal shift; </a:t>
            </a:r>
          </a:p>
          <a:p>
            <a:pPr algn="l" marL="651510" indent="-325755" lvl="1">
              <a:lnSpc>
                <a:spcPts val="4752"/>
              </a:lnSpc>
              <a:buFont typeface="Arial"/>
              <a:buChar char="•"/>
            </a:pPr>
            <a:r>
              <a:rPr lang="en-US" sz="3600">
                <a:solidFill>
                  <a:srgbClr val="000000"/>
                </a:solidFill>
                <a:latin typeface="Roboto"/>
                <a:ea typeface="Roboto"/>
                <a:cs typeface="Roboto"/>
                <a:sym typeface="Roboto"/>
              </a:rPr>
              <a:t>improving customer satisfaction; </a:t>
            </a:r>
          </a:p>
          <a:p>
            <a:pPr algn="l" marL="651510" indent="-325755" lvl="1">
              <a:lnSpc>
                <a:spcPts val="4752"/>
              </a:lnSpc>
              <a:buFont typeface="Arial"/>
              <a:buChar char="•"/>
            </a:pPr>
            <a:r>
              <a:rPr lang="en-US" sz="3600">
                <a:solidFill>
                  <a:srgbClr val="000000"/>
                </a:solidFill>
                <a:latin typeface="Roboto"/>
                <a:ea typeface="Roboto"/>
                <a:cs typeface="Roboto"/>
                <a:sym typeface="Roboto"/>
              </a:rPr>
              <a:t>or improving reliability </a:t>
            </a:r>
          </a:p>
          <a:p>
            <a:pPr algn="l" marL="651510" indent="-325755" lvl="1">
              <a:lnSpc>
                <a:spcPts val="4752"/>
              </a:lnSpc>
            </a:pPr>
          </a:p>
        </p:txBody>
      </p:sp>
      <p:sp>
        <p:nvSpPr>
          <p:cNvPr name="Freeform 7" id="7" descr="A blue and black rectangle with white text  Description automatically generated"/>
          <p:cNvSpPr/>
          <p:nvPr/>
        </p:nvSpPr>
        <p:spPr>
          <a:xfrm flipH="false" flipV="false" rot="0">
            <a:off x="10242714" y="3121818"/>
            <a:ext cx="6548081" cy="6545050"/>
          </a:xfrm>
          <a:custGeom>
            <a:avLst/>
            <a:gdLst/>
            <a:ahLst/>
            <a:cxnLst/>
            <a:rect r="r" b="b" t="t" l="l"/>
            <a:pathLst>
              <a:path h="6545050" w="6548081">
                <a:moveTo>
                  <a:pt x="0" y="0"/>
                </a:moveTo>
                <a:lnTo>
                  <a:pt x="6548081" y="0"/>
                </a:lnTo>
                <a:lnTo>
                  <a:pt x="6548081" y="6545050"/>
                </a:lnTo>
                <a:lnTo>
                  <a:pt x="0" y="6545050"/>
                </a:lnTo>
                <a:lnTo>
                  <a:pt x="0" y="0"/>
                </a:lnTo>
                <a:close/>
              </a:path>
            </a:pathLst>
          </a:custGeom>
          <a:blipFill>
            <a:blip r:embed="rId4"/>
            <a:stretch>
              <a:fillRect l="0" t="0" r="0" b="0"/>
            </a:stretch>
          </a:blipFill>
        </p:spPr>
      </p:sp>
    </p:spTree>
  </p:cSld>
  <p:clrMapOvr>
    <a:masterClrMapping/>
  </p:clrMapOvr>
</p:sld>
</file>

<file path=ppt/slides/slide82.xml><?xml version="1.0" encoding="utf-8"?>
<p:sld xmlns:p="http://schemas.openxmlformats.org/presentationml/2006/main" xmlns:a="http://schemas.openxmlformats.org/drawingml/2006/main" xmlns:r="http://schemas.openxmlformats.org/officeDocument/2006/relationships">
  <p:cSld>
    <p:bg>
      <p:bgPr>
        <a:solidFill>
          <a:srgbClr val="E9F3F3"/>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2" cy="10287000"/>
            <a:chOff x="0" y="0"/>
            <a:chExt cx="24384002"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AEAEAE">
                <a:alpha val="9804"/>
              </a:srgbClr>
            </a:solidFill>
          </p:spPr>
        </p:sp>
      </p:grpSp>
      <p:sp>
        <p:nvSpPr>
          <p:cNvPr name="Freeform 4" id="4"/>
          <p:cNvSpPr/>
          <p:nvPr/>
        </p:nvSpPr>
        <p:spPr>
          <a:xfrm flipH="false" flipV="false" rot="0">
            <a:off x="-19050" y="349452"/>
            <a:ext cx="14340716" cy="9937548"/>
          </a:xfrm>
          <a:custGeom>
            <a:avLst/>
            <a:gdLst/>
            <a:ahLst/>
            <a:cxnLst/>
            <a:rect r="r" b="b" t="t" l="l"/>
            <a:pathLst>
              <a:path h="9937548" w="14340716">
                <a:moveTo>
                  <a:pt x="0" y="0"/>
                </a:moveTo>
                <a:lnTo>
                  <a:pt x="14340716" y="0"/>
                </a:lnTo>
                <a:lnTo>
                  <a:pt x="14340716" y="9937548"/>
                </a:lnTo>
                <a:lnTo>
                  <a:pt x="0" y="99375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895002" y="398146"/>
            <a:ext cx="16387157" cy="943920"/>
          </a:xfrm>
          <a:prstGeom prst="rect">
            <a:avLst/>
          </a:prstGeom>
        </p:spPr>
        <p:txBody>
          <a:bodyPr anchor="t" rtlCol="false" tIns="0" lIns="0" bIns="0" rIns="0">
            <a:spAutoFit/>
          </a:bodyPr>
          <a:lstStyle/>
          <a:p>
            <a:pPr algn="l">
              <a:lnSpc>
                <a:spcPts val="7128"/>
              </a:lnSpc>
            </a:pPr>
            <a:r>
              <a:rPr lang="en-US" sz="5940">
                <a:solidFill>
                  <a:srgbClr val="262626"/>
                </a:solidFill>
                <a:latin typeface="Posterama"/>
                <a:ea typeface="Posterama"/>
                <a:cs typeface="Posterama"/>
                <a:sym typeface="Posterama"/>
              </a:rPr>
              <a:t>Scottish Transport Awards - Best Bus Service</a:t>
            </a:r>
          </a:p>
        </p:txBody>
      </p:sp>
      <p:sp>
        <p:nvSpPr>
          <p:cNvPr name="TextBox 6" id="6"/>
          <p:cNvSpPr txBox="true"/>
          <p:nvPr/>
        </p:nvSpPr>
        <p:spPr>
          <a:xfrm rot="0">
            <a:off x="1064721" y="1761671"/>
            <a:ext cx="7932420" cy="8127185"/>
          </a:xfrm>
          <a:prstGeom prst="rect">
            <a:avLst/>
          </a:prstGeom>
        </p:spPr>
        <p:txBody>
          <a:bodyPr anchor="t" rtlCol="false" tIns="0" lIns="0" bIns="0" rIns="0">
            <a:spAutoFit/>
          </a:bodyPr>
          <a:lstStyle/>
          <a:p>
            <a:pPr algn="l">
              <a:lnSpc>
                <a:spcPts val="3960"/>
              </a:lnSpc>
            </a:pPr>
            <a:r>
              <a:rPr lang="en-US" sz="3000" b="true">
                <a:solidFill>
                  <a:srgbClr val="262626"/>
                </a:solidFill>
                <a:latin typeface="Arimo Bold"/>
                <a:ea typeface="Arimo Bold"/>
                <a:cs typeface="Arimo Bold"/>
                <a:sym typeface="Arimo Bold"/>
              </a:rPr>
              <a:t>June 2024 - Short list…</a:t>
            </a:r>
          </a:p>
          <a:p>
            <a:pPr algn="l">
              <a:lnSpc>
                <a:spcPts val="3960"/>
              </a:lnSpc>
            </a:pPr>
            <a:r>
              <a:rPr lang="en-US" sz="3000">
                <a:solidFill>
                  <a:srgbClr val="262626"/>
                </a:solidFill>
                <a:latin typeface="Arimo"/>
                <a:ea typeface="Arimo"/>
                <a:cs typeface="Arimo"/>
                <a:sym typeface="Arimo"/>
              </a:rPr>
              <a:t>Glenfarg Community Transport – The 55 Bus</a:t>
            </a:r>
          </a:p>
          <a:p>
            <a:pPr algn="l">
              <a:lnSpc>
                <a:spcPts val="3960"/>
              </a:lnSpc>
            </a:pPr>
            <a:r>
              <a:rPr lang="en-US" sz="3000">
                <a:solidFill>
                  <a:srgbClr val="262626"/>
                </a:solidFill>
                <a:latin typeface="Arimo"/>
                <a:ea typeface="Arimo"/>
                <a:cs typeface="Arimo"/>
                <a:sym typeface="Arimo"/>
              </a:rPr>
              <a:t>Lothian Buses – Airlink Service 100</a:t>
            </a:r>
          </a:p>
          <a:p>
            <a:pPr algn="l">
              <a:lnSpc>
                <a:spcPts val="3960"/>
              </a:lnSpc>
            </a:pPr>
            <a:r>
              <a:rPr lang="en-US" sz="3000">
                <a:solidFill>
                  <a:srgbClr val="262626"/>
                </a:solidFill>
                <a:latin typeface="Arimo"/>
                <a:ea typeface="Arimo"/>
                <a:cs typeface="Arimo"/>
                <a:sym typeface="Arimo"/>
              </a:rPr>
              <a:t>McGills – Clydeflyer</a:t>
            </a:r>
          </a:p>
          <a:p>
            <a:pPr algn="l">
              <a:lnSpc>
                <a:spcPts val="3960"/>
              </a:lnSpc>
            </a:pPr>
            <a:r>
              <a:rPr lang="en-US" sz="3000">
                <a:solidFill>
                  <a:srgbClr val="262626"/>
                </a:solidFill>
                <a:latin typeface="Arimo"/>
                <a:ea typeface="Arimo"/>
                <a:cs typeface="Arimo"/>
                <a:sym typeface="Arimo"/>
              </a:rPr>
              <a:t>McGills - Unilink</a:t>
            </a:r>
          </a:p>
          <a:p>
            <a:pPr algn="l">
              <a:lnSpc>
                <a:spcPts val="3960"/>
              </a:lnSpc>
            </a:pPr>
            <a:r>
              <a:rPr lang="en-US" sz="3000">
                <a:solidFill>
                  <a:srgbClr val="262626"/>
                </a:solidFill>
                <a:latin typeface="Arimo"/>
                <a:ea typeface="Arimo"/>
                <a:cs typeface="Arimo"/>
                <a:sym typeface="Arimo"/>
              </a:rPr>
              <a:t>Scotrail – Glasgow Station Bus Link</a:t>
            </a:r>
          </a:p>
          <a:p>
            <a:pPr algn="l">
              <a:lnSpc>
                <a:spcPts val="3960"/>
              </a:lnSpc>
            </a:pPr>
            <a:r>
              <a:rPr lang="en-US" sz="3000">
                <a:solidFill>
                  <a:srgbClr val="262626"/>
                </a:solidFill>
                <a:latin typeface="Arimo"/>
                <a:ea typeface="Arimo"/>
                <a:cs typeface="Arimo"/>
                <a:sym typeface="Arimo"/>
              </a:rPr>
              <a:t>Stagecoach – Fife to Edinburgh  Airport Jet747</a:t>
            </a:r>
          </a:p>
          <a:p>
            <a:pPr algn="l">
              <a:lnSpc>
                <a:spcPts val="3960"/>
              </a:lnSpc>
            </a:pPr>
            <a:r>
              <a:rPr lang="en-US" sz="3000">
                <a:solidFill>
                  <a:srgbClr val="262626"/>
                </a:solidFill>
                <a:latin typeface="Arimo"/>
                <a:ea typeface="Arimo"/>
                <a:cs typeface="Arimo"/>
                <a:sym typeface="Arimo"/>
              </a:rPr>
              <a:t>Citylink – Service 902 Glasgow to Edinburgh Airport</a:t>
            </a:r>
          </a:p>
          <a:p>
            <a:pPr algn="l">
              <a:lnSpc>
                <a:spcPts val="3960"/>
              </a:lnSpc>
            </a:pPr>
            <a:r>
              <a:rPr lang="en-US" sz="3000">
                <a:solidFill>
                  <a:srgbClr val="262626"/>
                </a:solidFill>
                <a:latin typeface="Arimo"/>
                <a:ea typeface="Arimo"/>
                <a:cs typeface="Arimo"/>
                <a:sym typeface="Arimo"/>
              </a:rPr>
              <a:t>Stagecoach – Aviemore Adventurer</a:t>
            </a:r>
          </a:p>
          <a:p>
            <a:pPr algn="l">
              <a:lnSpc>
                <a:spcPts val="3960"/>
              </a:lnSpc>
            </a:pPr>
            <a:r>
              <a:rPr lang="en-US" b="true" sz="3000" i="true">
                <a:solidFill>
                  <a:srgbClr val="262626"/>
                </a:solidFill>
                <a:latin typeface="Arimo Bold Italics"/>
                <a:ea typeface="Arimo Bold Italics"/>
                <a:cs typeface="Arimo Bold Italics"/>
                <a:sym typeface="Arimo Bold Italics"/>
              </a:rPr>
              <a:t>And the winner is…..</a:t>
            </a:r>
          </a:p>
        </p:txBody>
      </p:sp>
      <p:sp>
        <p:nvSpPr>
          <p:cNvPr name="Freeform 7" id="7"/>
          <p:cNvSpPr/>
          <p:nvPr/>
        </p:nvSpPr>
        <p:spPr>
          <a:xfrm flipH="false" flipV="false" rot="0">
            <a:off x="12611956" y="1560422"/>
            <a:ext cx="3223101" cy="2528118"/>
          </a:xfrm>
          <a:custGeom>
            <a:avLst/>
            <a:gdLst/>
            <a:ahLst/>
            <a:cxnLst/>
            <a:rect r="r" b="b" t="t" l="l"/>
            <a:pathLst>
              <a:path h="2528118" w="3223101">
                <a:moveTo>
                  <a:pt x="0" y="0"/>
                </a:moveTo>
                <a:lnTo>
                  <a:pt x="3223102" y="0"/>
                </a:lnTo>
                <a:lnTo>
                  <a:pt x="3223102" y="2528117"/>
                </a:lnTo>
                <a:lnTo>
                  <a:pt x="0" y="2528117"/>
                </a:lnTo>
                <a:lnTo>
                  <a:pt x="0" y="0"/>
                </a:lnTo>
                <a:close/>
              </a:path>
            </a:pathLst>
          </a:custGeom>
          <a:blipFill>
            <a:blip r:embed="rId4"/>
            <a:stretch>
              <a:fillRect l="-38301" t="1496" r="-48343" b="-16778"/>
            </a:stretch>
          </a:blipFill>
        </p:spPr>
      </p:sp>
      <p:sp>
        <p:nvSpPr>
          <p:cNvPr name="Freeform 8" id="8" descr="A double decker bus on a street  Description automatically generated"/>
          <p:cNvSpPr/>
          <p:nvPr/>
        </p:nvSpPr>
        <p:spPr>
          <a:xfrm flipH="false" flipV="false" rot="0">
            <a:off x="9185025" y="1763575"/>
            <a:ext cx="3617408" cy="2661832"/>
          </a:xfrm>
          <a:custGeom>
            <a:avLst/>
            <a:gdLst/>
            <a:ahLst/>
            <a:cxnLst/>
            <a:rect r="r" b="b" t="t" l="l"/>
            <a:pathLst>
              <a:path h="2661832" w="3617408">
                <a:moveTo>
                  <a:pt x="0" y="0"/>
                </a:moveTo>
                <a:lnTo>
                  <a:pt x="3617407" y="0"/>
                </a:lnTo>
                <a:lnTo>
                  <a:pt x="3617407" y="2661833"/>
                </a:lnTo>
                <a:lnTo>
                  <a:pt x="0" y="2661833"/>
                </a:lnTo>
                <a:lnTo>
                  <a:pt x="0" y="0"/>
                </a:lnTo>
                <a:close/>
              </a:path>
            </a:pathLst>
          </a:custGeom>
          <a:blipFill>
            <a:blip r:embed="rId5"/>
            <a:stretch>
              <a:fillRect l="0" t="0" r="0" b="0"/>
            </a:stretch>
          </a:blipFill>
        </p:spPr>
      </p:sp>
      <p:sp>
        <p:nvSpPr>
          <p:cNvPr name="Freeform 9" id="9" descr="A double decker bus on the road  Description automatically generated"/>
          <p:cNvSpPr/>
          <p:nvPr/>
        </p:nvSpPr>
        <p:spPr>
          <a:xfrm flipH="false" flipV="false" rot="0">
            <a:off x="8917710" y="4325462"/>
            <a:ext cx="3336861" cy="3145686"/>
          </a:xfrm>
          <a:custGeom>
            <a:avLst/>
            <a:gdLst/>
            <a:ahLst/>
            <a:cxnLst/>
            <a:rect r="r" b="b" t="t" l="l"/>
            <a:pathLst>
              <a:path h="3145686" w="3336861">
                <a:moveTo>
                  <a:pt x="0" y="0"/>
                </a:moveTo>
                <a:lnTo>
                  <a:pt x="3336861" y="0"/>
                </a:lnTo>
                <a:lnTo>
                  <a:pt x="3336861" y="3145686"/>
                </a:lnTo>
                <a:lnTo>
                  <a:pt x="0" y="3145686"/>
                </a:lnTo>
                <a:lnTo>
                  <a:pt x="0" y="0"/>
                </a:lnTo>
                <a:close/>
              </a:path>
            </a:pathLst>
          </a:custGeom>
          <a:blipFill>
            <a:blip r:embed="rId6"/>
            <a:stretch>
              <a:fillRect l="0" t="0" r="0" b="0"/>
            </a:stretch>
          </a:blipFill>
        </p:spPr>
      </p:sp>
      <p:sp>
        <p:nvSpPr>
          <p:cNvPr name="Freeform 10" id="10" descr="A bus parked in front of a building  Description automatically generated"/>
          <p:cNvSpPr/>
          <p:nvPr/>
        </p:nvSpPr>
        <p:spPr>
          <a:xfrm flipH="false" flipV="false" rot="0">
            <a:off x="12227574" y="4014579"/>
            <a:ext cx="5563995" cy="3145688"/>
          </a:xfrm>
          <a:custGeom>
            <a:avLst/>
            <a:gdLst/>
            <a:ahLst/>
            <a:cxnLst/>
            <a:rect r="r" b="b" t="t" l="l"/>
            <a:pathLst>
              <a:path h="3145688" w="5563995">
                <a:moveTo>
                  <a:pt x="0" y="0"/>
                </a:moveTo>
                <a:lnTo>
                  <a:pt x="5563995" y="0"/>
                </a:lnTo>
                <a:lnTo>
                  <a:pt x="5563995" y="3145687"/>
                </a:lnTo>
                <a:lnTo>
                  <a:pt x="0" y="3145687"/>
                </a:lnTo>
                <a:lnTo>
                  <a:pt x="0" y="0"/>
                </a:lnTo>
                <a:close/>
              </a:path>
            </a:pathLst>
          </a:custGeom>
          <a:blipFill>
            <a:blip r:embed="rId7"/>
            <a:stretch>
              <a:fillRect l="0" t="-73117" r="-36554" b="-8032"/>
            </a:stretch>
          </a:blipFill>
        </p:spPr>
      </p:sp>
      <p:sp>
        <p:nvSpPr>
          <p:cNvPr name="Freeform 11" id="11" descr="A person standing next to a bus  Description automatically generated"/>
          <p:cNvSpPr/>
          <p:nvPr/>
        </p:nvSpPr>
        <p:spPr>
          <a:xfrm flipH="false" flipV="false" rot="0">
            <a:off x="10249596" y="6814944"/>
            <a:ext cx="3805460" cy="2760370"/>
          </a:xfrm>
          <a:custGeom>
            <a:avLst/>
            <a:gdLst/>
            <a:ahLst/>
            <a:cxnLst/>
            <a:rect r="r" b="b" t="t" l="l"/>
            <a:pathLst>
              <a:path h="2760370" w="3805460">
                <a:moveTo>
                  <a:pt x="0" y="0"/>
                </a:moveTo>
                <a:lnTo>
                  <a:pt x="3805460" y="0"/>
                </a:lnTo>
                <a:lnTo>
                  <a:pt x="3805460" y="2760370"/>
                </a:lnTo>
                <a:lnTo>
                  <a:pt x="0" y="2760370"/>
                </a:lnTo>
                <a:lnTo>
                  <a:pt x="0" y="0"/>
                </a:lnTo>
                <a:close/>
              </a:path>
            </a:pathLst>
          </a:custGeom>
          <a:blipFill>
            <a:blip r:embed="rId8"/>
            <a:stretch>
              <a:fillRect l="-22280" t="-62386" r="-2811" b="-10066"/>
            </a:stretch>
          </a:blipFill>
        </p:spPr>
      </p:sp>
      <p:sp>
        <p:nvSpPr>
          <p:cNvPr name="Freeform 12" id="12" descr="A bus on the road  Description automatically generated"/>
          <p:cNvSpPr/>
          <p:nvPr/>
        </p:nvSpPr>
        <p:spPr>
          <a:xfrm flipH="false" flipV="false" rot="0">
            <a:off x="13824067" y="7009886"/>
            <a:ext cx="4134754" cy="3023769"/>
          </a:xfrm>
          <a:custGeom>
            <a:avLst/>
            <a:gdLst/>
            <a:ahLst/>
            <a:cxnLst/>
            <a:rect r="r" b="b" t="t" l="l"/>
            <a:pathLst>
              <a:path h="3023769" w="4134754">
                <a:moveTo>
                  <a:pt x="0" y="0"/>
                </a:moveTo>
                <a:lnTo>
                  <a:pt x="4134755" y="0"/>
                </a:lnTo>
                <a:lnTo>
                  <a:pt x="4134755" y="3023768"/>
                </a:lnTo>
                <a:lnTo>
                  <a:pt x="0" y="3023768"/>
                </a:lnTo>
                <a:lnTo>
                  <a:pt x="0" y="0"/>
                </a:lnTo>
                <a:close/>
              </a:path>
            </a:pathLst>
          </a:custGeom>
          <a:blipFill>
            <a:blip r:embed="rId9"/>
            <a:stretch>
              <a:fillRect l="-92459" t="-10338" r="-10129" b="-10341"/>
            </a:stretch>
          </a:blipFill>
        </p:spPr>
      </p:sp>
      <p:sp>
        <p:nvSpPr>
          <p:cNvPr name="Freeform 13" id="13" descr="A bus parked on the side of a road  Description automatically generated"/>
          <p:cNvSpPr/>
          <p:nvPr/>
        </p:nvSpPr>
        <p:spPr>
          <a:xfrm flipH="false" flipV="false" rot="0">
            <a:off x="15132446" y="1450786"/>
            <a:ext cx="2742750" cy="2765325"/>
          </a:xfrm>
          <a:custGeom>
            <a:avLst/>
            <a:gdLst/>
            <a:ahLst/>
            <a:cxnLst/>
            <a:rect r="r" b="b" t="t" l="l"/>
            <a:pathLst>
              <a:path h="2765325" w="2742750">
                <a:moveTo>
                  <a:pt x="0" y="0"/>
                </a:moveTo>
                <a:lnTo>
                  <a:pt x="2742750" y="0"/>
                </a:lnTo>
                <a:lnTo>
                  <a:pt x="2742750" y="2765326"/>
                </a:lnTo>
                <a:lnTo>
                  <a:pt x="0" y="2765326"/>
                </a:lnTo>
                <a:lnTo>
                  <a:pt x="0" y="0"/>
                </a:lnTo>
                <a:close/>
              </a:path>
            </a:pathLst>
          </a:custGeom>
          <a:blipFill>
            <a:blip r:embed="rId10"/>
            <a:stretch>
              <a:fillRect l="-40670" t="-27958" r="-60977" b="-22042"/>
            </a:stretch>
          </a:blipFill>
        </p:spPr>
      </p:sp>
    </p:spTree>
  </p:cSld>
  <p:clrMapOvr>
    <a:masterClrMapping/>
  </p:clrMapOvr>
</p:sld>
</file>

<file path=ppt/slides/slide83.xml><?xml version="1.0" encoding="utf-8"?>
<p:sld xmlns:p="http://schemas.openxmlformats.org/presentationml/2006/main" xmlns:a="http://schemas.openxmlformats.org/drawingml/2006/main" xmlns:r="http://schemas.openxmlformats.org/officeDocument/2006/relationships">
  <p:cSld>
    <p:bg>
      <p:bgPr>
        <a:solidFill>
          <a:srgbClr val="E9F3F3"/>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2" cy="10287000"/>
            <a:chOff x="0" y="0"/>
            <a:chExt cx="24384002"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AEAEAE">
                <a:alpha val="9804"/>
              </a:srgbClr>
            </a:solidFill>
          </p:spPr>
        </p:sp>
      </p:grpSp>
      <p:sp>
        <p:nvSpPr>
          <p:cNvPr name="Freeform 4" id="4"/>
          <p:cNvSpPr/>
          <p:nvPr/>
        </p:nvSpPr>
        <p:spPr>
          <a:xfrm flipH="false" flipV="false" rot="0">
            <a:off x="-19050" y="349452"/>
            <a:ext cx="14340716" cy="9937548"/>
          </a:xfrm>
          <a:custGeom>
            <a:avLst/>
            <a:gdLst/>
            <a:ahLst/>
            <a:cxnLst/>
            <a:rect r="r" b="b" t="t" l="l"/>
            <a:pathLst>
              <a:path h="9937548" w="14340716">
                <a:moveTo>
                  <a:pt x="0" y="0"/>
                </a:moveTo>
                <a:lnTo>
                  <a:pt x="14340716" y="0"/>
                </a:lnTo>
                <a:lnTo>
                  <a:pt x="14340716" y="9937548"/>
                </a:lnTo>
                <a:lnTo>
                  <a:pt x="0" y="99375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1005840" y="882396"/>
            <a:ext cx="16276320" cy="1896904"/>
          </a:xfrm>
          <a:prstGeom prst="rect">
            <a:avLst/>
          </a:prstGeom>
        </p:spPr>
        <p:txBody>
          <a:bodyPr anchor="t" rtlCol="false" tIns="0" lIns="0" bIns="0" rIns="0">
            <a:spAutoFit/>
          </a:bodyPr>
          <a:lstStyle/>
          <a:p>
            <a:pPr algn="ctr">
              <a:lnSpc>
                <a:spcPts val="7128"/>
              </a:lnSpc>
            </a:pPr>
            <a:r>
              <a:rPr lang="en-US" sz="5940">
                <a:solidFill>
                  <a:srgbClr val="262626"/>
                </a:solidFill>
                <a:latin typeface="Posterama"/>
                <a:ea typeface="Posterama"/>
                <a:cs typeface="Posterama"/>
                <a:sym typeface="Posterama"/>
              </a:rPr>
              <a:t>Glenfarg Community Transport Group</a:t>
            </a:r>
          </a:p>
          <a:p>
            <a:pPr algn="ctr">
              <a:lnSpc>
                <a:spcPts val="7128"/>
              </a:lnSpc>
            </a:pPr>
            <a:r>
              <a:rPr lang="en-US" sz="5940">
                <a:solidFill>
                  <a:srgbClr val="262626"/>
                </a:solidFill>
                <a:latin typeface="Posterama"/>
                <a:ea typeface="Posterama"/>
                <a:cs typeface="Posterama"/>
                <a:sym typeface="Posterama"/>
              </a:rPr>
              <a:t>- The 55 Bus!!!!</a:t>
            </a:r>
          </a:p>
        </p:txBody>
      </p:sp>
      <p:sp>
        <p:nvSpPr>
          <p:cNvPr name="Freeform 6" id="6" descr="A white bus with green and white graphics  Description automatically generated"/>
          <p:cNvSpPr/>
          <p:nvPr/>
        </p:nvSpPr>
        <p:spPr>
          <a:xfrm flipH="false" flipV="false" rot="0">
            <a:off x="1868286" y="3003442"/>
            <a:ext cx="6964215" cy="6964215"/>
          </a:xfrm>
          <a:custGeom>
            <a:avLst/>
            <a:gdLst/>
            <a:ahLst/>
            <a:cxnLst/>
            <a:rect r="r" b="b" t="t" l="l"/>
            <a:pathLst>
              <a:path h="6964215" w="6964215">
                <a:moveTo>
                  <a:pt x="0" y="0"/>
                </a:moveTo>
                <a:lnTo>
                  <a:pt x="6964215" y="0"/>
                </a:lnTo>
                <a:lnTo>
                  <a:pt x="6964215" y="6964216"/>
                </a:lnTo>
                <a:lnTo>
                  <a:pt x="0" y="6964216"/>
                </a:lnTo>
                <a:lnTo>
                  <a:pt x="0" y="0"/>
                </a:lnTo>
                <a:close/>
              </a:path>
            </a:pathLst>
          </a:custGeom>
          <a:blipFill>
            <a:blip r:embed="rId4"/>
            <a:stretch>
              <a:fillRect l="0" t="0" r="0" b="0"/>
            </a:stretch>
          </a:blipFill>
        </p:spPr>
      </p:sp>
      <p:sp>
        <p:nvSpPr>
          <p:cNvPr name="Freeform 7" id="7" descr="Two men in a bus holding a trophy  Description automatically generated"/>
          <p:cNvSpPr/>
          <p:nvPr/>
        </p:nvSpPr>
        <p:spPr>
          <a:xfrm flipH="false" flipV="false" rot="0">
            <a:off x="9455502" y="3003442"/>
            <a:ext cx="6795903" cy="6795903"/>
          </a:xfrm>
          <a:custGeom>
            <a:avLst/>
            <a:gdLst/>
            <a:ahLst/>
            <a:cxnLst/>
            <a:rect r="r" b="b" t="t" l="l"/>
            <a:pathLst>
              <a:path h="6795903" w="6795903">
                <a:moveTo>
                  <a:pt x="0" y="0"/>
                </a:moveTo>
                <a:lnTo>
                  <a:pt x="6795903" y="0"/>
                </a:lnTo>
                <a:lnTo>
                  <a:pt x="6795903" y="6795904"/>
                </a:lnTo>
                <a:lnTo>
                  <a:pt x="0" y="6795904"/>
                </a:lnTo>
                <a:lnTo>
                  <a:pt x="0" y="0"/>
                </a:lnTo>
                <a:close/>
              </a:path>
            </a:pathLst>
          </a:custGeom>
          <a:blipFill>
            <a:blip r:embed="rId5"/>
            <a:stretch>
              <a:fillRect l="0" t="0" r="0" b="0"/>
            </a:stretch>
          </a:blipFill>
        </p:spPr>
      </p:sp>
    </p:spTree>
  </p:cSld>
  <p:clrMapOvr>
    <a:masterClrMapping/>
  </p:clrMapOvr>
</p:sld>
</file>

<file path=ppt/slides/slide84.xml><?xml version="1.0" encoding="utf-8"?>
<p:sld xmlns:p="http://schemas.openxmlformats.org/presentationml/2006/main" xmlns:a="http://schemas.openxmlformats.org/drawingml/2006/main" xmlns:r="http://schemas.openxmlformats.org/officeDocument/2006/relationships">
  <p:cSld>
    <p:bg>
      <p:bgPr>
        <a:solidFill>
          <a:srgbClr val="E9F3F3"/>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2" cy="10287000"/>
            <a:chOff x="0" y="0"/>
            <a:chExt cx="24384002"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AEAEAE">
                <a:alpha val="9804"/>
              </a:srgbClr>
            </a:solidFill>
          </p:spPr>
        </p:sp>
      </p:grpSp>
      <p:sp>
        <p:nvSpPr>
          <p:cNvPr name="Freeform 4" id="4"/>
          <p:cNvSpPr/>
          <p:nvPr/>
        </p:nvSpPr>
        <p:spPr>
          <a:xfrm flipH="false" flipV="false" rot="0">
            <a:off x="-19050" y="349452"/>
            <a:ext cx="14340716" cy="9937548"/>
          </a:xfrm>
          <a:custGeom>
            <a:avLst/>
            <a:gdLst/>
            <a:ahLst/>
            <a:cxnLst/>
            <a:rect r="r" b="b" t="t" l="l"/>
            <a:pathLst>
              <a:path h="9937548" w="14340716">
                <a:moveTo>
                  <a:pt x="0" y="0"/>
                </a:moveTo>
                <a:lnTo>
                  <a:pt x="14340716" y="0"/>
                </a:lnTo>
                <a:lnTo>
                  <a:pt x="14340716" y="9937548"/>
                </a:lnTo>
                <a:lnTo>
                  <a:pt x="0" y="99375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1005840" y="882396"/>
            <a:ext cx="16276320" cy="1091603"/>
          </a:xfrm>
          <a:prstGeom prst="rect">
            <a:avLst/>
          </a:prstGeom>
        </p:spPr>
        <p:txBody>
          <a:bodyPr anchor="t" rtlCol="false" tIns="0" lIns="0" bIns="0" rIns="0">
            <a:spAutoFit/>
          </a:bodyPr>
          <a:lstStyle/>
          <a:p>
            <a:pPr algn="l">
              <a:lnSpc>
                <a:spcPts val="7920"/>
              </a:lnSpc>
            </a:pPr>
            <a:r>
              <a:rPr lang="en-US" sz="6600">
                <a:solidFill>
                  <a:srgbClr val="262626"/>
                </a:solidFill>
                <a:latin typeface="Posterama"/>
                <a:ea typeface="Posterama"/>
                <a:cs typeface="Posterama"/>
                <a:sym typeface="Posterama"/>
              </a:rPr>
              <a:t>A bit of history…</a:t>
            </a:r>
          </a:p>
        </p:txBody>
      </p:sp>
      <p:sp>
        <p:nvSpPr>
          <p:cNvPr name="TextBox 6" id="6"/>
          <p:cNvSpPr txBox="true"/>
          <p:nvPr/>
        </p:nvSpPr>
        <p:spPr>
          <a:xfrm rot="0">
            <a:off x="1005840" y="2357364"/>
            <a:ext cx="7932420" cy="7710734"/>
          </a:xfrm>
          <a:prstGeom prst="rect">
            <a:avLst/>
          </a:prstGeom>
        </p:spPr>
        <p:txBody>
          <a:bodyPr anchor="t" rtlCol="false" tIns="0" lIns="0" bIns="0" rIns="0">
            <a:spAutoFit/>
          </a:bodyPr>
          <a:lstStyle/>
          <a:p>
            <a:pPr algn="l">
              <a:lnSpc>
                <a:spcPts val="3296"/>
              </a:lnSpc>
            </a:pPr>
            <a:r>
              <a:rPr lang="en-US" sz="2775">
                <a:solidFill>
                  <a:srgbClr val="262626"/>
                </a:solidFill>
                <a:latin typeface="Arimo"/>
                <a:ea typeface="Arimo"/>
                <a:cs typeface="Arimo"/>
                <a:sym typeface="Arimo"/>
              </a:rPr>
              <a:t>Familiar Story…</a:t>
            </a:r>
          </a:p>
          <a:p>
            <a:pPr algn="l">
              <a:lnSpc>
                <a:spcPts val="3296"/>
              </a:lnSpc>
            </a:pPr>
            <a:r>
              <a:rPr lang="en-US" sz="2775">
                <a:solidFill>
                  <a:srgbClr val="262626"/>
                </a:solidFill>
                <a:latin typeface="Arimo"/>
                <a:ea typeface="Arimo"/>
                <a:cs typeface="Arimo"/>
                <a:sym typeface="Arimo"/>
              </a:rPr>
              <a:t>Regular, frequent service before de-regulation</a:t>
            </a:r>
          </a:p>
          <a:p>
            <a:pPr algn="l">
              <a:lnSpc>
                <a:spcPts val="3296"/>
              </a:lnSpc>
            </a:pPr>
            <a:r>
              <a:rPr lang="en-US" sz="2775">
                <a:solidFill>
                  <a:srgbClr val="262626"/>
                </a:solidFill>
                <a:latin typeface="Arimo"/>
                <a:ea typeface="Arimo"/>
                <a:cs typeface="Arimo"/>
                <a:sym typeface="Arimo"/>
              </a:rPr>
              <a:t>55 Perth to Edinburgh via Glenfarg, hourly plus</a:t>
            </a:r>
          </a:p>
          <a:p>
            <a:pPr algn="l">
              <a:lnSpc>
                <a:spcPts val="3296"/>
              </a:lnSpc>
            </a:pPr>
            <a:r>
              <a:rPr lang="en-US" sz="2775">
                <a:solidFill>
                  <a:srgbClr val="262626"/>
                </a:solidFill>
                <a:latin typeface="Arimo"/>
                <a:ea typeface="Arimo"/>
                <a:cs typeface="Arimo"/>
                <a:sym typeface="Arimo"/>
              </a:rPr>
              <a:t>Motorway replaced railway, Glenfarg bypassed in 70s</a:t>
            </a:r>
          </a:p>
          <a:p>
            <a:pPr algn="l">
              <a:lnSpc>
                <a:spcPts val="3296"/>
              </a:lnSpc>
            </a:pPr>
            <a:r>
              <a:rPr lang="en-US" sz="2775">
                <a:solidFill>
                  <a:srgbClr val="262626"/>
                </a:solidFill>
                <a:latin typeface="Arimo"/>
                <a:ea typeface="Arimo"/>
                <a:cs typeface="Arimo"/>
                <a:sym typeface="Arimo"/>
              </a:rPr>
              <a:t>Slow decline in village, loss of hotels, library, post office, the bank, all but one shop</a:t>
            </a:r>
          </a:p>
          <a:p>
            <a:pPr algn="l">
              <a:lnSpc>
                <a:spcPts val="3296"/>
              </a:lnSpc>
            </a:pPr>
            <a:r>
              <a:rPr lang="en-US" sz="2775">
                <a:solidFill>
                  <a:srgbClr val="262626"/>
                </a:solidFill>
                <a:latin typeface="Arimo"/>
                <a:ea typeface="Arimo"/>
                <a:cs typeface="Arimo"/>
                <a:sym typeface="Arimo"/>
              </a:rPr>
              <a:t>Gradual reduction in bus service, to 2 hourly, loss of evening service &gt; decline in numbers</a:t>
            </a:r>
          </a:p>
          <a:p>
            <a:pPr algn="l">
              <a:lnSpc>
                <a:spcPts val="3296"/>
              </a:lnSpc>
            </a:pPr>
            <a:r>
              <a:rPr lang="en-US" sz="2775">
                <a:solidFill>
                  <a:srgbClr val="262626"/>
                </a:solidFill>
                <a:latin typeface="Arimo"/>
                <a:ea typeface="Arimo"/>
                <a:cs typeface="Arimo"/>
                <a:sym typeface="Arimo"/>
              </a:rPr>
              <a:t>2020 bus service withdrawn by Stagecoach </a:t>
            </a:r>
          </a:p>
          <a:p>
            <a:pPr algn="l">
              <a:lnSpc>
                <a:spcPts val="3296"/>
              </a:lnSpc>
            </a:pPr>
            <a:r>
              <a:rPr lang="en-US" sz="2775">
                <a:solidFill>
                  <a:srgbClr val="262626"/>
                </a:solidFill>
                <a:latin typeface="Arimo"/>
                <a:ea typeface="Arimo"/>
                <a:cs typeface="Arimo"/>
                <a:sym typeface="Arimo"/>
              </a:rPr>
              <a:t>Earnside Coaches - 2 hourly to Kinross, two services a day to Perth, with gaps am and pm</a:t>
            </a:r>
          </a:p>
          <a:p>
            <a:pPr algn="l">
              <a:lnSpc>
                <a:spcPts val="3296"/>
              </a:lnSpc>
            </a:pPr>
            <a:r>
              <a:rPr lang="en-US" sz="2775">
                <a:solidFill>
                  <a:srgbClr val="262626"/>
                </a:solidFill>
                <a:latin typeface="Arimo"/>
                <a:ea typeface="Arimo"/>
                <a:cs typeface="Arimo"/>
                <a:sym typeface="Arimo"/>
              </a:rPr>
              <a:t>2022 notice given that Bus service was being withdrawn again due to Earnside retirement…</a:t>
            </a:r>
          </a:p>
          <a:p>
            <a:pPr algn="l">
              <a:lnSpc>
                <a:spcPts val="3296"/>
              </a:lnSpc>
            </a:pPr>
          </a:p>
        </p:txBody>
      </p:sp>
      <p:sp>
        <p:nvSpPr>
          <p:cNvPr name="Freeform 7" id="7" descr="A bus on the road  Description automatically generated"/>
          <p:cNvSpPr/>
          <p:nvPr/>
        </p:nvSpPr>
        <p:spPr>
          <a:xfrm flipH="false" flipV="false" rot="0">
            <a:off x="9355286" y="2841400"/>
            <a:ext cx="8764028" cy="5667270"/>
          </a:xfrm>
          <a:custGeom>
            <a:avLst/>
            <a:gdLst/>
            <a:ahLst/>
            <a:cxnLst/>
            <a:rect r="r" b="b" t="t" l="l"/>
            <a:pathLst>
              <a:path h="5667270" w="8764028">
                <a:moveTo>
                  <a:pt x="0" y="0"/>
                </a:moveTo>
                <a:lnTo>
                  <a:pt x="8764027" y="0"/>
                </a:lnTo>
                <a:lnTo>
                  <a:pt x="8764027" y="5667270"/>
                </a:lnTo>
                <a:lnTo>
                  <a:pt x="0" y="5667270"/>
                </a:lnTo>
                <a:lnTo>
                  <a:pt x="0" y="0"/>
                </a:lnTo>
                <a:close/>
              </a:path>
            </a:pathLst>
          </a:custGeom>
          <a:blipFill>
            <a:blip r:embed="rId4"/>
            <a:stretch>
              <a:fillRect l="0" t="0" r="0" b="0"/>
            </a:stretch>
          </a:blipFill>
        </p:spPr>
      </p:sp>
      <p:sp>
        <p:nvSpPr>
          <p:cNvPr name="TextBox 8" id="8"/>
          <p:cNvSpPr txBox="true"/>
          <p:nvPr/>
        </p:nvSpPr>
        <p:spPr>
          <a:xfrm rot="0">
            <a:off x="14721840" y="4247976"/>
            <a:ext cx="870066" cy="379751"/>
          </a:xfrm>
          <a:prstGeom prst="rect">
            <a:avLst/>
          </a:prstGeom>
        </p:spPr>
        <p:txBody>
          <a:bodyPr anchor="t" rtlCol="false" tIns="0" lIns="0" bIns="0" rIns="0">
            <a:spAutoFit/>
          </a:bodyPr>
          <a:lstStyle/>
          <a:p>
            <a:pPr algn="l">
              <a:lnSpc>
                <a:spcPts val="2520"/>
              </a:lnSpc>
            </a:pPr>
            <a:r>
              <a:rPr lang="en-US" sz="2100">
                <a:solidFill>
                  <a:srgbClr val="E9F3F3"/>
                </a:solidFill>
                <a:latin typeface="Arimo"/>
                <a:ea typeface="Arimo"/>
                <a:cs typeface="Arimo"/>
                <a:sym typeface="Arimo"/>
              </a:rPr>
              <a:t>55</a:t>
            </a:r>
          </a:p>
        </p:txBody>
      </p:sp>
    </p:spTree>
  </p:cSld>
  <p:clrMapOvr>
    <a:masterClrMapping/>
  </p:clrMapOvr>
</p:sld>
</file>

<file path=ppt/slides/slide85.xml><?xml version="1.0" encoding="utf-8"?>
<p:sld xmlns:p="http://schemas.openxmlformats.org/presentationml/2006/main" xmlns:a="http://schemas.openxmlformats.org/drawingml/2006/main" xmlns:r="http://schemas.openxmlformats.org/officeDocument/2006/relationships">
  <p:cSld>
    <p:bg>
      <p:bgPr>
        <a:solidFill>
          <a:srgbClr val="E9F3F3"/>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2" cy="10287000"/>
            <a:chOff x="0" y="0"/>
            <a:chExt cx="24384002"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AEAEAE">
                <a:alpha val="9804"/>
              </a:srgbClr>
            </a:solidFill>
          </p:spPr>
        </p:sp>
      </p:grpSp>
      <p:sp>
        <p:nvSpPr>
          <p:cNvPr name="Freeform 4" id="4"/>
          <p:cNvSpPr/>
          <p:nvPr/>
        </p:nvSpPr>
        <p:spPr>
          <a:xfrm flipH="false" flipV="false" rot="0">
            <a:off x="-19050" y="349452"/>
            <a:ext cx="14340716" cy="9937548"/>
          </a:xfrm>
          <a:custGeom>
            <a:avLst/>
            <a:gdLst/>
            <a:ahLst/>
            <a:cxnLst/>
            <a:rect r="r" b="b" t="t" l="l"/>
            <a:pathLst>
              <a:path h="9937548" w="14340716">
                <a:moveTo>
                  <a:pt x="0" y="0"/>
                </a:moveTo>
                <a:lnTo>
                  <a:pt x="14340716" y="0"/>
                </a:lnTo>
                <a:lnTo>
                  <a:pt x="14340716" y="9937548"/>
                </a:lnTo>
                <a:lnTo>
                  <a:pt x="0" y="99375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1005840" y="596019"/>
            <a:ext cx="16276320" cy="1006952"/>
          </a:xfrm>
          <a:prstGeom prst="rect">
            <a:avLst/>
          </a:prstGeom>
        </p:spPr>
        <p:txBody>
          <a:bodyPr anchor="t" rtlCol="false" tIns="0" lIns="0" bIns="0" rIns="0">
            <a:spAutoFit/>
          </a:bodyPr>
          <a:lstStyle/>
          <a:p>
            <a:pPr algn="l">
              <a:lnSpc>
                <a:spcPts val="7128"/>
              </a:lnSpc>
            </a:pPr>
            <a:r>
              <a:rPr lang="en-US" sz="5940">
                <a:solidFill>
                  <a:srgbClr val="262626"/>
                </a:solidFill>
                <a:latin typeface="Posterama"/>
                <a:ea typeface="Posterama"/>
                <a:cs typeface="Posterama"/>
                <a:sym typeface="Posterama"/>
              </a:rPr>
              <a:t>So, what to do? Panic?</a:t>
            </a:r>
          </a:p>
        </p:txBody>
      </p:sp>
      <p:sp>
        <p:nvSpPr>
          <p:cNvPr name="TextBox 6" id="6"/>
          <p:cNvSpPr txBox="true"/>
          <p:nvPr/>
        </p:nvSpPr>
        <p:spPr>
          <a:xfrm rot="0">
            <a:off x="7145384" y="1951585"/>
            <a:ext cx="10382960" cy="8116512"/>
          </a:xfrm>
          <a:prstGeom prst="rect">
            <a:avLst/>
          </a:prstGeom>
        </p:spPr>
        <p:txBody>
          <a:bodyPr anchor="t" rtlCol="false" tIns="0" lIns="0" bIns="0" rIns="0">
            <a:spAutoFit/>
          </a:bodyPr>
          <a:lstStyle/>
          <a:p>
            <a:pPr algn="l">
              <a:lnSpc>
                <a:spcPts val="3960"/>
              </a:lnSpc>
            </a:pPr>
            <a:r>
              <a:rPr lang="en-US" sz="3000">
                <a:solidFill>
                  <a:srgbClr val="262626"/>
                </a:solidFill>
                <a:latin typeface="Arimo"/>
                <a:ea typeface="Arimo"/>
                <a:cs typeface="Arimo"/>
                <a:sym typeface="Arimo"/>
              </a:rPr>
              <a:t>Still a strong sense of Community in the village</a:t>
            </a:r>
          </a:p>
          <a:p>
            <a:pPr algn="l">
              <a:lnSpc>
                <a:spcPts val="3960"/>
              </a:lnSpc>
            </a:pPr>
            <a:r>
              <a:rPr lang="en-US" sz="3000">
                <a:solidFill>
                  <a:srgbClr val="262626"/>
                </a:solidFill>
                <a:latin typeface="Arimo"/>
                <a:ea typeface="Arimo"/>
                <a:cs typeface="Arimo"/>
                <a:sym typeface="Arimo"/>
              </a:rPr>
              <a:t>By luck we had an embryonic Community Transport Group</a:t>
            </a:r>
          </a:p>
          <a:p>
            <a:pPr algn="l">
              <a:lnSpc>
                <a:spcPts val="3960"/>
              </a:lnSpc>
            </a:pPr>
            <a:r>
              <a:rPr lang="en-US" sz="3000">
                <a:solidFill>
                  <a:srgbClr val="262626"/>
                </a:solidFill>
                <a:latin typeface="Arimo"/>
                <a:ea typeface="Arimo"/>
                <a:cs typeface="Arimo"/>
                <a:sym typeface="Arimo"/>
              </a:rPr>
              <a:t>We had borrowed a minibus from Perth &amp; Kinross Council to run social outings and support clubs</a:t>
            </a:r>
          </a:p>
          <a:p>
            <a:pPr algn="l">
              <a:lnSpc>
                <a:spcPts val="3960"/>
              </a:lnSpc>
            </a:pPr>
            <a:r>
              <a:rPr lang="en-US" sz="3000">
                <a:solidFill>
                  <a:srgbClr val="262626"/>
                </a:solidFill>
                <a:latin typeface="Arimo"/>
                <a:ea typeface="Arimo"/>
                <a:cs typeface="Arimo"/>
                <a:sym typeface="Arimo"/>
              </a:rPr>
              <a:t>The Community Council had already started gathering information – surveys, focus groups about Public Transport</a:t>
            </a:r>
          </a:p>
          <a:p>
            <a:pPr algn="l">
              <a:lnSpc>
                <a:spcPts val="3960"/>
              </a:lnSpc>
            </a:pPr>
            <a:r>
              <a:rPr lang="en-US" sz="3000">
                <a:solidFill>
                  <a:srgbClr val="262626"/>
                </a:solidFill>
                <a:latin typeface="Arimo"/>
                <a:ea typeface="Arimo"/>
                <a:cs typeface="Arimo"/>
                <a:sym typeface="Arimo"/>
              </a:rPr>
              <a:t>We had started recruiting volunteers, MiDAS training for the Community Bus</a:t>
            </a:r>
          </a:p>
          <a:p>
            <a:pPr algn="l">
              <a:lnSpc>
                <a:spcPts val="3960"/>
              </a:lnSpc>
            </a:pPr>
            <a:r>
              <a:rPr lang="en-US" sz="3000">
                <a:solidFill>
                  <a:srgbClr val="262626"/>
                </a:solidFill>
                <a:latin typeface="Arimo"/>
                <a:ea typeface="Arimo"/>
                <a:cs typeface="Arimo"/>
                <a:sym typeface="Arimo"/>
              </a:rPr>
              <a:t>We became a SCIO (Scottish Charity)</a:t>
            </a:r>
          </a:p>
          <a:p>
            <a:pPr algn="l">
              <a:lnSpc>
                <a:spcPts val="3960"/>
              </a:lnSpc>
            </a:pPr>
            <a:r>
              <a:rPr lang="en-US" sz="3000">
                <a:solidFill>
                  <a:srgbClr val="262626"/>
                </a:solidFill>
                <a:latin typeface="Arimo"/>
                <a:ea typeface="Arimo"/>
                <a:cs typeface="Arimo"/>
                <a:sym typeface="Arimo"/>
              </a:rPr>
              <a:t>In October 2022, we decided that we wouldn’t have our bus service withdrawn for a third time…</a:t>
            </a:r>
          </a:p>
          <a:p>
            <a:pPr algn="l">
              <a:lnSpc>
                <a:spcPts val="3960"/>
              </a:lnSpc>
            </a:pPr>
            <a:r>
              <a:rPr lang="en-US" sz="3000">
                <a:solidFill>
                  <a:srgbClr val="262626"/>
                </a:solidFill>
                <a:latin typeface="Arimo"/>
                <a:ea typeface="Arimo"/>
                <a:cs typeface="Arimo"/>
                <a:sym typeface="Arimo"/>
              </a:rPr>
              <a:t>And that we would do it ourselves and design a service that worked for </a:t>
            </a:r>
            <a:r>
              <a:rPr lang="en-US" b="true" sz="3000" u="sng">
                <a:solidFill>
                  <a:srgbClr val="262626"/>
                </a:solidFill>
                <a:latin typeface="Arimo Bold"/>
                <a:ea typeface="Arimo Bold"/>
                <a:cs typeface="Arimo Bold"/>
                <a:sym typeface="Arimo Bold"/>
              </a:rPr>
              <a:t>US</a:t>
            </a:r>
          </a:p>
          <a:p>
            <a:pPr algn="l">
              <a:lnSpc>
                <a:spcPts val="3960"/>
              </a:lnSpc>
            </a:pPr>
          </a:p>
          <a:p>
            <a:pPr algn="l">
              <a:lnSpc>
                <a:spcPts val="3960"/>
              </a:lnSpc>
            </a:pPr>
          </a:p>
          <a:p>
            <a:pPr algn="l">
              <a:lnSpc>
                <a:spcPts val="3960"/>
              </a:lnSpc>
            </a:pPr>
          </a:p>
        </p:txBody>
      </p:sp>
      <p:sp>
        <p:nvSpPr>
          <p:cNvPr name="Freeform 7" id="7" descr="A person standing in a room with a group of people  Description automatically generated"/>
          <p:cNvSpPr/>
          <p:nvPr/>
        </p:nvSpPr>
        <p:spPr>
          <a:xfrm flipH="false" flipV="false" rot="0">
            <a:off x="668217" y="1953489"/>
            <a:ext cx="5837408" cy="7783210"/>
          </a:xfrm>
          <a:custGeom>
            <a:avLst/>
            <a:gdLst/>
            <a:ahLst/>
            <a:cxnLst/>
            <a:rect r="r" b="b" t="t" l="l"/>
            <a:pathLst>
              <a:path h="7783210" w="5837408">
                <a:moveTo>
                  <a:pt x="0" y="0"/>
                </a:moveTo>
                <a:lnTo>
                  <a:pt x="5837407" y="0"/>
                </a:lnTo>
                <a:lnTo>
                  <a:pt x="5837407" y="7783211"/>
                </a:lnTo>
                <a:lnTo>
                  <a:pt x="0" y="7783211"/>
                </a:lnTo>
                <a:lnTo>
                  <a:pt x="0" y="0"/>
                </a:lnTo>
                <a:close/>
              </a:path>
            </a:pathLst>
          </a:custGeom>
          <a:blipFill>
            <a:blip r:embed="rId4"/>
            <a:stretch>
              <a:fillRect l="0" t="0" r="0" b="0"/>
            </a:stretch>
          </a:blipFill>
        </p:spPr>
      </p:sp>
    </p:spTree>
  </p:cSld>
  <p:clrMapOvr>
    <a:masterClrMapping/>
  </p:clrMapOvr>
</p:sld>
</file>

<file path=ppt/slides/slide86.xml><?xml version="1.0" encoding="utf-8"?>
<p:sld xmlns:p="http://schemas.openxmlformats.org/presentationml/2006/main" xmlns:a="http://schemas.openxmlformats.org/drawingml/2006/main" xmlns:r="http://schemas.openxmlformats.org/officeDocument/2006/relationships">
  <p:cSld>
    <p:bg>
      <p:bgPr>
        <a:solidFill>
          <a:srgbClr val="E9F3F3"/>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2" cy="10287000"/>
            <a:chOff x="0" y="0"/>
            <a:chExt cx="24384002"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AEAEAE">
                <a:alpha val="9804"/>
              </a:srgbClr>
            </a:solidFill>
          </p:spPr>
        </p:sp>
      </p:grpSp>
      <p:sp>
        <p:nvSpPr>
          <p:cNvPr name="Freeform 4" id="4"/>
          <p:cNvSpPr/>
          <p:nvPr/>
        </p:nvSpPr>
        <p:spPr>
          <a:xfrm flipH="false" flipV="false" rot="0">
            <a:off x="-19050" y="349452"/>
            <a:ext cx="14340716" cy="9937548"/>
          </a:xfrm>
          <a:custGeom>
            <a:avLst/>
            <a:gdLst/>
            <a:ahLst/>
            <a:cxnLst/>
            <a:rect r="r" b="b" t="t" l="l"/>
            <a:pathLst>
              <a:path h="9937548" w="14340716">
                <a:moveTo>
                  <a:pt x="0" y="0"/>
                </a:moveTo>
                <a:lnTo>
                  <a:pt x="14340716" y="0"/>
                </a:lnTo>
                <a:lnTo>
                  <a:pt x="14340716" y="9937548"/>
                </a:lnTo>
                <a:lnTo>
                  <a:pt x="0" y="99375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1005840" y="669174"/>
            <a:ext cx="16276320" cy="850670"/>
          </a:xfrm>
          <a:prstGeom prst="rect">
            <a:avLst/>
          </a:prstGeom>
        </p:spPr>
        <p:txBody>
          <a:bodyPr anchor="t" rtlCol="false" tIns="0" lIns="0" bIns="0" rIns="0">
            <a:spAutoFit/>
          </a:bodyPr>
          <a:lstStyle/>
          <a:p>
            <a:pPr algn="l">
              <a:lnSpc>
                <a:spcPts val="7128"/>
              </a:lnSpc>
            </a:pPr>
            <a:r>
              <a:rPr lang="en-US" sz="5940">
                <a:solidFill>
                  <a:srgbClr val="262626"/>
                </a:solidFill>
                <a:latin typeface="Posterama"/>
                <a:ea typeface="Posterama"/>
                <a:cs typeface="Posterama"/>
                <a:sym typeface="Posterama"/>
              </a:rPr>
              <a:t>What our feedback told us…</a:t>
            </a:r>
          </a:p>
        </p:txBody>
      </p:sp>
      <p:sp>
        <p:nvSpPr>
          <p:cNvPr name="TextBox 6" id="6"/>
          <p:cNvSpPr txBox="true"/>
          <p:nvPr/>
        </p:nvSpPr>
        <p:spPr>
          <a:xfrm rot="0">
            <a:off x="1005840" y="1757622"/>
            <a:ext cx="7932420" cy="8019531"/>
          </a:xfrm>
          <a:prstGeom prst="rect">
            <a:avLst/>
          </a:prstGeom>
        </p:spPr>
        <p:txBody>
          <a:bodyPr anchor="t" rtlCol="false" tIns="0" lIns="0" bIns="0" rIns="0">
            <a:spAutoFit/>
          </a:bodyPr>
          <a:lstStyle/>
          <a:p>
            <a:pPr algn="l">
              <a:lnSpc>
                <a:spcPts val="3960"/>
              </a:lnSpc>
            </a:pPr>
            <a:r>
              <a:rPr lang="en-US" sz="3000" b="true">
                <a:solidFill>
                  <a:srgbClr val="262626"/>
                </a:solidFill>
                <a:latin typeface="Arimo Bold"/>
                <a:ea typeface="Arimo Bold"/>
                <a:cs typeface="Arimo Bold"/>
                <a:sym typeface="Arimo Bold"/>
              </a:rPr>
              <a:t>Before:</a:t>
            </a:r>
          </a:p>
          <a:p>
            <a:pPr algn="l">
              <a:lnSpc>
                <a:spcPts val="3960"/>
              </a:lnSpc>
            </a:pPr>
            <a:r>
              <a:rPr lang="en-US" sz="3000">
                <a:solidFill>
                  <a:srgbClr val="262626"/>
                </a:solidFill>
                <a:latin typeface="Arimo"/>
                <a:ea typeface="Arimo"/>
                <a:cs typeface="Arimo"/>
                <a:sym typeface="Arimo"/>
              </a:rPr>
              <a:t>Service not frequent enough (2 hrly, 4hrly)</a:t>
            </a:r>
          </a:p>
          <a:p>
            <a:pPr algn="l">
              <a:lnSpc>
                <a:spcPts val="3960"/>
              </a:lnSpc>
            </a:pPr>
            <a:r>
              <a:rPr lang="en-US" sz="3000">
                <a:solidFill>
                  <a:srgbClr val="262626"/>
                </a:solidFill>
                <a:latin typeface="Arimo"/>
                <a:ea typeface="Arimo"/>
                <a:cs typeface="Arimo"/>
                <a:sym typeface="Arimo"/>
              </a:rPr>
              <a:t>Gaps in service – not regular. Late start 0915.</a:t>
            </a:r>
          </a:p>
          <a:p>
            <a:pPr algn="l">
              <a:lnSpc>
                <a:spcPts val="3960"/>
              </a:lnSpc>
            </a:pPr>
            <a:r>
              <a:rPr lang="en-US" sz="3000">
                <a:solidFill>
                  <a:srgbClr val="262626"/>
                </a:solidFill>
                <a:latin typeface="Arimo"/>
                <a:ea typeface="Arimo"/>
                <a:cs typeface="Arimo"/>
                <a:sym typeface="Arimo"/>
              </a:rPr>
              <a:t>Inconvenient route – only 2 stops in Glenfarg, all around the houses everywhere else</a:t>
            </a:r>
          </a:p>
          <a:p>
            <a:pPr algn="l">
              <a:lnSpc>
                <a:spcPts val="3960"/>
              </a:lnSpc>
            </a:pPr>
            <a:r>
              <a:rPr lang="en-US" sz="3000">
                <a:solidFill>
                  <a:srgbClr val="262626"/>
                </a:solidFill>
                <a:latin typeface="Arimo"/>
                <a:ea typeface="Arimo"/>
                <a:cs typeface="Arimo"/>
                <a:sym typeface="Arimo"/>
              </a:rPr>
              <a:t>Haphazard connections – not reliable</a:t>
            </a:r>
          </a:p>
          <a:p>
            <a:pPr algn="l">
              <a:lnSpc>
                <a:spcPts val="3960"/>
              </a:lnSpc>
            </a:pPr>
            <a:r>
              <a:rPr lang="en-US" sz="3000">
                <a:solidFill>
                  <a:srgbClr val="262626"/>
                </a:solidFill>
                <a:latin typeface="Arimo"/>
                <a:ea typeface="Arimo"/>
                <a:cs typeface="Arimo"/>
                <a:sym typeface="Arimo"/>
              </a:rPr>
              <a:t>Time in town – too short or too long (Goldilocks)</a:t>
            </a:r>
          </a:p>
          <a:p>
            <a:pPr algn="l">
              <a:lnSpc>
                <a:spcPts val="3960"/>
              </a:lnSpc>
            </a:pPr>
            <a:r>
              <a:rPr lang="en-US" sz="3000">
                <a:solidFill>
                  <a:srgbClr val="262626"/>
                </a:solidFill>
                <a:latin typeface="Arimo"/>
                <a:ea typeface="Arimo"/>
                <a:cs typeface="Arimo"/>
                <a:sym typeface="Arimo"/>
              </a:rPr>
              <a:t>Onward journey difficult due to wrong stop eg to hospital</a:t>
            </a:r>
          </a:p>
          <a:p>
            <a:pPr algn="l">
              <a:lnSpc>
                <a:spcPts val="3960"/>
              </a:lnSpc>
            </a:pPr>
            <a:r>
              <a:rPr lang="en-US" sz="3000">
                <a:solidFill>
                  <a:srgbClr val="262626"/>
                </a:solidFill>
                <a:latin typeface="Arimo"/>
                <a:ea typeface="Arimo"/>
                <a:cs typeface="Arimo"/>
                <a:sym typeface="Arimo"/>
              </a:rPr>
              <a:t>Kids were limited to school bus times</a:t>
            </a:r>
          </a:p>
          <a:p>
            <a:pPr algn="l">
              <a:lnSpc>
                <a:spcPts val="3960"/>
              </a:lnSpc>
            </a:pPr>
            <a:r>
              <a:rPr lang="en-US" sz="3000">
                <a:solidFill>
                  <a:srgbClr val="262626"/>
                </a:solidFill>
                <a:latin typeface="Arimo"/>
                <a:ea typeface="Arimo"/>
                <a:cs typeface="Arimo"/>
                <a:sym typeface="Arimo"/>
              </a:rPr>
              <a:t>Rigid route</a:t>
            </a:r>
          </a:p>
          <a:p>
            <a:pPr algn="l">
              <a:lnSpc>
                <a:spcPts val="3960"/>
              </a:lnSpc>
            </a:pPr>
            <a:r>
              <a:rPr lang="en-US" sz="3000">
                <a:solidFill>
                  <a:srgbClr val="262626"/>
                </a:solidFill>
                <a:latin typeface="Arimo"/>
                <a:ea typeface="Arimo"/>
                <a:cs typeface="Arimo"/>
                <a:sym typeface="Arimo"/>
              </a:rPr>
              <a:t>Bus was perceived to be expensive</a:t>
            </a:r>
          </a:p>
          <a:p>
            <a:pPr algn="l">
              <a:lnSpc>
                <a:spcPts val="3960"/>
              </a:lnSpc>
            </a:pPr>
          </a:p>
          <a:p>
            <a:pPr algn="l">
              <a:lnSpc>
                <a:spcPts val="3960"/>
              </a:lnSpc>
            </a:pPr>
          </a:p>
          <a:p>
            <a:pPr algn="l">
              <a:lnSpc>
                <a:spcPts val="3960"/>
              </a:lnSpc>
            </a:pPr>
          </a:p>
          <a:p>
            <a:pPr algn="l">
              <a:lnSpc>
                <a:spcPts val="3960"/>
              </a:lnSpc>
            </a:pPr>
          </a:p>
          <a:p>
            <a:pPr algn="l">
              <a:lnSpc>
                <a:spcPts val="3960"/>
              </a:lnSpc>
            </a:pPr>
          </a:p>
          <a:p>
            <a:pPr algn="l">
              <a:lnSpc>
                <a:spcPts val="3960"/>
              </a:lnSpc>
            </a:pPr>
          </a:p>
        </p:txBody>
      </p:sp>
      <p:sp>
        <p:nvSpPr>
          <p:cNvPr name="TextBox 7" id="7"/>
          <p:cNvSpPr txBox="true"/>
          <p:nvPr/>
        </p:nvSpPr>
        <p:spPr>
          <a:xfrm rot="0">
            <a:off x="9349743" y="1757623"/>
            <a:ext cx="7932420" cy="8352039"/>
          </a:xfrm>
          <a:prstGeom prst="rect">
            <a:avLst/>
          </a:prstGeom>
        </p:spPr>
        <p:txBody>
          <a:bodyPr anchor="t" rtlCol="false" tIns="0" lIns="0" bIns="0" rIns="0">
            <a:spAutoFit/>
          </a:bodyPr>
          <a:lstStyle/>
          <a:p>
            <a:pPr algn="l">
              <a:lnSpc>
                <a:spcPts val="3960"/>
              </a:lnSpc>
            </a:pPr>
            <a:r>
              <a:rPr lang="en-US" sz="3000" b="true">
                <a:solidFill>
                  <a:srgbClr val="262626"/>
                </a:solidFill>
                <a:latin typeface="Arimo Bold"/>
                <a:ea typeface="Arimo Bold"/>
                <a:cs typeface="Arimo Bold"/>
                <a:sym typeface="Arimo Bold"/>
              </a:rPr>
              <a:t>The new 55 Bus service from 01/04/2023</a:t>
            </a:r>
          </a:p>
          <a:p>
            <a:pPr algn="l">
              <a:lnSpc>
                <a:spcPts val="3960"/>
              </a:lnSpc>
            </a:pPr>
            <a:r>
              <a:rPr lang="en-US" sz="3000">
                <a:solidFill>
                  <a:srgbClr val="262626"/>
                </a:solidFill>
                <a:latin typeface="Arimo"/>
                <a:ea typeface="Arimo"/>
                <a:cs typeface="Arimo"/>
                <a:sym typeface="Arimo"/>
              </a:rPr>
              <a:t>Hourly service – Glenfarg to Kinross</a:t>
            </a:r>
          </a:p>
          <a:p>
            <a:pPr algn="l">
              <a:lnSpc>
                <a:spcPts val="3960"/>
              </a:lnSpc>
            </a:pPr>
            <a:r>
              <a:rPr lang="en-US" sz="3000">
                <a:solidFill>
                  <a:srgbClr val="262626"/>
                </a:solidFill>
                <a:latin typeface="Arimo"/>
                <a:ea typeface="Arimo"/>
                <a:cs typeface="Arimo"/>
                <a:sym typeface="Arimo"/>
              </a:rPr>
              <a:t>First bus 0710 to connect with Ember E1 to Edinburgh at Kinross P&amp;R (arr 0849)</a:t>
            </a:r>
          </a:p>
          <a:p>
            <a:pPr algn="l">
              <a:lnSpc>
                <a:spcPts val="3960"/>
              </a:lnSpc>
            </a:pPr>
            <a:r>
              <a:rPr lang="en-US" sz="3000">
                <a:solidFill>
                  <a:srgbClr val="262626"/>
                </a:solidFill>
                <a:latin typeface="Arimo"/>
                <a:ea typeface="Arimo"/>
                <a:cs typeface="Arimo"/>
                <a:sym typeface="Arimo"/>
              </a:rPr>
              <a:t>Flexible route with “wiggles”</a:t>
            </a:r>
          </a:p>
          <a:p>
            <a:pPr algn="l">
              <a:lnSpc>
                <a:spcPts val="3960"/>
              </a:lnSpc>
            </a:pPr>
            <a:r>
              <a:rPr lang="en-US" sz="3000">
                <a:solidFill>
                  <a:srgbClr val="262626"/>
                </a:solidFill>
                <a:latin typeface="Arimo"/>
                <a:ea typeface="Arimo"/>
                <a:cs typeface="Arimo"/>
                <a:sym typeface="Arimo"/>
              </a:rPr>
              <a:t>20-minute, 1-hour-20min etc stopovers</a:t>
            </a:r>
          </a:p>
          <a:p>
            <a:pPr algn="l">
              <a:lnSpc>
                <a:spcPts val="3960"/>
              </a:lnSpc>
            </a:pPr>
            <a:r>
              <a:rPr lang="en-US" sz="3000">
                <a:solidFill>
                  <a:srgbClr val="262626"/>
                </a:solidFill>
                <a:latin typeface="Arimo"/>
                <a:ea typeface="Arimo"/>
                <a:cs typeface="Arimo"/>
                <a:sym typeface="Arimo"/>
              </a:rPr>
              <a:t>Kids no limited to school bus – after school club</a:t>
            </a:r>
          </a:p>
          <a:p>
            <a:pPr algn="l">
              <a:lnSpc>
                <a:spcPts val="3960"/>
              </a:lnSpc>
            </a:pPr>
            <a:r>
              <a:rPr lang="en-US" sz="3000">
                <a:solidFill>
                  <a:srgbClr val="262626"/>
                </a:solidFill>
                <a:latin typeface="Arimo"/>
                <a:ea typeface="Arimo"/>
                <a:cs typeface="Arimo"/>
                <a:sym typeface="Arimo"/>
              </a:rPr>
              <a:t>“Affordable” fares: 10-journey ticket for £10 </a:t>
            </a:r>
          </a:p>
          <a:p>
            <a:pPr algn="l">
              <a:lnSpc>
                <a:spcPts val="3960"/>
              </a:lnSpc>
            </a:pPr>
            <a:r>
              <a:rPr lang="en-US" b="true" sz="3000" u="sng">
                <a:solidFill>
                  <a:srgbClr val="262626"/>
                </a:solidFill>
                <a:latin typeface="Arimo Bold"/>
                <a:ea typeface="Arimo Bold"/>
                <a:cs typeface="Arimo Bold"/>
                <a:sym typeface="Arimo Bold"/>
              </a:rPr>
              <a:t>From 01/01/2024</a:t>
            </a:r>
          </a:p>
          <a:p>
            <a:pPr algn="l">
              <a:lnSpc>
                <a:spcPts val="3960"/>
              </a:lnSpc>
            </a:pPr>
            <a:r>
              <a:rPr lang="en-US" sz="3000">
                <a:solidFill>
                  <a:srgbClr val="262626"/>
                </a:solidFill>
                <a:latin typeface="Arimo"/>
                <a:ea typeface="Arimo"/>
                <a:cs typeface="Arimo"/>
                <a:sym typeface="Arimo"/>
              </a:rPr>
              <a:t>Extension to Perth, through route</a:t>
            </a:r>
          </a:p>
          <a:p>
            <a:pPr algn="l">
              <a:lnSpc>
                <a:spcPts val="3960"/>
              </a:lnSpc>
            </a:pPr>
            <a:r>
              <a:rPr lang="en-US" sz="3000">
                <a:solidFill>
                  <a:srgbClr val="262626"/>
                </a:solidFill>
                <a:latin typeface="Arimo"/>
                <a:ea typeface="Arimo"/>
                <a:cs typeface="Arimo"/>
                <a:sym typeface="Arimo"/>
              </a:rPr>
              <a:t>Better connections at KinrossP&amp;R and Perth</a:t>
            </a:r>
          </a:p>
          <a:p>
            <a:pPr algn="l">
              <a:lnSpc>
                <a:spcPts val="3960"/>
              </a:lnSpc>
            </a:pPr>
            <a:r>
              <a:rPr lang="en-US" sz="3000">
                <a:solidFill>
                  <a:srgbClr val="262626"/>
                </a:solidFill>
                <a:latin typeface="Arimo"/>
                <a:ea typeface="Arimo"/>
                <a:cs typeface="Arimo"/>
                <a:sym typeface="Arimo"/>
              </a:rPr>
              <a:t>Much more convenient for Kids (Bus Pass)</a:t>
            </a:r>
          </a:p>
          <a:p>
            <a:pPr algn="l">
              <a:lnSpc>
                <a:spcPts val="3960"/>
              </a:lnSpc>
            </a:pPr>
          </a:p>
        </p:txBody>
      </p:sp>
    </p:spTree>
  </p:cSld>
  <p:clrMapOvr>
    <a:masterClrMapping/>
  </p:clrMapOvr>
</p:sld>
</file>

<file path=ppt/slides/slide87.xml><?xml version="1.0" encoding="utf-8"?>
<p:sld xmlns:p="http://schemas.openxmlformats.org/presentationml/2006/main" xmlns:a="http://schemas.openxmlformats.org/drawingml/2006/main" xmlns:r="http://schemas.openxmlformats.org/officeDocument/2006/relationships">
  <p:cSld>
    <p:bg>
      <p:bgPr>
        <a:solidFill>
          <a:srgbClr val="E9F3F3"/>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2" cy="10287000"/>
            <a:chOff x="0" y="0"/>
            <a:chExt cx="24384002"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AEAEAE">
                <a:alpha val="9804"/>
              </a:srgbClr>
            </a:solidFill>
          </p:spPr>
        </p:sp>
      </p:grpSp>
      <p:sp>
        <p:nvSpPr>
          <p:cNvPr name="Freeform 4" id="4"/>
          <p:cNvSpPr/>
          <p:nvPr/>
        </p:nvSpPr>
        <p:spPr>
          <a:xfrm flipH="false" flipV="false" rot="0">
            <a:off x="-19050" y="349452"/>
            <a:ext cx="14340716" cy="9937548"/>
          </a:xfrm>
          <a:custGeom>
            <a:avLst/>
            <a:gdLst/>
            <a:ahLst/>
            <a:cxnLst/>
            <a:rect r="r" b="b" t="t" l="l"/>
            <a:pathLst>
              <a:path h="9937548" w="14340716">
                <a:moveTo>
                  <a:pt x="0" y="0"/>
                </a:moveTo>
                <a:lnTo>
                  <a:pt x="14340716" y="0"/>
                </a:lnTo>
                <a:lnTo>
                  <a:pt x="14340716" y="9937548"/>
                </a:lnTo>
                <a:lnTo>
                  <a:pt x="0" y="99375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1005840" y="882396"/>
            <a:ext cx="16276320" cy="1896904"/>
          </a:xfrm>
          <a:prstGeom prst="rect">
            <a:avLst/>
          </a:prstGeom>
        </p:spPr>
        <p:txBody>
          <a:bodyPr anchor="t" rtlCol="false" tIns="0" lIns="0" bIns="0" rIns="0">
            <a:spAutoFit/>
          </a:bodyPr>
          <a:lstStyle/>
          <a:p>
            <a:pPr algn="l">
              <a:lnSpc>
                <a:spcPts val="7920"/>
              </a:lnSpc>
            </a:pPr>
            <a:r>
              <a:rPr lang="en-US" sz="6600">
                <a:solidFill>
                  <a:srgbClr val="262626"/>
                </a:solidFill>
                <a:latin typeface="Posterama"/>
                <a:ea typeface="Posterama"/>
                <a:cs typeface="Posterama"/>
                <a:sym typeface="Posterama"/>
              </a:rPr>
              <a:t>We received lots of support and advice…</a:t>
            </a:r>
          </a:p>
        </p:txBody>
      </p:sp>
      <p:sp>
        <p:nvSpPr>
          <p:cNvPr name="TextBox 6" id="6"/>
          <p:cNvSpPr txBox="true"/>
          <p:nvPr/>
        </p:nvSpPr>
        <p:spPr>
          <a:xfrm rot="0">
            <a:off x="1005840" y="3101098"/>
            <a:ext cx="7932420" cy="6118625"/>
          </a:xfrm>
          <a:prstGeom prst="rect">
            <a:avLst/>
          </a:prstGeom>
        </p:spPr>
        <p:txBody>
          <a:bodyPr anchor="t" rtlCol="false" tIns="0" lIns="0" bIns="0" rIns="0">
            <a:spAutoFit/>
          </a:bodyPr>
          <a:lstStyle/>
          <a:p>
            <a:pPr algn="l" marL="760095" indent="-380048" lvl="1">
              <a:lnSpc>
                <a:spcPts val="5544"/>
              </a:lnSpc>
              <a:buFont typeface="Arial"/>
              <a:buChar char="•"/>
            </a:pPr>
            <a:r>
              <a:rPr lang="en-US" sz="4200">
                <a:solidFill>
                  <a:srgbClr val="262626"/>
                </a:solidFill>
                <a:latin typeface="Arimo"/>
                <a:ea typeface="Arimo"/>
                <a:cs typeface="Arimo"/>
                <a:sym typeface="Arimo"/>
              </a:rPr>
              <a:t>Community Transport Association</a:t>
            </a:r>
          </a:p>
          <a:p>
            <a:pPr algn="l" marL="760095" indent="-380048" lvl="1">
              <a:lnSpc>
                <a:spcPts val="5544"/>
              </a:lnSpc>
              <a:buFont typeface="Arial"/>
              <a:buChar char="•"/>
            </a:pPr>
            <a:r>
              <a:rPr lang="en-US" sz="4200">
                <a:solidFill>
                  <a:srgbClr val="262626"/>
                </a:solidFill>
                <a:latin typeface="Arimo"/>
                <a:ea typeface="Arimo"/>
                <a:cs typeface="Arimo"/>
                <a:sym typeface="Arimo"/>
              </a:rPr>
              <a:t>Community Transport Glasgow</a:t>
            </a:r>
          </a:p>
          <a:p>
            <a:pPr algn="l" marL="760095" indent="-380048" lvl="1">
              <a:lnSpc>
                <a:spcPts val="5544"/>
              </a:lnSpc>
              <a:buFont typeface="Arial"/>
              <a:buChar char="•"/>
            </a:pPr>
            <a:r>
              <a:rPr lang="en-US" sz="4200">
                <a:solidFill>
                  <a:srgbClr val="262626"/>
                </a:solidFill>
                <a:latin typeface="Arimo"/>
                <a:ea typeface="Arimo"/>
                <a:cs typeface="Arimo"/>
                <a:sym typeface="Arimo"/>
              </a:rPr>
              <a:t>Perth &amp; Kinross Council</a:t>
            </a:r>
          </a:p>
          <a:p>
            <a:pPr algn="l" marL="760095" indent="-380048" lvl="1">
              <a:lnSpc>
                <a:spcPts val="5544"/>
              </a:lnSpc>
              <a:buFont typeface="Arial"/>
              <a:buChar char="•"/>
            </a:pPr>
            <a:r>
              <a:rPr lang="en-US" sz="4200">
                <a:solidFill>
                  <a:srgbClr val="262626"/>
                </a:solidFill>
                <a:latin typeface="Arimo"/>
                <a:ea typeface="Arimo"/>
                <a:cs typeface="Arimo"/>
                <a:sym typeface="Arimo"/>
              </a:rPr>
              <a:t>Local Councillors</a:t>
            </a:r>
          </a:p>
          <a:p>
            <a:pPr algn="l" marL="760095" indent="-380048" lvl="1">
              <a:lnSpc>
                <a:spcPts val="5544"/>
              </a:lnSpc>
              <a:buFont typeface="Arial"/>
              <a:buChar char="•"/>
            </a:pPr>
            <a:r>
              <a:rPr lang="en-US" sz="4200">
                <a:solidFill>
                  <a:srgbClr val="262626"/>
                </a:solidFill>
                <a:latin typeface="Arimo"/>
                <a:ea typeface="Arimo"/>
                <a:cs typeface="Arimo"/>
                <a:sym typeface="Arimo"/>
              </a:rPr>
              <a:t>MSPs</a:t>
            </a:r>
          </a:p>
        </p:txBody>
      </p:sp>
      <p:sp>
        <p:nvSpPr>
          <p:cNvPr name="Freeform 7" id="7" descr="A group of people posing for a photo  Description automatically generated"/>
          <p:cNvSpPr/>
          <p:nvPr/>
        </p:nvSpPr>
        <p:spPr>
          <a:xfrm flipH="false" flipV="false" rot="0">
            <a:off x="10244138" y="3121820"/>
            <a:ext cx="6143625" cy="6143625"/>
          </a:xfrm>
          <a:custGeom>
            <a:avLst/>
            <a:gdLst/>
            <a:ahLst/>
            <a:cxnLst/>
            <a:rect r="r" b="b" t="t" l="l"/>
            <a:pathLst>
              <a:path h="6143625" w="6143625">
                <a:moveTo>
                  <a:pt x="0" y="0"/>
                </a:moveTo>
                <a:lnTo>
                  <a:pt x="6143624" y="0"/>
                </a:lnTo>
                <a:lnTo>
                  <a:pt x="6143624" y="6143624"/>
                </a:lnTo>
                <a:lnTo>
                  <a:pt x="0" y="6143624"/>
                </a:lnTo>
                <a:lnTo>
                  <a:pt x="0" y="0"/>
                </a:lnTo>
                <a:close/>
              </a:path>
            </a:pathLst>
          </a:custGeom>
          <a:blipFill>
            <a:blip r:embed="rId4"/>
            <a:stretch>
              <a:fillRect l="0" t="0" r="0" b="0"/>
            </a:stretch>
          </a:blipFill>
        </p:spPr>
      </p:sp>
    </p:spTree>
  </p:cSld>
  <p:clrMapOvr>
    <a:masterClrMapping/>
  </p:clrMapOvr>
</p:sld>
</file>

<file path=ppt/slides/slide88.xml><?xml version="1.0" encoding="utf-8"?>
<p:sld xmlns:p="http://schemas.openxmlformats.org/presentationml/2006/main" xmlns:a="http://schemas.openxmlformats.org/drawingml/2006/main" xmlns:r="http://schemas.openxmlformats.org/officeDocument/2006/relationships">
  <p:cSld>
    <p:bg>
      <p:bgPr>
        <a:solidFill>
          <a:srgbClr val="E9F3F3"/>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2" cy="10287000"/>
            <a:chOff x="0" y="0"/>
            <a:chExt cx="24384002"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AEAEAE">
                <a:alpha val="9804"/>
              </a:srgbClr>
            </a:solidFill>
          </p:spPr>
        </p:sp>
      </p:grpSp>
      <p:sp>
        <p:nvSpPr>
          <p:cNvPr name="Freeform 4" id="4"/>
          <p:cNvSpPr/>
          <p:nvPr/>
        </p:nvSpPr>
        <p:spPr>
          <a:xfrm flipH="false" flipV="false" rot="0">
            <a:off x="-19050" y="349452"/>
            <a:ext cx="14340716" cy="9937548"/>
          </a:xfrm>
          <a:custGeom>
            <a:avLst/>
            <a:gdLst/>
            <a:ahLst/>
            <a:cxnLst/>
            <a:rect r="r" b="b" t="t" l="l"/>
            <a:pathLst>
              <a:path h="9937548" w="14340716">
                <a:moveTo>
                  <a:pt x="0" y="0"/>
                </a:moveTo>
                <a:lnTo>
                  <a:pt x="14340716" y="0"/>
                </a:lnTo>
                <a:lnTo>
                  <a:pt x="14340716" y="9937548"/>
                </a:lnTo>
                <a:lnTo>
                  <a:pt x="0" y="99375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1005840" y="882398"/>
            <a:ext cx="16276320" cy="900684"/>
          </a:xfrm>
          <a:prstGeom prst="rect">
            <a:avLst/>
          </a:prstGeom>
        </p:spPr>
        <p:txBody>
          <a:bodyPr anchor="t" rtlCol="false" tIns="0" lIns="0" bIns="0" rIns="0">
            <a:spAutoFit/>
          </a:bodyPr>
          <a:lstStyle/>
          <a:p>
            <a:pPr algn="l">
              <a:lnSpc>
                <a:spcPts val="7128"/>
              </a:lnSpc>
            </a:pPr>
            <a:r>
              <a:rPr lang="en-US" sz="5940">
                <a:solidFill>
                  <a:srgbClr val="262626"/>
                </a:solidFill>
                <a:latin typeface="Posterama"/>
                <a:ea typeface="Posterama"/>
                <a:cs typeface="Posterama"/>
                <a:sym typeface="Posterama"/>
              </a:rPr>
              <a:t>Funding:</a:t>
            </a:r>
          </a:p>
        </p:txBody>
      </p:sp>
      <p:sp>
        <p:nvSpPr>
          <p:cNvPr name="TextBox 6" id="6"/>
          <p:cNvSpPr txBox="true"/>
          <p:nvPr/>
        </p:nvSpPr>
        <p:spPr>
          <a:xfrm rot="0">
            <a:off x="1005840" y="2098358"/>
            <a:ext cx="7932420" cy="4863707"/>
          </a:xfrm>
          <a:prstGeom prst="rect">
            <a:avLst/>
          </a:prstGeom>
        </p:spPr>
        <p:txBody>
          <a:bodyPr anchor="t" rtlCol="false" tIns="0" lIns="0" bIns="0" rIns="0">
            <a:spAutoFit/>
          </a:bodyPr>
          <a:lstStyle/>
          <a:p>
            <a:pPr algn="l" marL="542925" indent="-271462" lvl="1">
              <a:lnSpc>
                <a:spcPts val="3960"/>
              </a:lnSpc>
              <a:buFont typeface="Arial"/>
              <a:buChar char="•"/>
            </a:pPr>
            <a:r>
              <a:rPr lang="en-US" sz="3000">
                <a:solidFill>
                  <a:srgbClr val="262626"/>
                </a:solidFill>
                <a:latin typeface="Arimo"/>
                <a:ea typeface="Arimo"/>
                <a:cs typeface="Arimo"/>
                <a:sym typeface="Arimo"/>
              </a:rPr>
              <a:t>Fares – Cash and Credit/Debit Cards</a:t>
            </a:r>
          </a:p>
          <a:p>
            <a:pPr algn="l" marL="542925" indent="-271462" lvl="1">
              <a:lnSpc>
                <a:spcPts val="3960"/>
              </a:lnSpc>
              <a:buFont typeface="Arial"/>
              <a:buChar char="•"/>
            </a:pPr>
            <a:r>
              <a:rPr lang="en-US" sz="3000">
                <a:solidFill>
                  <a:srgbClr val="262626"/>
                </a:solidFill>
                <a:latin typeface="Arimo"/>
                <a:ea typeface="Arimo"/>
                <a:cs typeface="Arimo"/>
                <a:sym typeface="Arimo"/>
              </a:rPr>
              <a:t>Concession Cards:</a:t>
            </a:r>
          </a:p>
          <a:p>
            <a:pPr algn="l" marL="831532" indent="-277178" lvl="2">
              <a:lnSpc>
                <a:spcPts val="3564"/>
              </a:lnSpc>
              <a:buFont typeface="Arial"/>
              <a:buChar char="⚬"/>
            </a:pPr>
            <a:r>
              <a:rPr lang="en-US" sz="2700">
                <a:solidFill>
                  <a:srgbClr val="262626"/>
                </a:solidFill>
                <a:latin typeface="Arimo"/>
                <a:ea typeface="Arimo"/>
                <a:cs typeface="Arimo"/>
                <a:sym typeface="Arimo"/>
              </a:rPr>
              <a:t>&lt;22 = between 45% and 85% single fare</a:t>
            </a:r>
          </a:p>
          <a:p>
            <a:pPr algn="l" marL="831532" indent="-277178" lvl="2">
              <a:lnSpc>
                <a:spcPts val="3564"/>
              </a:lnSpc>
              <a:buFont typeface="Arial"/>
              <a:buChar char="⚬"/>
            </a:pPr>
            <a:r>
              <a:rPr lang="en-US" sz="2700">
                <a:solidFill>
                  <a:srgbClr val="262626"/>
                </a:solidFill>
                <a:latin typeface="Arimo"/>
                <a:ea typeface="Arimo"/>
                <a:cs typeface="Arimo"/>
                <a:sym typeface="Arimo"/>
              </a:rPr>
              <a:t>&gt;60 = 55% single fare</a:t>
            </a:r>
          </a:p>
          <a:p>
            <a:pPr algn="l" marL="542925" indent="-271462" lvl="1">
              <a:lnSpc>
                <a:spcPts val="3960"/>
              </a:lnSpc>
              <a:buFont typeface="Arial"/>
              <a:buChar char="•"/>
            </a:pPr>
            <a:r>
              <a:rPr lang="en-US" sz="3000">
                <a:solidFill>
                  <a:srgbClr val="262626"/>
                </a:solidFill>
                <a:latin typeface="Arimo"/>
                <a:ea typeface="Arimo"/>
                <a:cs typeface="Arimo"/>
                <a:sym typeface="Arimo"/>
              </a:rPr>
              <a:t>Network Support Grant = £0.14 per km</a:t>
            </a:r>
          </a:p>
          <a:p>
            <a:pPr algn="l" marL="542925" indent="-271462" lvl="1">
              <a:lnSpc>
                <a:spcPts val="3960"/>
              </a:lnSpc>
              <a:buFont typeface="Arial"/>
              <a:buChar char="•"/>
            </a:pPr>
            <a:r>
              <a:rPr lang="en-US" sz="3000">
                <a:solidFill>
                  <a:srgbClr val="262626"/>
                </a:solidFill>
                <a:latin typeface="Arimo"/>
                <a:ea typeface="Arimo"/>
                <a:cs typeface="Arimo"/>
                <a:sym typeface="Arimo"/>
              </a:rPr>
              <a:t>Perth &amp; Kinross Council Subsidy</a:t>
            </a:r>
          </a:p>
          <a:p>
            <a:pPr algn="l" marL="542925" indent="-271462" lvl="1">
              <a:lnSpc>
                <a:spcPts val="3960"/>
              </a:lnSpc>
            </a:pPr>
          </a:p>
          <a:p>
            <a:pPr algn="l" marL="542925" indent="-271462" lvl="1">
              <a:lnSpc>
                <a:spcPts val="3960"/>
              </a:lnSpc>
            </a:pPr>
          </a:p>
        </p:txBody>
      </p:sp>
      <p:sp>
        <p:nvSpPr>
          <p:cNvPr name="TextBox 7" id="7"/>
          <p:cNvSpPr txBox="true"/>
          <p:nvPr/>
        </p:nvSpPr>
        <p:spPr>
          <a:xfrm rot="0">
            <a:off x="8949693" y="1886255"/>
            <a:ext cx="7932420" cy="4863705"/>
          </a:xfrm>
          <a:prstGeom prst="rect">
            <a:avLst/>
          </a:prstGeom>
        </p:spPr>
        <p:txBody>
          <a:bodyPr anchor="t" rtlCol="false" tIns="0" lIns="0" bIns="0" rIns="0">
            <a:spAutoFit/>
          </a:bodyPr>
          <a:lstStyle/>
          <a:p>
            <a:pPr algn="l" marL="542925" indent="-271462" lvl="1">
              <a:lnSpc>
                <a:spcPts val="3960"/>
              </a:lnSpc>
              <a:buFont typeface="Arial"/>
              <a:buChar char="•"/>
            </a:pPr>
            <a:r>
              <a:rPr lang="en-US" sz="3000">
                <a:solidFill>
                  <a:srgbClr val="262626"/>
                </a:solidFill>
                <a:latin typeface="Arimo"/>
                <a:ea typeface="Arimo"/>
                <a:cs typeface="Arimo"/>
                <a:sym typeface="Arimo"/>
              </a:rPr>
              <a:t>Charities:</a:t>
            </a:r>
          </a:p>
          <a:p>
            <a:pPr algn="l" marL="542925" indent="-271462" lvl="1">
              <a:lnSpc>
                <a:spcPts val="3960"/>
              </a:lnSpc>
              <a:buFont typeface="Arial"/>
              <a:buChar char="•"/>
            </a:pPr>
            <a:r>
              <a:rPr lang="en-US" sz="3000">
                <a:solidFill>
                  <a:srgbClr val="262626"/>
                </a:solidFill>
                <a:latin typeface="Arimo"/>
                <a:ea typeface="Arimo"/>
                <a:cs typeface="Arimo"/>
                <a:sym typeface="Arimo"/>
              </a:rPr>
              <a:t>Smarter Choices Smarter Places</a:t>
            </a:r>
          </a:p>
          <a:p>
            <a:pPr algn="l" marL="542925" indent="-271462" lvl="1">
              <a:lnSpc>
                <a:spcPts val="3960"/>
              </a:lnSpc>
              <a:buFont typeface="Arial"/>
              <a:buChar char="•"/>
            </a:pPr>
            <a:r>
              <a:rPr lang="en-US" sz="3000">
                <a:solidFill>
                  <a:srgbClr val="262626"/>
                </a:solidFill>
                <a:latin typeface="Arimo"/>
                <a:ea typeface="Arimo"/>
                <a:cs typeface="Arimo"/>
                <a:sym typeface="Arimo"/>
              </a:rPr>
              <a:t>Lottery</a:t>
            </a:r>
          </a:p>
          <a:p>
            <a:pPr algn="l" marL="542925" indent="-271462" lvl="1">
              <a:lnSpc>
                <a:spcPts val="3960"/>
              </a:lnSpc>
              <a:buFont typeface="Arial"/>
              <a:buChar char="•"/>
            </a:pPr>
            <a:r>
              <a:rPr lang="en-US" sz="3000">
                <a:solidFill>
                  <a:srgbClr val="262626"/>
                </a:solidFill>
                <a:latin typeface="Arimo"/>
                <a:ea typeface="Arimo"/>
                <a:cs typeface="Arimo"/>
                <a:sym typeface="Arimo"/>
              </a:rPr>
              <a:t>Roberston Foundation</a:t>
            </a:r>
          </a:p>
          <a:p>
            <a:pPr algn="l" marL="542925" indent="-271462" lvl="1">
              <a:lnSpc>
                <a:spcPts val="3960"/>
              </a:lnSpc>
              <a:buFont typeface="Arial"/>
              <a:buChar char="•"/>
            </a:pPr>
            <a:r>
              <a:rPr lang="en-US" sz="3000">
                <a:solidFill>
                  <a:srgbClr val="262626"/>
                </a:solidFill>
                <a:latin typeface="Arimo"/>
                <a:ea typeface="Arimo"/>
                <a:cs typeface="Arimo"/>
                <a:sym typeface="Arimo"/>
              </a:rPr>
              <a:t>Lochelbank &amp; Binn Windfarms</a:t>
            </a:r>
          </a:p>
          <a:p>
            <a:pPr algn="l" marL="542925" indent="-271462" lvl="1">
              <a:lnSpc>
                <a:spcPts val="3960"/>
              </a:lnSpc>
              <a:buFont typeface="Arial"/>
              <a:buChar char="•"/>
            </a:pPr>
            <a:r>
              <a:rPr lang="en-US" sz="3000">
                <a:solidFill>
                  <a:srgbClr val="262626"/>
                </a:solidFill>
                <a:latin typeface="Arimo"/>
                <a:ea typeface="Arimo"/>
                <a:cs typeface="Arimo"/>
                <a:sym typeface="Arimo"/>
              </a:rPr>
              <a:t>PKC Grants</a:t>
            </a:r>
          </a:p>
          <a:p>
            <a:pPr algn="l" marL="542925" indent="-271462" lvl="1">
              <a:lnSpc>
                <a:spcPts val="3960"/>
              </a:lnSpc>
              <a:buFont typeface="Arial"/>
              <a:buChar char="•"/>
            </a:pPr>
            <a:r>
              <a:rPr lang="en-US" sz="3000">
                <a:solidFill>
                  <a:srgbClr val="262626"/>
                </a:solidFill>
                <a:latin typeface="Arimo"/>
                <a:ea typeface="Arimo"/>
                <a:cs typeface="Arimo"/>
                <a:sym typeface="Arimo"/>
              </a:rPr>
              <a:t>Uncle Tom Cobley and All Grants</a:t>
            </a:r>
          </a:p>
        </p:txBody>
      </p:sp>
      <p:sp>
        <p:nvSpPr>
          <p:cNvPr name="Freeform 8" id="8" descr="A blue hand with two fingers up  Description automatically generated"/>
          <p:cNvSpPr/>
          <p:nvPr/>
        </p:nvSpPr>
        <p:spPr>
          <a:xfrm flipH="false" flipV="false" rot="0">
            <a:off x="3657600" y="7620980"/>
            <a:ext cx="4673600" cy="2628900"/>
          </a:xfrm>
          <a:custGeom>
            <a:avLst/>
            <a:gdLst/>
            <a:ahLst/>
            <a:cxnLst/>
            <a:rect r="r" b="b" t="t" l="l"/>
            <a:pathLst>
              <a:path h="2628900" w="4673600">
                <a:moveTo>
                  <a:pt x="0" y="0"/>
                </a:moveTo>
                <a:lnTo>
                  <a:pt x="4673600" y="0"/>
                </a:lnTo>
                <a:lnTo>
                  <a:pt x="4673600" y="2628899"/>
                </a:lnTo>
                <a:lnTo>
                  <a:pt x="0" y="2628899"/>
                </a:lnTo>
                <a:lnTo>
                  <a:pt x="0" y="0"/>
                </a:lnTo>
                <a:close/>
              </a:path>
            </a:pathLst>
          </a:custGeom>
          <a:blipFill>
            <a:blip r:embed="rId4"/>
            <a:stretch>
              <a:fillRect l="0" t="0" r="0" b="0"/>
            </a:stretch>
          </a:blipFill>
        </p:spPr>
      </p:sp>
      <p:sp>
        <p:nvSpPr>
          <p:cNvPr name="Freeform 9" id="9" descr="A logo for a company  Description automatically generated"/>
          <p:cNvSpPr/>
          <p:nvPr/>
        </p:nvSpPr>
        <p:spPr>
          <a:xfrm flipH="false" flipV="false" rot="0">
            <a:off x="510921" y="7658100"/>
            <a:ext cx="3632454" cy="2440360"/>
          </a:xfrm>
          <a:custGeom>
            <a:avLst/>
            <a:gdLst/>
            <a:ahLst/>
            <a:cxnLst/>
            <a:rect r="r" b="b" t="t" l="l"/>
            <a:pathLst>
              <a:path h="2440360" w="3632454">
                <a:moveTo>
                  <a:pt x="0" y="0"/>
                </a:moveTo>
                <a:lnTo>
                  <a:pt x="3632454" y="0"/>
                </a:lnTo>
                <a:lnTo>
                  <a:pt x="3632454" y="2440360"/>
                </a:lnTo>
                <a:lnTo>
                  <a:pt x="0" y="2440360"/>
                </a:lnTo>
                <a:lnTo>
                  <a:pt x="0" y="0"/>
                </a:lnTo>
                <a:close/>
              </a:path>
            </a:pathLst>
          </a:custGeom>
          <a:blipFill>
            <a:blip r:embed="rId5"/>
            <a:stretch>
              <a:fillRect l="0" t="0" r="0" b="0"/>
            </a:stretch>
          </a:blipFill>
        </p:spPr>
      </p:sp>
      <p:sp>
        <p:nvSpPr>
          <p:cNvPr name="Freeform 10" id="10" descr="A logo on a black background  Description automatically generated"/>
          <p:cNvSpPr/>
          <p:nvPr/>
        </p:nvSpPr>
        <p:spPr>
          <a:xfrm flipH="false" flipV="false" rot="0">
            <a:off x="7850979" y="7620980"/>
            <a:ext cx="2357438" cy="2228850"/>
          </a:xfrm>
          <a:custGeom>
            <a:avLst/>
            <a:gdLst/>
            <a:ahLst/>
            <a:cxnLst/>
            <a:rect r="r" b="b" t="t" l="l"/>
            <a:pathLst>
              <a:path h="2228850" w="2357438">
                <a:moveTo>
                  <a:pt x="0" y="0"/>
                </a:moveTo>
                <a:lnTo>
                  <a:pt x="2357438" y="0"/>
                </a:lnTo>
                <a:lnTo>
                  <a:pt x="2357438" y="2228849"/>
                </a:lnTo>
                <a:lnTo>
                  <a:pt x="0" y="2228849"/>
                </a:lnTo>
                <a:lnTo>
                  <a:pt x="0" y="0"/>
                </a:lnTo>
                <a:close/>
              </a:path>
            </a:pathLst>
          </a:custGeom>
          <a:blipFill>
            <a:blip r:embed="rId6"/>
            <a:stretch>
              <a:fillRect l="0" t="0" r="0" b="0"/>
            </a:stretch>
          </a:blipFill>
        </p:spPr>
      </p:sp>
      <p:sp>
        <p:nvSpPr>
          <p:cNvPr name="Freeform 11" id="11" descr="A blue and white logo  Description automatically generated"/>
          <p:cNvSpPr/>
          <p:nvPr/>
        </p:nvSpPr>
        <p:spPr>
          <a:xfrm flipH="false" flipV="false" rot="0">
            <a:off x="15633279" y="6670198"/>
            <a:ext cx="2366215" cy="3509315"/>
          </a:xfrm>
          <a:custGeom>
            <a:avLst/>
            <a:gdLst/>
            <a:ahLst/>
            <a:cxnLst/>
            <a:rect r="r" b="b" t="t" l="l"/>
            <a:pathLst>
              <a:path h="3509315" w="2366215">
                <a:moveTo>
                  <a:pt x="0" y="0"/>
                </a:moveTo>
                <a:lnTo>
                  <a:pt x="2366215" y="0"/>
                </a:lnTo>
                <a:lnTo>
                  <a:pt x="2366215" y="3509315"/>
                </a:lnTo>
                <a:lnTo>
                  <a:pt x="0" y="3509315"/>
                </a:lnTo>
                <a:lnTo>
                  <a:pt x="0" y="0"/>
                </a:lnTo>
                <a:close/>
              </a:path>
            </a:pathLst>
          </a:custGeom>
          <a:blipFill>
            <a:blip r:embed="rId7"/>
            <a:stretch>
              <a:fillRect l="0" t="0" r="0" b="0"/>
            </a:stretch>
          </a:blipFill>
        </p:spPr>
      </p:sp>
      <p:sp>
        <p:nvSpPr>
          <p:cNvPr name="Freeform 12" id="12"/>
          <p:cNvSpPr/>
          <p:nvPr/>
        </p:nvSpPr>
        <p:spPr>
          <a:xfrm flipH="false" flipV="false" rot="0">
            <a:off x="10872788" y="7886700"/>
            <a:ext cx="4400550" cy="1771650"/>
          </a:xfrm>
          <a:custGeom>
            <a:avLst/>
            <a:gdLst/>
            <a:ahLst/>
            <a:cxnLst/>
            <a:rect r="r" b="b" t="t" l="l"/>
            <a:pathLst>
              <a:path h="1771650" w="4400550">
                <a:moveTo>
                  <a:pt x="0" y="0"/>
                </a:moveTo>
                <a:lnTo>
                  <a:pt x="4400550" y="0"/>
                </a:lnTo>
                <a:lnTo>
                  <a:pt x="4400550" y="1771650"/>
                </a:lnTo>
                <a:lnTo>
                  <a:pt x="0" y="1771650"/>
                </a:lnTo>
                <a:lnTo>
                  <a:pt x="0" y="0"/>
                </a:lnTo>
                <a:close/>
              </a:path>
            </a:pathLst>
          </a:custGeom>
          <a:blipFill>
            <a:blip r:embed="rId8">
              <a:extLst>
                <a:ext uri="{96DAC541-7B7A-43D3-8B79-37D633B846F1}">
                  <asvg:svgBlip xmlns:asvg="http://schemas.microsoft.com/office/drawing/2016/SVG/main" r:embed="rId9"/>
                </a:ext>
              </a:extLst>
            </a:blip>
            <a:stretch>
              <a:fillRect l="-10281" t="0" r="-10281" b="0"/>
            </a:stretch>
          </a:blipFill>
        </p:spPr>
      </p:sp>
    </p:spTree>
  </p:cSld>
  <p:clrMapOvr>
    <a:masterClrMapping/>
  </p:clrMapOvr>
</p:sld>
</file>

<file path=ppt/slides/slide89.xml><?xml version="1.0" encoding="utf-8"?>
<p:sld xmlns:p="http://schemas.openxmlformats.org/presentationml/2006/main" xmlns:a="http://schemas.openxmlformats.org/drawingml/2006/main" xmlns:r="http://schemas.openxmlformats.org/officeDocument/2006/relationships">
  <p:cSld>
    <p:bg>
      <p:bgPr>
        <a:solidFill>
          <a:srgbClr val="E9F3F3"/>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2" cy="10287000"/>
            <a:chOff x="0" y="0"/>
            <a:chExt cx="24384002"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AEAEAE">
                <a:alpha val="9804"/>
              </a:srgbClr>
            </a:solidFill>
          </p:spPr>
        </p:sp>
      </p:grpSp>
      <p:sp>
        <p:nvSpPr>
          <p:cNvPr name="Freeform 4" id="4"/>
          <p:cNvSpPr/>
          <p:nvPr/>
        </p:nvSpPr>
        <p:spPr>
          <a:xfrm flipH="false" flipV="false" rot="0">
            <a:off x="-19050" y="349452"/>
            <a:ext cx="14340716" cy="9937548"/>
          </a:xfrm>
          <a:custGeom>
            <a:avLst/>
            <a:gdLst/>
            <a:ahLst/>
            <a:cxnLst/>
            <a:rect r="r" b="b" t="t" l="l"/>
            <a:pathLst>
              <a:path h="9937548" w="14340716">
                <a:moveTo>
                  <a:pt x="0" y="0"/>
                </a:moveTo>
                <a:lnTo>
                  <a:pt x="14340716" y="0"/>
                </a:lnTo>
                <a:lnTo>
                  <a:pt x="14340716" y="9937548"/>
                </a:lnTo>
                <a:lnTo>
                  <a:pt x="0" y="99375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1010414" y="1500446"/>
            <a:ext cx="9479061" cy="1917470"/>
          </a:xfrm>
          <a:prstGeom prst="rect">
            <a:avLst/>
          </a:prstGeom>
        </p:spPr>
        <p:txBody>
          <a:bodyPr anchor="t" rtlCol="false" tIns="0" lIns="0" bIns="0" rIns="0">
            <a:spAutoFit/>
          </a:bodyPr>
          <a:lstStyle/>
          <a:p>
            <a:pPr algn="l">
              <a:lnSpc>
                <a:spcPts val="6480"/>
              </a:lnSpc>
            </a:pPr>
            <a:r>
              <a:rPr lang="en-US" sz="5400">
                <a:solidFill>
                  <a:srgbClr val="262626"/>
                </a:solidFill>
                <a:latin typeface="Posterama"/>
                <a:ea typeface="Posterama"/>
                <a:cs typeface="Posterama"/>
                <a:sym typeface="Posterama"/>
              </a:rPr>
              <a:t>But, the best advice that we were given:</a:t>
            </a:r>
          </a:p>
        </p:txBody>
      </p:sp>
      <p:sp>
        <p:nvSpPr>
          <p:cNvPr name="Freeform 6" id="6" descr="A group of people sitting in a bus  Description automatically generated"/>
          <p:cNvSpPr/>
          <p:nvPr/>
        </p:nvSpPr>
        <p:spPr>
          <a:xfrm flipH="false" flipV="false" rot="0">
            <a:off x="10692207" y="0"/>
            <a:ext cx="7715250" cy="10287000"/>
          </a:xfrm>
          <a:custGeom>
            <a:avLst/>
            <a:gdLst/>
            <a:ahLst/>
            <a:cxnLst/>
            <a:rect r="r" b="b" t="t" l="l"/>
            <a:pathLst>
              <a:path h="10287000" w="7715250">
                <a:moveTo>
                  <a:pt x="0" y="0"/>
                </a:moveTo>
                <a:lnTo>
                  <a:pt x="7715250" y="0"/>
                </a:lnTo>
                <a:lnTo>
                  <a:pt x="7715250" y="10287000"/>
                </a:lnTo>
                <a:lnTo>
                  <a:pt x="0" y="10287000"/>
                </a:lnTo>
                <a:lnTo>
                  <a:pt x="0" y="0"/>
                </a:lnTo>
                <a:close/>
              </a:path>
            </a:pathLst>
          </a:custGeom>
          <a:blipFill>
            <a:blip r:embed="rId4"/>
            <a:stretch>
              <a:fillRect l="0" t="0" r="0" b="0"/>
            </a:stretch>
          </a:blipFill>
        </p:spPr>
      </p:sp>
      <p:sp>
        <p:nvSpPr>
          <p:cNvPr name="TextBox 7" id="7"/>
          <p:cNvSpPr txBox="true"/>
          <p:nvPr/>
        </p:nvSpPr>
        <p:spPr>
          <a:xfrm rot="0">
            <a:off x="1121708" y="5199516"/>
            <a:ext cx="9479059" cy="3871056"/>
          </a:xfrm>
          <a:prstGeom prst="rect">
            <a:avLst/>
          </a:prstGeom>
        </p:spPr>
        <p:txBody>
          <a:bodyPr anchor="t" rtlCol="false" tIns="0" lIns="0" bIns="0" rIns="0">
            <a:spAutoFit/>
          </a:bodyPr>
          <a:lstStyle/>
          <a:p>
            <a:pPr algn="l">
              <a:lnSpc>
                <a:spcPts val="7920"/>
              </a:lnSpc>
            </a:pPr>
            <a:r>
              <a:rPr lang="en-US" sz="6000" i="true">
                <a:solidFill>
                  <a:srgbClr val="262626"/>
                </a:solidFill>
                <a:latin typeface="Arimo Italics"/>
                <a:ea typeface="Arimo Italics"/>
                <a:cs typeface="Arimo Italics"/>
                <a:sym typeface="Arimo Italics"/>
              </a:rPr>
              <a:t>COMMUNITY TRANSPORT IS NOT ABOUT BUSES - IT’S ALL ABOUT PEOPLE…</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8945878"/>
            <a:ext cx="2924223" cy="1341122"/>
          </a:xfrm>
          <a:custGeom>
            <a:avLst/>
            <a:gdLst/>
            <a:ahLst/>
            <a:cxnLst/>
            <a:rect r="r" b="b" t="t" l="l"/>
            <a:pathLst>
              <a:path h="1341122" w="2924223">
                <a:moveTo>
                  <a:pt x="0" y="0"/>
                </a:moveTo>
                <a:lnTo>
                  <a:pt x="2924223" y="0"/>
                </a:lnTo>
                <a:lnTo>
                  <a:pt x="2924223" y="1341122"/>
                </a:lnTo>
                <a:lnTo>
                  <a:pt x="0" y="1341122"/>
                </a:lnTo>
                <a:lnTo>
                  <a:pt x="0" y="0"/>
                </a:lnTo>
                <a:close/>
              </a:path>
            </a:pathLst>
          </a:custGeom>
          <a:blipFill>
            <a:blip r:embed="rId2"/>
            <a:stretch>
              <a:fillRect l="0" t="-29079" r="0" b="-25000"/>
            </a:stretch>
          </a:blipFill>
        </p:spPr>
      </p:sp>
      <p:sp>
        <p:nvSpPr>
          <p:cNvPr name="AutoShape 3" id="3"/>
          <p:cNvSpPr/>
          <p:nvPr/>
        </p:nvSpPr>
        <p:spPr>
          <a:xfrm rot="11497">
            <a:off x="-28623" y="1886427"/>
            <a:ext cx="17087946" cy="0"/>
          </a:xfrm>
          <a:prstGeom prst="line">
            <a:avLst/>
          </a:prstGeom>
          <a:ln cap="rnd" w="28575">
            <a:solidFill>
              <a:srgbClr val="009739"/>
            </a:solidFill>
            <a:prstDash val="solid"/>
            <a:headEnd type="none" len="sm" w="sm"/>
            <a:tailEnd type="none" len="sm" w="sm"/>
          </a:ln>
        </p:spPr>
      </p:sp>
      <p:sp>
        <p:nvSpPr>
          <p:cNvPr name="TextBox 4" id="4"/>
          <p:cNvSpPr txBox="true"/>
          <p:nvPr/>
        </p:nvSpPr>
        <p:spPr>
          <a:xfrm rot="0">
            <a:off x="1348740" y="980079"/>
            <a:ext cx="15590520" cy="854371"/>
          </a:xfrm>
          <a:prstGeom prst="rect">
            <a:avLst/>
          </a:prstGeom>
        </p:spPr>
        <p:txBody>
          <a:bodyPr anchor="t" rtlCol="false" tIns="0" lIns="0" bIns="0" rIns="0">
            <a:spAutoFit/>
          </a:bodyPr>
          <a:lstStyle/>
          <a:p>
            <a:pPr algn="l">
              <a:lnSpc>
                <a:spcPts val="6480"/>
              </a:lnSpc>
            </a:pPr>
            <a:r>
              <a:rPr lang="en-US" sz="6000">
                <a:solidFill>
                  <a:srgbClr val="009739"/>
                </a:solidFill>
                <a:latin typeface="Arimo"/>
                <a:ea typeface="Arimo"/>
                <a:cs typeface="Arimo"/>
                <a:sym typeface="Arimo"/>
              </a:rPr>
              <a:t>Sector at risk</a:t>
            </a:r>
          </a:p>
        </p:txBody>
      </p:sp>
      <p:grpSp>
        <p:nvGrpSpPr>
          <p:cNvPr name="Group 5" id="5"/>
          <p:cNvGrpSpPr/>
          <p:nvPr/>
        </p:nvGrpSpPr>
        <p:grpSpPr>
          <a:xfrm rot="0">
            <a:off x="7900636" y="4229158"/>
            <a:ext cx="2486724" cy="2486724"/>
            <a:chOff x="0" y="0"/>
            <a:chExt cx="3315632" cy="3315632"/>
          </a:xfrm>
        </p:grpSpPr>
        <p:sp>
          <p:nvSpPr>
            <p:cNvPr name="Freeform 6" id="6"/>
            <p:cNvSpPr/>
            <p:nvPr/>
          </p:nvSpPr>
          <p:spPr>
            <a:xfrm flipH="false" flipV="false" rot="0">
              <a:off x="12700" y="12700"/>
              <a:ext cx="3290189" cy="3290316"/>
            </a:xfrm>
            <a:custGeom>
              <a:avLst/>
              <a:gdLst/>
              <a:ahLst/>
              <a:cxnLst/>
              <a:rect r="r" b="b" t="t" l="l"/>
              <a:pathLst>
                <a:path h="3290316" w="3290189">
                  <a:moveTo>
                    <a:pt x="0" y="1645158"/>
                  </a:moveTo>
                  <a:cubicBezTo>
                    <a:pt x="0" y="736600"/>
                    <a:pt x="736600" y="0"/>
                    <a:pt x="1645158" y="0"/>
                  </a:cubicBezTo>
                  <a:cubicBezTo>
                    <a:pt x="2553716" y="0"/>
                    <a:pt x="3290189" y="736600"/>
                    <a:pt x="3290189" y="1645158"/>
                  </a:cubicBezTo>
                  <a:cubicBezTo>
                    <a:pt x="3290189" y="2553716"/>
                    <a:pt x="2553589" y="3290316"/>
                    <a:pt x="1645031" y="3290316"/>
                  </a:cubicBezTo>
                  <a:cubicBezTo>
                    <a:pt x="736473" y="3290316"/>
                    <a:pt x="0" y="2553716"/>
                    <a:pt x="0" y="1645158"/>
                  </a:cubicBezTo>
                  <a:close/>
                </a:path>
              </a:pathLst>
            </a:custGeom>
            <a:solidFill>
              <a:srgbClr val="00B050">
                <a:alpha val="49804"/>
              </a:srgbClr>
            </a:solidFill>
          </p:spPr>
        </p:sp>
        <p:sp>
          <p:nvSpPr>
            <p:cNvPr name="Freeform 7" id="7"/>
            <p:cNvSpPr/>
            <p:nvPr/>
          </p:nvSpPr>
          <p:spPr>
            <a:xfrm flipH="false" flipV="false" rot="0">
              <a:off x="0" y="0"/>
              <a:ext cx="3315716" cy="3315589"/>
            </a:xfrm>
            <a:custGeom>
              <a:avLst/>
              <a:gdLst/>
              <a:ahLst/>
              <a:cxnLst/>
              <a:rect r="r" b="b" t="t" l="l"/>
              <a:pathLst>
                <a:path h="3315589" w="3315716">
                  <a:moveTo>
                    <a:pt x="0" y="1657858"/>
                  </a:moveTo>
                  <a:cubicBezTo>
                    <a:pt x="0" y="742188"/>
                    <a:pt x="742188" y="0"/>
                    <a:pt x="1657858" y="0"/>
                  </a:cubicBezTo>
                  <a:lnTo>
                    <a:pt x="1657858" y="12700"/>
                  </a:lnTo>
                  <a:lnTo>
                    <a:pt x="1657858" y="0"/>
                  </a:lnTo>
                  <a:cubicBezTo>
                    <a:pt x="2573401" y="0"/>
                    <a:pt x="3315716" y="742188"/>
                    <a:pt x="3315716" y="1657858"/>
                  </a:cubicBezTo>
                  <a:cubicBezTo>
                    <a:pt x="3315716" y="2573528"/>
                    <a:pt x="2573401" y="3315589"/>
                    <a:pt x="1657858" y="3315589"/>
                  </a:cubicBezTo>
                  <a:lnTo>
                    <a:pt x="1657858" y="3302889"/>
                  </a:lnTo>
                  <a:lnTo>
                    <a:pt x="1657858" y="3315589"/>
                  </a:lnTo>
                  <a:cubicBezTo>
                    <a:pt x="742188" y="3315589"/>
                    <a:pt x="0" y="2573401"/>
                    <a:pt x="0" y="1657858"/>
                  </a:cubicBezTo>
                  <a:lnTo>
                    <a:pt x="12700" y="1657858"/>
                  </a:lnTo>
                  <a:lnTo>
                    <a:pt x="23368" y="1664716"/>
                  </a:lnTo>
                  <a:cubicBezTo>
                    <a:pt x="20320" y="1669415"/>
                    <a:pt x="14478" y="1671701"/>
                    <a:pt x="9144" y="1670050"/>
                  </a:cubicBezTo>
                  <a:cubicBezTo>
                    <a:pt x="3810" y="1668399"/>
                    <a:pt x="0" y="1663446"/>
                    <a:pt x="0" y="1657858"/>
                  </a:cubicBezTo>
                  <a:moveTo>
                    <a:pt x="25400" y="1657858"/>
                  </a:moveTo>
                  <a:lnTo>
                    <a:pt x="12700" y="1657858"/>
                  </a:lnTo>
                  <a:lnTo>
                    <a:pt x="2032" y="1651000"/>
                  </a:lnTo>
                  <a:cubicBezTo>
                    <a:pt x="5080" y="1646301"/>
                    <a:pt x="10922" y="1644015"/>
                    <a:pt x="16256" y="1645666"/>
                  </a:cubicBezTo>
                  <a:cubicBezTo>
                    <a:pt x="21590" y="1647317"/>
                    <a:pt x="25400" y="1652270"/>
                    <a:pt x="25400" y="1657858"/>
                  </a:cubicBezTo>
                  <a:cubicBezTo>
                    <a:pt x="25400" y="2559431"/>
                    <a:pt x="756285" y="3290316"/>
                    <a:pt x="1657858" y="3290316"/>
                  </a:cubicBezTo>
                  <a:cubicBezTo>
                    <a:pt x="2559431" y="3290316"/>
                    <a:pt x="3290316" y="2559431"/>
                    <a:pt x="3290316" y="1657858"/>
                  </a:cubicBezTo>
                  <a:lnTo>
                    <a:pt x="3303016" y="1657858"/>
                  </a:lnTo>
                  <a:lnTo>
                    <a:pt x="3290316" y="1657858"/>
                  </a:lnTo>
                  <a:cubicBezTo>
                    <a:pt x="3290189" y="756285"/>
                    <a:pt x="2559431" y="25400"/>
                    <a:pt x="1657858" y="25400"/>
                  </a:cubicBezTo>
                  <a:lnTo>
                    <a:pt x="1657858" y="12700"/>
                  </a:lnTo>
                  <a:lnTo>
                    <a:pt x="1657858" y="25400"/>
                  </a:lnTo>
                  <a:cubicBezTo>
                    <a:pt x="756285" y="25400"/>
                    <a:pt x="25400" y="756285"/>
                    <a:pt x="25400" y="1657858"/>
                  </a:cubicBezTo>
                  <a:close/>
                </a:path>
              </a:pathLst>
            </a:custGeom>
            <a:solidFill>
              <a:srgbClr val="FFFFFF"/>
            </a:solidFill>
          </p:spPr>
        </p:sp>
      </p:grpSp>
      <p:sp>
        <p:nvSpPr>
          <p:cNvPr name="TextBox 8" id="8"/>
          <p:cNvSpPr txBox="true"/>
          <p:nvPr/>
        </p:nvSpPr>
        <p:spPr>
          <a:xfrm rot="0">
            <a:off x="7707984" y="2234055"/>
            <a:ext cx="2872028" cy="1656867"/>
          </a:xfrm>
          <a:prstGeom prst="rect">
            <a:avLst/>
          </a:prstGeom>
        </p:spPr>
        <p:txBody>
          <a:bodyPr anchor="t" rtlCol="false" tIns="0" lIns="0" bIns="0" rIns="0">
            <a:spAutoFit/>
          </a:bodyPr>
          <a:lstStyle/>
          <a:p>
            <a:pPr algn="ctr">
              <a:lnSpc>
                <a:spcPts val="3564"/>
              </a:lnSpc>
            </a:pPr>
            <a:r>
              <a:rPr lang="en-US" sz="3300">
                <a:solidFill>
                  <a:srgbClr val="000000"/>
                </a:solidFill>
                <a:latin typeface="Arimo"/>
                <a:ea typeface="Arimo"/>
                <a:cs typeface="Arimo"/>
                <a:sym typeface="Arimo"/>
              </a:rPr>
              <a:t>Under resourcing</a:t>
            </a:r>
          </a:p>
        </p:txBody>
      </p:sp>
      <p:grpSp>
        <p:nvGrpSpPr>
          <p:cNvPr name="Group 9" id="9"/>
          <p:cNvGrpSpPr/>
          <p:nvPr/>
        </p:nvGrpSpPr>
        <p:grpSpPr>
          <a:xfrm rot="0">
            <a:off x="8839340" y="4910943"/>
            <a:ext cx="2486724" cy="2486724"/>
            <a:chOff x="0" y="0"/>
            <a:chExt cx="3315632" cy="3315632"/>
          </a:xfrm>
        </p:grpSpPr>
        <p:sp>
          <p:nvSpPr>
            <p:cNvPr name="Freeform 10" id="10"/>
            <p:cNvSpPr/>
            <p:nvPr/>
          </p:nvSpPr>
          <p:spPr>
            <a:xfrm flipH="false" flipV="false" rot="0">
              <a:off x="12700" y="12700"/>
              <a:ext cx="3290189" cy="3290316"/>
            </a:xfrm>
            <a:custGeom>
              <a:avLst/>
              <a:gdLst/>
              <a:ahLst/>
              <a:cxnLst/>
              <a:rect r="r" b="b" t="t" l="l"/>
              <a:pathLst>
                <a:path h="3290316" w="3290189">
                  <a:moveTo>
                    <a:pt x="0" y="1645158"/>
                  </a:moveTo>
                  <a:cubicBezTo>
                    <a:pt x="0" y="736600"/>
                    <a:pt x="736600" y="0"/>
                    <a:pt x="1645158" y="0"/>
                  </a:cubicBezTo>
                  <a:cubicBezTo>
                    <a:pt x="2553716" y="0"/>
                    <a:pt x="3290189" y="736600"/>
                    <a:pt x="3290189" y="1645158"/>
                  </a:cubicBezTo>
                  <a:cubicBezTo>
                    <a:pt x="3290189" y="2553716"/>
                    <a:pt x="2553589" y="3290316"/>
                    <a:pt x="1645031" y="3290316"/>
                  </a:cubicBezTo>
                  <a:cubicBezTo>
                    <a:pt x="736473" y="3290316"/>
                    <a:pt x="0" y="2553716"/>
                    <a:pt x="0" y="1645158"/>
                  </a:cubicBezTo>
                  <a:close/>
                </a:path>
              </a:pathLst>
            </a:custGeom>
            <a:solidFill>
              <a:srgbClr val="00B050">
                <a:alpha val="49804"/>
              </a:srgbClr>
            </a:solidFill>
          </p:spPr>
        </p:sp>
        <p:sp>
          <p:nvSpPr>
            <p:cNvPr name="Freeform 11" id="11"/>
            <p:cNvSpPr/>
            <p:nvPr/>
          </p:nvSpPr>
          <p:spPr>
            <a:xfrm flipH="false" flipV="false" rot="0">
              <a:off x="0" y="0"/>
              <a:ext cx="3315716" cy="3315589"/>
            </a:xfrm>
            <a:custGeom>
              <a:avLst/>
              <a:gdLst/>
              <a:ahLst/>
              <a:cxnLst/>
              <a:rect r="r" b="b" t="t" l="l"/>
              <a:pathLst>
                <a:path h="3315589" w="3315716">
                  <a:moveTo>
                    <a:pt x="0" y="1657858"/>
                  </a:moveTo>
                  <a:cubicBezTo>
                    <a:pt x="0" y="742188"/>
                    <a:pt x="742188" y="0"/>
                    <a:pt x="1657858" y="0"/>
                  </a:cubicBezTo>
                  <a:lnTo>
                    <a:pt x="1657858" y="12700"/>
                  </a:lnTo>
                  <a:lnTo>
                    <a:pt x="1657858" y="0"/>
                  </a:lnTo>
                  <a:cubicBezTo>
                    <a:pt x="2573401" y="0"/>
                    <a:pt x="3315716" y="742188"/>
                    <a:pt x="3315716" y="1657858"/>
                  </a:cubicBezTo>
                  <a:cubicBezTo>
                    <a:pt x="3315716" y="2573528"/>
                    <a:pt x="2573401" y="3315589"/>
                    <a:pt x="1657858" y="3315589"/>
                  </a:cubicBezTo>
                  <a:lnTo>
                    <a:pt x="1657858" y="3302889"/>
                  </a:lnTo>
                  <a:lnTo>
                    <a:pt x="1657858" y="3315589"/>
                  </a:lnTo>
                  <a:cubicBezTo>
                    <a:pt x="742188" y="3315589"/>
                    <a:pt x="0" y="2573401"/>
                    <a:pt x="0" y="1657858"/>
                  </a:cubicBezTo>
                  <a:lnTo>
                    <a:pt x="12700" y="1657858"/>
                  </a:lnTo>
                  <a:lnTo>
                    <a:pt x="23368" y="1664716"/>
                  </a:lnTo>
                  <a:cubicBezTo>
                    <a:pt x="20320" y="1669415"/>
                    <a:pt x="14478" y="1671701"/>
                    <a:pt x="9144" y="1670050"/>
                  </a:cubicBezTo>
                  <a:cubicBezTo>
                    <a:pt x="3810" y="1668399"/>
                    <a:pt x="0" y="1663446"/>
                    <a:pt x="0" y="1657858"/>
                  </a:cubicBezTo>
                  <a:moveTo>
                    <a:pt x="25400" y="1657858"/>
                  </a:moveTo>
                  <a:lnTo>
                    <a:pt x="12700" y="1657858"/>
                  </a:lnTo>
                  <a:lnTo>
                    <a:pt x="2032" y="1651000"/>
                  </a:lnTo>
                  <a:cubicBezTo>
                    <a:pt x="5080" y="1646301"/>
                    <a:pt x="10922" y="1644015"/>
                    <a:pt x="16256" y="1645666"/>
                  </a:cubicBezTo>
                  <a:cubicBezTo>
                    <a:pt x="21590" y="1647317"/>
                    <a:pt x="25400" y="1652270"/>
                    <a:pt x="25400" y="1657858"/>
                  </a:cubicBezTo>
                  <a:cubicBezTo>
                    <a:pt x="25400" y="2559431"/>
                    <a:pt x="756285" y="3290316"/>
                    <a:pt x="1657858" y="3290316"/>
                  </a:cubicBezTo>
                  <a:cubicBezTo>
                    <a:pt x="2559431" y="3290316"/>
                    <a:pt x="3290316" y="2559431"/>
                    <a:pt x="3290316" y="1657858"/>
                  </a:cubicBezTo>
                  <a:lnTo>
                    <a:pt x="3303016" y="1657858"/>
                  </a:lnTo>
                  <a:lnTo>
                    <a:pt x="3290316" y="1657858"/>
                  </a:lnTo>
                  <a:cubicBezTo>
                    <a:pt x="3290189" y="756285"/>
                    <a:pt x="2559431" y="25400"/>
                    <a:pt x="1657858" y="25400"/>
                  </a:cubicBezTo>
                  <a:lnTo>
                    <a:pt x="1657858" y="12700"/>
                  </a:lnTo>
                  <a:lnTo>
                    <a:pt x="1657858" y="25400"/>
                  </a:lnTo>
                  <a:cubicBezTo>
                    <a:pt x="756285" y="25400"/>
                    <a:pt x="25400" y="756285"/>
                    <a:pt x="25400" y="1657858"/>
                  </a:cubicBezTo>
                  <a:close/>
                </a:path>
              </a:pathLst>
            </a:custGeom>
            <a:solidFill>
              <a:srgbClr val="FFFFFF"/>
            </a:solidFill>
          </p:spPr>
        </p:sp>
      </p:grpSp>
      <p:sp>
        <p:nvSpPr>
          <p:cNvPr name="TextBox 12" id="12"/>
          <p:cNvSpPr txBox="true"/>
          <p:nvPr/>
        </p:nvSpPr>
        <p:spPr>
          <a:xfrm rot="0">
            <a:off x="11508204" y="4419709"/>
            <a:ext cx="2575907" cy="1797876"/>
          </a:xfrm>
          <a:prstGeom prst="rect">
            <a:avLst/>
          </a:prstGeom>
        </p:spPr>
        <p:txBody>
          <a:bodyPr anchor="t" rtlCol="false" tIns="0" lIns="0" bIns="0" rIns="0">
            <a:spAutoFit/>
          </a:bodyPr>
          <a:lstStyle/>
          <a:p>
            <a:pPr algn="ctr">
              <a:lnSpc>
                <a:spcPts val="3564"/>
              </a:lnSpc>
            </a:pPr>
            <a:r>
              <a:rPr lang="en-US" sz="3300">
                <a:solidFill>
                  <a:srgbClr val="000000"/>
                </a:solidFill>
                <a:latin typeface="Arimo"/>
                <a:ea typeface="Arimo"/>
                <a:cs typeface="Arimo"/>
                <a:sym typeface="Arimo"/>
              </a:rPr>
              <a:t>Sparse data</a:t>
            </a:r>
          </a:p>
        </p:txBody>
      </p:sp>
      <p:grpSp>
        <p:nvGrpSpPr>
          <p:cNvPr name="Group 13" id="13"/>
          <p:cNvGrpSpPr/>
          <p:nvPr/>
        </p:nvGrpSpPr>
        <p:grpSpPr>
          <a:xfrm rot="0">
            <a:off x="8481033" y="6015051"/>
            <a:ext cx="2486724" cy="2486724"/>
            <a:chOff x="0" y="0"/>
            <a:chExt cx="3315632" cy="3315632"/>
          </a:xfrm>
        </p:grpSpPr>
        <p:sp>
          <p:nvSpPr>
            <p:cNvPr name="Freeform 14" id="14"/>
            <p:cNvSpPr/>
            <p:nvPr/>
          </p:nvSpPr>
          <p:spPr>
            <a:xfrm flipH="false" flipV="false" rot="0">
              <a:off x="12700" y="12700"/>
              <a:ext cx="3290189" cy="3290316"/>
            </a:xfrm>
            <a:custGeom>
              <a:avLst/>
              <a:gdLst/>
              <a:ahLst/>
              <a:cxnLst/>
              <a:rect r="r" b="b" t="t" l="l"/>
              <a:pathLst>
                <a:path h="3290316" w="3290189">
                  <a:moveTo>
                    <a:pt x="0" y="1645158"/>
                  </a:moveTo>
                  <a:cubicBezTo>
                    <a:pt x="0" y="736600"/>
                    <a:pt x="736600" y="0"/>
                    <a:pt x="1645158" y="0"/>
                  </a:cubicBezTo>
                  <a:cubicBezTo>
                    <a:pt x="2553716" y="0"/>
                    <a:pt x="3290189" y="736600"/>
                    <a:pt x="3290189" y="1645158"/>
                  </a:cubicBezTo>
                  <a:cubicBezTo>
                    <a:pt x="3290189" y="2553716"/>
                    <a:pt x="2553589" y="3290316"/>
                    <a:pt x="1645031" y="3290316"/>
                  </a:cubicBezTo>
                  <a:cubicBezTo>
                    <a:pt x="736473" y="3290316"/>
                    <a:pt x="0" y="2553716"/>
                    <a:pt x="0" y="1645158"/>
                  </a:cubicBezTo>
                  <a:close/>
                </a:path>
              </a:pathLst>
            </a:custGeom>
            <a:solidFill>
              <a:srgbClr val="00B050">
                <a:alpha val="49804"/>
              </a:srgbClr>
            </a:solidFill>
          </p:spPr>
        </p:sp>
        <p:sp>
          <p:nvSpPr>
            <p:cNvPr name="Freeform 15" id="15"/>
            <p:cNvSpPr/>
            <p:nvPr/>
          </p:nvSpPr>
          <p:spPr>
            <a:xfrm flipH="false" flipV="false" rot="0">
              <a:off x="0" y="0"/>
              <a:ext cx="3315716" cy="3315589"/>
            </a:xfrm>
            <a:custGeom>
              <a:avLst/>
              <a:gdLst/>
              <a:ahLst/>
              <a:cxnLst/>
              <a:rect r="r" b="b" t="t" l="l"/>
              <a:pathLst>
                <a:path h="3315589" w="3315716">
                  <a:moveTo>
                    <a:pt x="0" y="1657858"/>
                  </a:moveTo>
                  <a:cubicBezTo>
                    <a:pt x="0" y="742188"/>
                    <a:pt x="742188" y="0"/>
                    <a:pt x="1657858" y="0"/>
                  </a:cubicBezTo>
                  <a:lnTo>
                    <a:pt x="1657858" y="12700"/>
                  </a:lnTo>
                  <a:lnTo>
                    <a:pt x="1657858" y="0"/>
                  </a:lnTo>
                  <a:cubicBezTo>
                    <a:pt x="2573401" y="0"/>
                    <a:pt x="3315716" y="742188"/>
                    <a:pt x="3315716" y="1657858"/>
                  </a:cubicBezTo>
                  <a:cubicBezTo>
                    <a:pt x="3315716" y="2573528"/>
                    <a:pt x="2573401" y="3315589"/>
                    <a:pt x="1657858" y="3315589"/>
                  </a:cubicBezTo>
                  <a:lnTo>
                    <a:pt x="1657858" y="3302889"/>
                  </a:lnTo>
                  <a:lnTo>
                    <a:pt x="1657858" y="3315589"/>
                  </a:lnTo>
                  <a:cubicBezTo>
                    <a:pt x="742188" y="3315589"/>
                    <a:pt x="0" y="2573401"/>
                    <a:pt x="0" y="1657858"/>
                  </a:cubicBezTo>
                  <a:lnTo>
                    <a:pt x="12700" y="1657858"/>
                  </a:lnTo>
                  <a:lnTo>
                    <a:pt x="23368" y="1664716"/>
                  </a:lnTo>
                  <a:cubicBezTo>
                    <a:pt x="20320" y="1669415"/>
                    <a:pt x="14478" y="1671701"/>
                    <a:pt x="9144" y="1670050"/>
                  </a:cubicBezTo>
                  <a:cubicBezTo>
                    <a:pt x="3810" y="1668399"/>
                    <a:pt x="0" y="1663446"/>
                    <a:pt x="0" y="1657858"/>
                  </a:cubicBezTo>
                  <a:moveTo>
                    <a:pt x="25400" y="1657858"/>
                  </a:moveTo>
                  <a:lnTo>
                    <a:pt x="12700" y="1657858"/>
                  </a:lnTo>
                  <a:lnTo>
                    <a:pt x="2032" y="1651000"/>
                  </a:lnTo>
                  <a:cubicBezTo>
                    <a:pt x="5080" y="1646301"/>
                    <a:pt x="10922" y="1644015"/>
                    <a:pt x="16256" y="1645666"/>
                  </a:cubicBezTo>
                  <a:cubicBezTo>
                    <a:pt x="21590" y="1647317"/>
                    <a:pt x="25400" y="1652270"/>
                    <a:pt x="25400" y="1657858"/>
                  </a:cubicBezTo>
                  <a:cubicBezTo>
                    <a:pt x="25400" y="2559431"/>
                    <a:pt x="756285" y="3290316"/>
                    <a:pt x="1657858" y="3290316"/>
                  </a:cubicBezTo>
                  <a:cubicBezTo>
                    <a:pt x="2559431" y="3290316"/>
                    <a:pt x="3290316" y="2559431"/>
                    <a:pt x="3290316" y="1657858"/>
                  </a:cubicBezTo>
                  <a:lnTo>
                    <a:pt x="3303016" y="1657858"/>
                  </a:lnTo>
                  <a:lnTo>
                    <a:pt x="3290316" y="1657858"/>
                  </a:lnTo>
                  <a:cubicBezTo>
                    <a:pt x="3290189" y="756285"/>
                    <a:pt x="2559431" y="25400"/>
                    <a:pt x="1657858" y="25400"/>
                  </a:cubicBezTo>
                  <a:lnTo>
                    <a:pt x="1657858" y="12700"/>
                  </a:lnTo>
                  <a:lnTo>
                    <a:pt x="1657858" y="25400"/>
                  </a:lnTo>
                  <a:cubicBezTo>
                    <a:pt x="756285" y="25400"/>
                    <a:pt x="25400" y="756285"/>
                    <a:pt x="25400" y="1657858"/>
                  </a:cubicBezTo>
                  <a:close/>
                </a:path>
              </a:pathLst>
            </a:custGeom>
            <a:solidFill>
              <a:srgbClr val="FFFFFF"/>
            </a:solidFill>
          </p:spPr>
        </p:sp>
      </p:grpSp>
      <p:sp>
        <p:nvSpPr>
          <p:cNvPr name="TextBox 16" id="16"/>
          <p:cNvSpPr txBox="true"/>
          <p:nvPr/>
        </p:nvSpPr>
        <p:spPr>
          <a:xfrm rot="0">
            <a:off x="11113376" y="7486677"/>
            <a:ext cx="2575907" cy="1797876"/>
          </a:xfrm>
          <a:prstGeom prst="rect">
            <a:avLst/>
          </a:prstGeom>
        </p:spPr>
        <p:txBody>
          <a:bodyPr anchor="t" rtlCol="false" tIns="0" lIns="0" bIns="0" rIns="0">
            <a:spAutoFit/>
          </a:bodyPr>
          <a:lstStyle/>
          <a:p>
            <a:pPr algn="ctr">
              <a:lnSpc>
                <a:spcPts val="3564"/>
              </a:lnSpc>
            </a:pPr>
            <a:r>
              <a:rPr lang="en-US" sz="3300">
                <a:solidFill>
                  <a:srgbClr val="000000"/>
                </a:solidFill>
                <a:latin typeface="Arimo"/>
                <a:ea typeface="Arimo"/>
                <a:cs typeface="Arimo"/>
                <a:sym typeface="Arimo"/>
              </a:rPr>
              <a:t>Under representation in policy</a:t>
            </a:r>
          </a:p>
        </p:txBody>
      </p:sp>
      <p:grpSp>
        <p:nvGrpSpPr>
          <p:cNvPr name="Group 17" id="17"/>
          <p:cNvGrpSpPr/>
          <p:nvPr/>
        </p:nvGrpSpPr>
        <p:grpSpPr>
          <a:xfrm rot="0">
            <a:off x="7320238" y="6015051"/>
            <a:ext cx="2486724" cy="2486724"/>
            <a:chOff x="0" y="0"/>
            <a:chExt cx="3315632" cy="3315632"/>
          </a:xfrm>
        </p:grpSpPr>
        <p:sp>
          <p:nvSpPr>
            <p:cNvPr name="Freeform 18" id="18"/>
            <p:cNvSpPr/>
            <p:nvPr/>
          </p:nvSpPr>
          <p:spPr>
            <a:xfrm flipH="false" flipV="false" rot="0">
              <a:off x="12700" y="12700"/>
              <a:ext cx="3290189" cy="3290316"/>
            </a:xfrm>
            <a:custGeom>
              <a:avLst/>
              <a:gdLst/>
              <a:ahLst/>
              <a:cxnLst/>
              <a:rect r="r" b="b" t="t" l="l"/>
              <a:pathLst>
                <a:path h="3290316" w="3290189">
                  <a:moveTo>
                    <a:pt x="0" y="1645158"/>
                  </a:moveTo>
                  <a:cubicBezTo>
                    <a:pt x="0" y="736600"/>
                    <a:pt x="736600" y="0"/>
                    <a:pt x="1645158" y="0"/>
                  </a:cubicBezTo>
                  <a:cubicBezTo>
                    <a:pt x="2553716" y="0"/>
                    <a:pt x="3290189" y="736600"/>
                    <a:pt x="3290189" y="1645158"/>
                  </a:cubicBezTo>
                  <a:cubicBezTo>
                    <a:pt x="3290189" y="2553716"/>
                    <a:pt x="2553589" y="3290316"/>
                    <a:pt x="1645031" y="3290316"/>
                  </a:cubicBezTo>
                  <a:cubicBezTo>
                    <a:pt x="736473" y="3290316"/>
                    <a:pt x="0" y="2553716"/>
                    <a:pt x="0" y="1645158"/>
                  </a:cubicBezTo>
                  <a:close/>
                </a:path>
              </a:pathLst>
            </a:custGeom>
            <a:solidFill>
              <a:srgbClr val="00B050">
                <a:alpha val="49804"/>
              </a:srgbClr>
            </a:solidFill>
          </p:spPr>
        </p:sp>
        <p:sp>
          <p:nvSpPr>
            <p:cNvPr name="Freeform 19" id="19"/>
            <p:cNvSpPr/>
            <p:nvPr/>
          </p:nvSpPr>
          <p:spPr>
            <a:xfrm flipH="false" flipV="false" rot="0">
              <a:off x="0" y="0"/>
              <a:ext cx="3315716" cy="3315589"/>
            </a:xfrm>
            <a:custGeom>
              <a:avLst/>
              <a:gdLst/>
              <a:ahLst/>
              <a:cxnLst/>
              <a:rect r="r" b="b" t="t" l="l"/>
              <a:pathLst>
                <a:path h="3315589" w="3315716">
                  <a:moveTo>
                    <a:pt x="0" y="1657858"/>
                  </a:moveTo>
                  <a:cubicBezTo>
                    <a:pt x="0" y="742188"/>
                    <a:pt x="742188" y="0"/>
                    <a:pt x="1657858" y="0"/>
                  </a:cubicBezTo>
                  <a:lnTo>
                    <a:pt x="1657858" y="12700"/>
                  </a:lnTo>
                  <a:lnTo>
                    <a:pt x="1657858" y="0"/>
                  </a:lnTo>
                  <a:cubicBezTo>
                    <a:pt x="2573401" y="0"/>
                    <a:pt x="3315716" y="742188"/>
                    <a:pt x="3315716" y="1657858"/>
                  </a:cubicBezTo>
                  <a:cubicBezTo>
                    <a:pt x="3315716" y="2573528"/>
                    <a:pt x="2573401" y="3315589"/>
                    <a:pt x="1657858" y="3315589"/>
                  </a:cubicBezTo>
                  <a:lnTo>
                    <a:pt x="1657858" y="3302889"/>
                  </a:lnTo>
                  <a:lnTo>
                    <a:pt x="1657858" y="3315589"/>
                  </a:lnTo>
                  <a:cubicBezTo>
                    <a:pt x="742188" y="3315589"/>
                    <a:pt x="0" y="2573401"/>
                    <a:pt x="0" y="1657858"/>
                  </a:cubicBezTo>
                  <a:lnTo>
                    <a:pt x="12700" y="1657858"/>
                  </a:lnTo>
                  <a:lnTo>
                    <a:pt x="23368" y="1664716"/>
                  </a:lnTo>
                  <a:cubicBezTo>
                    <a:pt x="20320" y="1669415"/>
                    <a:pt x="14478" y="1671701"/>
                    <a:pt x="9144" y="1670050"/>
                  </a:cubicBezTo>
                  <a:cubicBezTo>
                    <a:pt x="3810" y="1668399"/>
                    <a:pt x="0" y="1663446"/>
                    <a:pt x="0" y="1657858"/>
                  </a:cubicBezTo>
                  <a:moveTo>
                    <a:pt x="25400" y="1657858"/>
                  </a:moveTo>
                  <a:lnTo>
                    <a:pt x="12700" y="1657858"/>
                  </a:lnTo>
                  <a:lnTo>
                    <a:pt x="2032" y="1651000"/>
                  </a:lnTo>
                  <a:cubicBezTo>
                    <a:pt x="5080" y="1646301"/>
                    <a:pt x="10922" y="1644015"/>
                    <a:pt x="16256" y="1645666"/>
                  </a:cubicBezTo>
                  <a:cubicBezTo>
                    <a:pt x="21590" y="1647317"/>
                    <a:pt x="25400" y="1652270"/>
                    <a:pt x="25400" y="1657858"/>
                  </a:cubicBezTo>
                  <a:cubicBezTo>
                    <a:pt x="25400" y="2559431"/>
                    <a:pt x="756285" y="3290316"/>
                    <a:pt x="1657858" y="3290316"/>
                  </a:cubicBezTo>
                  <a:cubicBezTo>
                    <a:pt x="2559431" y="3290316"/>
                    <a:pt x="3290316" y="2559431"/>
                    <a:pt x="3290316" y="1657858"/>
                  </a:cubicBezTo>
                  <a:lnTo>
                    <a:pt x="3303016" y="1657858"/>
                  </a:lnTo>
                  <a:lnTo>
                    <a:pt x="3290316" y="1657858"/>
                  </a:lnTo>
                  <a:cubicBezTo>
                    <a:pt x="3290189" y="756285"/>
                    <a:pt x="2559431" y="25400"/>
                    <a:pt x="1657858" y="25400"/>
                  </a:cubicBezTo>
                  <a:lnTo>
                    <a:pt x="1657858" y="12700"/>
                  </a:lnTo>
                  <a:lnTo>
                    <a:pt x="1657858" y="25400"/>
                  </a:lnTo>
                  <a:cubicBezTo>
                    <a:pt x="756285" y="25400"/>
                    <a:pt x="25400" y="756285"/>
                    <a:pt x="25400" y="1657858"/>
                  </a:cubicBezTo>
                  <a:close/>
                </a:path>
              </a:pathLst>
            </a:custGeom>
            <a:solidFill>
              <a:srgbClr val="FFFFFF"/>
            </a:solidFill>
          </p:spPr>
        </p:sp>
      </p:grpSp>
      <p:sp>
        <p:nvSpPr>
          <p:cNvPr name="TextBox 20" id="20"/>
          <p:cNvSpPr txBox="true"/>
          <p:nvPr/>
        </p:nvSpPr>
        <p:spPr>
          <a:xfrm rot="0">
            <a:off x="4598715" y="7486677"/>
            <a:ext cx="2575906" cy="1797876"/>
          </a:xfrm>
          <a:prstGeom prst="rect">
            <a:avLst/>
          </a:prstGeom>
        </p:spPr>
        <p:txBody>
          <a:bodyPr anchor="t" rtlCol="false" tIns="0" lIns="0" bIns="0" rIns="0">
            <a:spAutoFit/>
          </a:bodyPr>
          <a:lstStyle/>
          <a:p>
            <a:pPr algn="ctr">
              <a:lnSpc>
                <a:spcPts val="3564"/>
              </a:lnSpc>
            </a:pPr>
            <a:r>
              <a:rPr lang="en-US" sz="3300">
                <a:solidFill>
                  <a:srgbClr val="000000"/>
                </a:solidFill>
                <a:latin typeface="Arimo"/>
                <a:ea typeface="Arimo"/>
                <a:cs typeface="Arimo"/>
                <a:sym typeface="Arimo"/>
              </a:rPr>
              <a:t>Ageing population</a:t>
            </a:r>
          </a:p>
        </p:txBody>
      </p:sp>
      <p:grpSp>
        <p:nvGrpSpPr>
          <p:cNvPr name="Group 21" id="21"/>
          <p:cNvGrpSpPr/>
          <p:nvPr/>
        </p:nvGrpSpPr>
        <p:grpSpPr>
          <a:xfrm rot="0">
            <a:off x="6961932" y="4910943"/>
            <a:ext cx="2486724" cy="2486724"/>
            <a:chOff x="0" y="0"/>
            <a:chExt cx="3315632" cy="3315632"/>
          </a:xfrm>
        </p:grpSpPr>
        <p:sp>
          <p:nvSpPr>
            <p:cNvPr name="Freeform 22" id="22"/>
            <p:cNvSpPr/>
            <p:nvPr/>
          </p:nvSpPr>
          <p:spPr>
            <a:xfrm flipH="false" flipV="false" rot="0">
              <a:off x="12700" y="12700"/>
              <a:ext cx="3290189" cy="3290316"/>
            </a:xfrm>
            <a:custGeom>
              <a:avLst/>
              <a:gdLst/>
              <a:ahLst/>
              <a:cxnLst/>
              <a:rect r="r" b="b" t="t" l="l"/>
              <a:pathLst>
                <a:path h="3290316" w="3290189">
                  <a:moveTo>
                    <a:pt x="0" y="1645158"/>
                  </a:moveTo>
                  <a:cubicBezTo>
                    <a:pt x="0" y="736600"/>
                    <a:pt x="736600" y="0"/>
                    <a:pt x="1645158" y="0"/>
                  </a:cubicBezTo>
                  <a:cubicBezTo>
                    <a:pt x="2553716" y="0"/>
                    <a:pt x="3290189" y="736600"/>
                    <a:pt x="3290189" y="1645158"/>
                  </a:cubicBezTo>
                  <a:cubicBezTo>
                    <a:pt x="3290189" y="2553716"/>
                    <a:pt x="2553589" y="3290316"/>
                    <a:pt x="1645031" y="3290316"/>
                  </a:cubicBezTo>
                  <a:cubicBezTo>
                    <a:pt x="736473" y="3290316"/>
                    <a:pt x="0" y="2553716"/>
                    <a:pt x="0" y="1645158"/>
                  </a:cubicBezTo>
                  <a:close/>
                </a:path>
              </a:pathLst>
            </a:custGeom>
            <a:solidFill>
              <a:srgbClr val="00B050">
                <a:alpha val="49804"/>
              </a:srgbClr>
            </a:solidFill>
          </p:spPr>
        </p:sp>
        <p:sp>
          <p:nvSpPr>
            <p:cNvPr name="Freeform 23" id="23"/>
            <p:cNvSpPr/>
            <p:nvPr/>
          </p:nvSpPr>
          <p:spPr>
            <a:xfrm flipH="false" flipV="false" rot="0">
              <a:off x="0" y="0"/>
              <a:ext cx="3315716" cy="3315589"/>
            </a:xfrm>
            <a:custGeom>
              <a:avLst/>
              <a:gdLst/>
              <a:ahLst/>
              <a:cxnLst/>
              <a:rect r="r" b="b" t="t" l="l"/>
              <a:pathLst>
                <a:path h="3315589" w="3315716">
                  <a:moveTo>
                    <a:pt x="0" y="1657858"/>
                  </a:moveTo>
                  <a:cubicBezTo>
                    <a:pt x="0" y="742188"/>
                    <a:pt x="742188" y="0"/>
                    <a:pt x="1657858" y="0"/>
                  </a:cubicBezTo>
                  <a:lnTo>
                    <a:pt x="1657858" y="12700"/>
                  </a:lnTo>
                  <a:lnTo>
                    <a:pt x="1657858" y="0"/>
                  </a:lnTo>
                  <a:cubicBezTo>
                    <a:pt x="2573401" y="0"/>
                    <a:pt x="3315716" y="742188"/>
                    <a:pt x="3315716" y="1657858"/>
                  </a:cubicBezTo>
                  <a:cubicBezTo>
                    <a:pt x="3315716" y="2573528"/>
                    <a:pt x="2573401" y="3315589"/>
                    <a:pt x="1657858" y="3315589"/>
                  </a:cubicBezTo>
                  <a:lnTo>
                    <a:pt x="1657858" y="3302889"/>
                  </a:lnTo>
                  <a:lnTo>
                    <a:pt x="1657858" y="3315589"/>
                  </a:lnTo>
                  <a:cubicBezTo>
                    <a:pt x="742188" y="3315589"/>
                    <a:pt x="0" y="2573401"/>
                    <a:pt x="0" y="1657858"/>
                  </a:cubicBezTo>
                  <a:lnTo>
                    <a:pt x="12700" y="1657858"/>
                  </a:lnTo>
                  <a:lnTo>
                    <a:pt x="23368" y="1664716"/>
                  </a:lnTo>
                  <a:cubicBezTo>
                    <a:pt x="20320" y="1669415"/>
                    <a:pt x="14478" y="1671701"/>
                    <a:pt x="9144" y="1670050"/>
                  </a:cubicBezTo>
                  <a:cubicBezTo>
                    <a:pt x="3810" y="1668399"/>
                    <a:pt x="0" y="1663446"/>
                    <a:pt x="0" y="1657858"/>
                  </a:cubicBezTo>
                  <a:moveTo>
                    <a:pt x="25400" y="1657858"/>
                  </a:moveTo>
                  <a:lnTo>
                    <a:pt x="12700" y="1657858"/>
                  </a:lnTo>
                  <a:lnTo>
                    <a:pt x="2032" y="1651000"/>
                  </a:lnTo>
                  <a:cubicBezTo>
                    <a:pt x="5080" y="1646301"/>
                    <a:pt x="10922" y="1644015"/>
                    <a:pt x="16256" y="1645666"/>
                  </a:cubicBezTo>
                  <a:cubicBezTo>
                    <a:pt x="21590" y="1647317"/>
                    <a:pt x="25400" y="1652270"/>
                    <a:pt x="25400" y="1657858"/>
                  </a:cubicBezTo>
                  <a:cubicBezTo>
                    <a:pt x="25400" y="2559431"/>
                    <a:pt x="756285" y="3290316"/>
                    <a:pt x="1657858" y="3290316"/>
                  </a:cubicBezTo>
                  <a:cubicBezTo>
                    <a:pt x="2559431" y="3290316"/>
                    <a:pt x="3290316" y="2559431"/>
                    <a:pt x="3290316" y="1657858"/>
                  </a:cubicBezTo>
                  <a:lnTo>
                    <a:pt x="3303016" y="1657858"/>
                  </a:lnTo>
                  <a:lnTo>
                    <a:pt x="3290316" y="1657858"/>
                  </a:lnTo>
                  <a:cubicBezTo>
                    <a:pt x="3290189" y="756285"/>
                    <a:pt x="2559431" y="25400"/>
                    <a:pt x="1657858" y="25400"/>
                  </a:cubicBezTo>
                  <a:lnTo>
                    <a:pt x="1657858" y="12700"/>
                  </a:lnTo>
                  <a:lnTo>
                    <a:pt x="1657858" y="25400"/>
                  </a:lnTo>
                  <a:cubicBezTo>
                    <a:pt x="756285" y="25400"/>
                    <a:pt x="25400" y="756285"/>
                    <a:pt x="25400" y="1657858"/>
                  </a:cubicBezTo>
                  <a:close/>
                </a:path>
              </a:pathLst>
            </a:custGeom>
            <a:solidFill>
              <a:srgbClr val="FFFFFF"/>
            </a:solidFill>
          </p:spPr>
        </p:sp>
      </p:grpSp>
      <p:sp>
        <p:nvSpPr>
          <p:cNvPr name="TextBox 24" id="24"/>
          <p:cNvSpPr txBox="true"/>
          <p:nvPr/>
        </p:nvSpPr>
        <p:spPr>
          <a:xfrm rot="0">
            <a:off x="4203886" y="4419709"/>
            <a:ext cx="2575906" cy="1797876"/>
          </a:xfrm>
          <a:prstGeom prst="rect">
            <a:avLst/>
          </a:prstGeom>
        </p:spPr>
        <p:txBody>
          <a:bodyPr anchor="t" rtlCol="false" tIns="0" lIns="0" bIns="0" rIns="0">
            <a:spAutoFit/>
          </a:bodyPr>
          <a:lstStyle/>
          <a:p>
            <a:pPr algn="ctr">
              <a:lnSpc>
                <a:spcPts val="3564"/>
              </a:lnSpc>
            </a:pPr>
            <a:r>
              <a:rPr lang="en-US" sz="3300">
                <a:solidFill>
                  <a:srgbClr val="000000"/>
                </a:solidFill>
                <a:latin typeface="Arimo"/>
                <a:ea typeface="Arimo"/>
                <a:cs typeface="Arimo"/>
                <a:sym typeface="Arimo"/>
              </a:rPr>
              <a:t>Closure of public services</a:t>
            </a:r>
          </a:p>
        </p:txBody>
      </p:sp>
    </p:spTree>
  </p:cSld>
  <p:clrMapOvr>
    <a:masterClrMapping/>
  </p:clrMapOvr>
</p:sld>
</file>

<file path=ppt/slides/slide90.xml><?xml version="1.0" encoding="utf-8"?>
<p:sld xmlns:p="http://schemas.openxmlformats.org/presentationml/2006/main" xmlns:a="http://schemas.openxmlformats.org/drawingml/2006/main" xmlns:r="http://schemas.openxmlformats.org/officeDocument/2006/relationships">
  <p:cSld>
    <p:bg>
      <p:bgPr>
        <a:solidFill>
          <a:srgbClr val="E9F3F3"/>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2" cy="10287000"/>
            <a:chOff x="0" y="0"/>
            <a:chExt cx="24384002"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AEAEAE">
                <a:alpha val="9804"/>
              </a:srgbClr>
            </a:solidFill>
          </p:spPr>
        </p:sp>
      </p:grpSp>
      <p:sp>
        <p:nvSpPr>
          <p:cNvPr name="Freeform 4" id="4"/>
          <p:cNvSpPr/>
          <p:nvPr/>
        </p:nvSpPr>
        <p:spPr>
          <a:xfrm flipH="false" flipV="false" rot="0">
            <a:off x="-19050" y="349452"/>
            <a:ext cx="14340716" cy="9937548"/>
          </a:xfrm>
          <a:custGeom>
            <a:avLst/>
            <a:gdLst/>
            <a:ahLst/>
            <a:cxnLst/>
            <a:rect r="r" b="b" t="t" l="l"/>
            <a:pathLst>
              <a:path h="9937548" w="14340716">
                <a:moveTo>
                  <a:pt x="0" y="0"/>
                </a:moveTo>
                <a:lnTo>
                  <a:pt x="14340716" y="0"/>
                </a:lnTo>
                <a:lnTo>
                  <a:pt x="14340716" y="9937548"/>
                </a:lnTo>
                <a:lnTo>
                  <a:pt x="0" y="99375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1005840" y="882398"/>
            <a:ext cx="16276320" cy="1108074"/>
          </a:xfrm>
          <a:prstGeom prst="rect">
            <a:avLst/>
          </a:prstGeom>
        </p:spPr>
        <p:txBody>
          <a:bodyPr anchor="t" rtlCol="false" tIns="0" lIns="0" bIns="0" rIns="0">
            <a:spAutoFit/>
          </a:bodyPr>
          <a:lstStyle/>
          <a:p>
            <a:pPr algn="l">
              <a:lnSpc>
                <a:spcPts val="7920"/>
              </a:lnSpc>
            </a:pPr>
            <a:r>
              <a:rPr lang="en-US" sz="6600">
                <a:solidFill>
                  <a:srgbClr val="262626"/>
                </a:solidFill>
                <a:latin typeface="Posterama"/>
                <a:ea typeface="Posterama"/>
                <a:cs typeface="Posterama"/>
                <a:sym typeface="Posterama"/>
              </a:rPr>
              <a:t>What Community Transport looks like:</a:t>
            </a:r>
          </a:p>
        </p:txBody>
      </p:sp>
      <p:sp>
        <p:nvSpPr>
          <p:cNvPr name="Freeform 6" id="6" descr="A group of people posing for a photo  Description automatically generated"/>
          <p:cNvSpPr/>
          <p:nvPr/>
        </p:nvSpPr>
        <p:spPr>
          <a:xfrm flipH="false" flipV="false" rot="0">
            <a:off x="3202185" y="2884600"/>
            <a:ext cx="11883628" cy="9962016"/>
          </a:xfrm>
          <a:custGeom>
            <a:avLst/>
            <a:gdLst/>
            <a:ahLst/>
            <a:cxnLst/>
            <a:rect r="r" b="b" t="t" l="l"/>
            <a:pathLst>
              <a:path h="9962016" w="11883628">
                <a:moveTo>
                  <a:pt x="0" y="0"/>
                </a:moveTo>
                <a:lnTo>
                  <a:pt x="11883629" y="0"/>
                </a:lnTo>
                <a:lnTo>
                  <a:pt x="11883629" y="9962016"/>
                </a:lnTo>
                <a:lnTo>
                  <a:pt x="0" y="9962016"/>
                </a:lnTo>
                <a:lnTo>
                  <a:pt x="0" y="0"/>
                </a:lnTo>
                <a:close/>
              </a:path>
            </a:pathLst>
          </a:custGeom>
          <a:blipFill>
            <a:blip r:embed="rId4"/>
            <a:stretch>
              <a:fillRect l="0" t="0" r="0" b="0"/>
            </a:stretch>
          </a:blipFill>
        </p:spPr>
      </p:sp>
    </p:spTree>
  </p:cSld>
  <p:clrMapOvr>
    <a:masterClrMapping/>
  </p:clrMapOvr>
</p:sld>
</file>

<file path=ppt/slides/slide91.xml><?xml version="1.0" encoding="utf-8"?>
<p:sld xmlns:p="http://schemas.openxmlformats.org/presentationml/2006/main" xmlns:a="http://schemas.openxmlformats.org/drawingml/2006/main" xmlns:r="http://schemas.openxmlformats.org/officeDocument/2006/relationships">
  <p:cSld>
    <p:bg>
      <p:bgPr>
        <a:solidFill>
          <a:srgbClr val="E9F3F3"/>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2" cy="10287000"/>
            <a:chOff x="0" y="0"/>
            <a:chExt cx="24384002"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AEAEAE">
                <a:alpha val="9804"/>
              </a:srgbClr>
            </a:solidFill>
          </p:spPr>
        </p:sp>
      </p:grpSp>
      <p:sp>
        <p:nvSpPr>
          <p:cNvPr name="Freeform 4" id="4"/>
          <p:cNvSpPr/>
          <p:nvPr/>
        </p:nvSpPr>
        <p:spPr>
          <a:xfrm flipH="false" flipV="false" rot="0">
            <a:off x="-19050" y="349452"/>
            <a:ext cx="14340716" cy="9937548"/>
          </a:xfrm>
          <a:custGeom>
            <a:avLst/>
            <a:gdLst/>
            <a:ahLst/>
            <a:cxnLst/>
            <a:rect r="r" b="b" t="t" l="l"/>
            <a:pathLst>
              <a:path h="9937548" w="14340716">
                <a:moveTo>
                  <a:pt x="0" y="0"/>
                </a:moveTo>
                <a:lnTo>
                  <a:pt x="14340716" y="0"/>
                </a:lnTo>
                <a:lnTo>
                  <a:pt x="14340716" y="9937548"/>
                </a:lnTo>
                <a:lnTo>
                  <a:pt x="0" y="99375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1005840" y="882396"/>
            <a:ext cx="16276320" cy="1106675"/>
          </a:xfrm>
          <a:prstGeom prst="rect">
            <a:avLst/>
          </a:prstGeom>
        </p:spPr>
        <p:txBody>
          <a:bodyPr anchor="t" rtlCol="false" tIns="0" lIns="0" bIns="0" rIns="0">
            <a:spAutoFit/>
          </a:bodyPr>
          <a:lstStyle/>
          <a:p>
            <a:pPr algn="l">
              <a:lnSpc>
                <a:spcPts val="7920"/>
              </a:lnSpc>
            </a:pPr>
            <a:r>
              <a:rPr lang="en-US" sz="6600">
                <a:solidFill>
                  <a:srgbClr val="262626"/>
                </a:solidFill>
                <a:latin typeface="Posterama"/>
                <a:ea typeface="Posterama"/>
                <a:cs typeface="Posterama"/>
                <a:sym typeface="Posterama"/>
              </a:rPr>
              <a:t>Our Drivers – all 24 of them… </a:t>
            </a:r>
          </a:p>
        </p:txBody>
      </p:sp>
      <p:sp>
        <p:nvSpPr>
          <p:cNvPr name="Freeform 6" id="6" descr="A person sitting in a vehicle  Description automatically generated"/>
          <p:cNvSpPr/>
          <p:nvPr/>
        </p:nvSpPr>
        <p:spPr>
          <a:xfrm flipH="false" flipV="false" rot="0">
            <a:off x="6840141" y="2071688"/>
            <a:ext cx="4607718" cy="6143625"/>
          </a:xfrm>
          <a:custGeom>
            <a:avLst/>
            <a:gdLst/>
            <a:ahLst/>
            <a:cxnLst/>
            <a:rect r="r" b="b" t="t" l="l"/>
            <a:pathLst>
              <a:path h="6143625" w="4607718">
                <a:moveTo>
                  <a:pt x="0" y="0"/>
                </a:moveTo>
                <a:lnTo>
                  <a:pt x="4607718" y="0"/>
                </a:lnTo>
                <a:lnTo>
                  <a:pt x="4607718" y="6143624"/>
                </a:lnTo>
                <a:lnTo>
                  <a:pt x="0" y="6143624"/>
                </a:lnTo>
                <a:lnTo>
                  <a:pt x="0" y="0"/>
                </a:lnTo>
                <a:close/>
              </a:path>
            </a:pathLst>
          </a:custGeom>
          <a:blipFill>
            <a:blip r:embed="rId4"/>
            <a:stretch>
              <a:fillRect l="0" t="0" r="0" b="0"/>
            </a:stretch>
          </a:blipFill>
        </p:spPr>
      </p:sp>
      <p:sp>
        <p:nvSpPr>
          <p:cNvPr name="Freeform 7" id="7" descr="A person in a white van  Description automatically generated"/>
          <p:cNvSpPr/>
          <p:nvPr/>
        </p:nvSpPr>
        <p:spPr>
          <a:xfrm flipH="false" flipV="false" rot="0">
            <a:off x="775854" y="2071688"/>
            <a:ext cx="6143625" cy="6143625"/>
          </a:xfrm>
          <a:custGeom>
            <a:avLst/>
            <a:gdLst/>
            <a:ahLst/>
            <a:cxnLst/>
            <a:rect r="r" b="b" t="t" l="l"/>
            <a:pathLst>
              <a:path h="6143625" w="6143625">
                <a:moveTo>
                  <a:pt x="0" y="0"/>
                </a:moveTo>
                <a:lnTo>
                  <a:pt x="6143625" y="0"/>
                </a:lnTo>
                <a:lnTo>
                  <a:pt x="6143625" y="6143624"/>
                </a:lnTo>
                <a:lnTo>
                  <a:pt x="0" y="6143624"/>
                </a:lnTo>
                <a:lnTo>
                  <a:pt x="0" y="0"/>
                </a:lnTo>
                <a:close/>
              </a:path>
            </a:pathLst>
          </a:custGeom>
          <a:blipFill>
            <a:blip r:embed="rId5"/>
            <a:stretch>
              <a:fillRect l="0" t="0" r="0" b="0"/>
            </a:stretch>
          </a:blipFill>
        </p:spPr>
      </p:sp>
      <p:sp>
        <p:nvSpPr>
          <p:cNvPr name="Freeform 8" id="8" descr="A person sitting in a white van  Description automatically generated"/>
          <p:cNvSpPr/>
          <p:nvPr/>
        </p:nvSpPr>
        <p:spPr>
          <a:xfrm flipH="false" flipV="false" rot="0">
            <a:off x="11447859" y="2071688"/>
            <a:ext cx="6146625" cy="6143625"/>
          </a:xfrm>
          <a:custGeom>
            <a:avLst/>
            <a:gdLst/>
            <a:ahLst/>
            <a:cxnLst/>
            <a:rect r="r" b="b" t="t" l="l"/>
            <a:pathLst>
              <a:path h="6143625" w="6146625">
                <a:moveTo>
                  <a:pt x="0" y="0"/>
                </a:moveTo>
                <a:lnTo>
                  <a:pt x="6146625" y="0"/>
                </a:lnTo>
                <a:lnTo>
                  <a:pt x="6146625" y="6143624"/>
                </a:lnTo>
                <a:lnTo>
                  <a:pt x="0" y="6143624"/>
                </a:lnTo>
                <a:lnTo>
                  <a:pt x="0" y="0"/>
                </a:lnTo>
                <a:close/>
              </a:path>
            </a:pathLst>
          </a:custGeom>
          <a:blipFill>
            <a:blip r:embed="rId6"/>
            <a:stretch>
              <a:fillRect l="0" t="0" r="0" b="0"/>
            </a:stretch>
          </a:blipFill>
        </p:spPr>
      </p:sp>
      <p:sp>
        <p:nvSpPr>
          <p:cNvPr name="Freeform 9" id="9" descr="A group of people sitting at a table  Description automatically generated"/>
          <p:cNvSpPr/>
          <p:nvPr/>
        </p:nvSpPr>
        <p:spPr>
          <a:xfrm flipH="false" flipV="false" rot="0">
            <a:off x="7550307" y="5832762"/>
            <a:ext cx="6155384" cy="4454238"/>
          </a:xfrm>
          <a:custGeom>
            <a:avLst/>
            <a:gdLst/>
            <a:ahLst/>
            <a:cxnLst/>
            <a:rect r="r" b="b" t="t" l="l"/>
            <a:pathLst>
              <a:path h="4454238" w="6155384">
                <a:moveTo>
                  <a:pt x="0" y="0"/>
                </a:moveTo>
                <a:lnTo>
                  <a:pt x="6155383" y="0"/>
                </a:lnTo>
                <a:lnTo>
                  <a:pt x="6155383" y="4454238"/>
                </a:lnTo>
                <a:lnTo>
                  <a:pt x="0" y="4454238"/>
                </a:lnTo>
                <a:lnTo>
                  <a:pt x="0" y="0"/>
                </a:lnTo>
                <a:close/>
              </a:path>
            </a:pathLst>
          </a:custGeom>
          <a:blipFill>
            <a:blip r:embed="rId7"/>
            <a:stretch>
              <a:fillRect l="0" t="0" r="0" b="0"/>
            </a:stretch>
          </a:blipFill>
        </p:spPr>
      </p:sp>
      <p:sp>
        <p:nvSpPr>
          <p:cNvPr name="Freeform 10" id="10"/>
          <p:cNvSpPr/>
          <p:nvPr/>
        </p:nvSpPr>
        <p:spPr>
          <a:xfrm flipH="false" flipV="false" rot="0">
            <a:off x="4425267" y="6313311"/>
            <a:ext cx="3973689" cy="3973689"/>
          </a:xfrm>
          <a:custGeom>
            <a:avLst/>
            <a:gdLst/>
            <a:ahLst/>
            <a:cxnLst/>
            <a:rect r="r" b="b" t="t" l="l"/>
            <a:pathLst>
              <a:path h="3973689" w="3973689">
                <a:moveTo>
                  <a:pt x="0" y="0"/>
                </a:moveTo>
                <a:lnTo>
                  <a:pt x="3973689" y="0"/>
                </a:lnTo>
                <a:lnTo>
                  <a:pt x="3973689" y="3973689"/>
                </a:lnTo>
                <a:lnTo>
                  <a:pt x="0" y="3973689"/>
                </a:lnTo>
                <a:lnTo>
                  <a:pt x="0" y="0"/>
                </a:lnTo>
                <a:close/>
              </a:path>
            </a:pathLst>
          </a:custGeom>
          <a:blipFill>
            <a:blip r:embed="rId8"/>
            <a:stretch>
              <a:fillRect l="0" t="0" r="0" b="0"/>
            </a:stretch>
          </a:blipFill>
        </p:spPr>
      </p:sp>
      <p:sp>
        <p:nvSpPr>
          <p:cNvPr name="Freeform 11" id="11" descr="A group of people sitting at a table  Description automatically generated"/>
          <p:cNvSpPr/>
          <p:nvPr/>
        </p:nvSpPr>
        <p:spPr>
          <a:xfrm flipH="false" flipV="false" rot="0">
            <a:off x="-26661" y="6948054"/>
            <a:ext cx="4451928" cy="3338946"/>
          </a:xfrm>
          <a:custGeom>
            <a:avLst/>
            <a:gdLst/>
            <a:ahLst/>
            <a:cxnLst/>
            <a:rect r="r" b="b" t="t" l="l"/>
            <a:pathLst>
              <a:path h="3338946" w="4451928">
                <a:moveTo>
                  <a:pt x="0" y="0"/>
                </a:moveTo>
                <a:lnTo>
                  <a:pt x="4451928" y="0"/>
                </a:lnTo>
                <a:lnTo>
                  <a:pt x="4451928" y="3338946"/>
                </a:lnTo>
                <a:lnTo>
                  <a:pt x="0" y="3338946"/>
                </a:lnTo>
                <a:lnTo>
                  <a:pt x="0" y="0"/>
                </a:lnTo>
                <a:close/>
              </a:path>
            </a:pathLst>
          </a:custGeom>
          <a:blipFill>
            <a:blip r:embed="rId9"/>
            <a:stretch>
              <a:fillRect l="0" t="0" r="0" b="0"/>
            </a:stretch>
          </a:blipFill>
        </p:spPr>
      </p:sp>
      <p:sp>
        <p:nvSpPr>
          <p:cNvPr name="Freeform 12" id="12" descr="A group of people sitting around a table  Description automatically generated"/>
          <p:cNvSpPr/>
          <p:nvPr/>
        </p:nvSpPr>
        <p:spPr>
          <a:xfrm flipH="false" flipV="false" rot="0">
            <a:off x="13695602" y="6866043"/>
            <a:ext cx="4561275" cy="3420957"/>
          </a:xfrm>
          <a:custGeom>
            <a:avLst/>
            <a:gdLst/>
            <a:ahLst/>
            <a:cxnLst/>
            <a:rect r="r" b="b" t="t" l="l"/>
            <a:pathLst>
              <a:path h="3420957" w="4561275">
                <a:moveTo>
                  <a:pt x="0" y="0"/>
                </a:moveTo>
                <a:lnTo>
                  <a:pt x="4561274" y="0"/>
                </a:lnTo>
                <a:lnTo>
                  <a:pt x="4561274" y="3420957"/>
                </a:lnTo>
                <a:lnTo>
                  <a:pt x="0" y="3420957"/>
                </a:lnTo>
                <a:lnTo>
                  <a:pt x="0" y="0"/>
                </a:lnTo>
                <a:close/>
              </a:path>
            </a:pathLst>
          </a:custGeom>
          <a:blipFill>
            <a:blip r:embed="rId10"/>
            <a:stretch>
              <a:fillRect l="0" t="0" r="0" b="0"/>
            </a:stretch>
          </a:blipFill>
        </p:spPr>
      </p:sp>
    </p:spTree>
  </p:cSld>
  <p:clrMapOvr>
    <a:masterClrMapping/>
  </p:clrMapOvr>
</p:sld>
</file>

<file path=ppt/slides/slide92.xml><?xml version="1.0" encoding="utf-8"?>
<p:sld xmlns:p="http://schemas.openxmlformats.org/presentationml/2006/main" xmlns:a="http://schemas.openxmlformats.org/drawingml/2006/main" xmlns:r="http://schemas.openxmlformats.org/officeDocument/2006/relationships">
  <p:cSld>
    <p:bg>
      <p:bgPr>
        <a:solidFill>
          <a:srgbClr val="E9F3F3"/>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2" cy="10287000"/>
            <a:chOff x="0" y="0"/>
            <a:chExt cx="24384002"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AEAEAE">
                <a:alpha val="9804"/>
              </a:srgbClr>
            </a:solidFill>
          </p:spPr>
        </p:sp>
      </p:grpSp>
      <p:sp>
        <p:nvSpPr>
          <p:cNvPr name="Freeform 4" id="4"/>
          <p:cNvSpPr/>
          <p:nvPr/>
        </p:nvSpPr>
        <p:spPr>
          <a:xfrm flipH="false" flipV="false" rot="0">
            <a:off x="-19050" y="349452"/>
            <a:ext cx="14340716" cy="9937548"/>
          </a:xfrm>
          <a:custGeom>
            <a:avLst/>
            <a:gdLst/>
            <a:ahLst/>
            <a:cxnLst/>
            <a:rect r="r" b="b" t="t" l="l"/>
            <a:pathLst>
              <a:path h="9937548" w="14340716">
                <a:moveTo>
                  <a:pt x="0" y="0"/>
                </a:moveTo>
                <a:lnTo>
                  <a:pt x="14340716" y="0"/>
                </a:lnTo>
                <a:lnTo>
                  <a:pt x="14340716" y="9937548"/>
                </a:lnTo>
                <a:lnTo>
                  <a:pt x="0" y="99375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1199802" y="1033494"/>
            <a:ext cx="16082357" cy="2190457"/>
          </a:xfrm>
          <a:prstGeom prst="rect">
            <a:avLst/>
          </a:prstGeom>
        </p:spPr>
        <p:txBody>
          <a:bodyPr anchor="t" rtlCol="false" tIns="0" lIns="0" bIns="0" rIns="0">
            <a:spAutoFit/>
          </a:bodyPr>
          <a:lstStyle/>
          <a:p>
            <a:pPr algn="l">
              <a:lnSpc>
                <a:spcPts val="7920"/>
              </a:lnSpc>
            </a:pPr>
            <a:r>
              <a:rPr lang="en-US" sz="6600">
                <a:solidFill>
                  <a:srgbClr val="262626"/>
                </a:solidFill>
                <a:latin typeface="Posterama"/>
                <a:ea typeface="Posterama"/>
                <a:cs typeface="Posterama"/>
                <a:sym typeface="Posterama"/>
              </a:rPr>
              <a:t>Our Passengers:</a:t>
            </a:r>
          </a:p>
          <a:p>
            <a:pPr algn="l">
              <a:lnSpc>
                <a:spcPts val="7920"/>
              </a:lnSpc>
            </a:pPr>
            <a:r>
              <a:rPr lang="en-US" sz="6600">
                <a:solidFill>
                  <a:srgbClr val="262626"/>
                </a:solidFill>
                <a:latin typeface="Posterama"/>
                <a:ea typeface="Posterama"/>
                <a:cs typeface="Posterama"/>
                <a:sym typeface="Posterama"/>
              </a:rPr>
              <a:t>Lots of them…</a:t>
            </a:r>
          </a:p>
        </p:txBody>
      </p:sp>
      <p:sp>
        <p:nvSpPr>
          <p:cNvPr name="Freeform 6" id="6" descr="A person sitting on a bus  Description automatically generated"/>
          <p:cNvSpPr/>
          <p:nvPr/>
        </p:nvSpPr>
        <p:spPr>
          <a:xfrm flipH="false" flipV="false" rot="0">
            <a:off x="13538111" y="836676"/>
            <a:ext cx="4539852" cy="6053138"/>
          </a:xfrm>
          <a:custGeom>
            <a:avLst/>
            <a:gdLst/>
            <a:ahLst/>
            <a:cxnLst/>
            <a:rect r="r" b="b" t="t" l="l"/>
            <a:pathLst>
              <a:path h="6053138" w="4539852">
                <a:moveTo>
                  <a:pt x="0" y="0"/>
                </a:moveTo>
                <a:lnTo>
                  <a:pt x="4539852" y="0"/>
                </a:lnTo>
                <a:lnTo>
                  <a:pt x="4539852" y="6053138"/>
                </a:lnTo>
                <a:lnTo>
                  <a:pt x="0" y="6053138"/>
                </a:lnTo>
                <a:lnTo>
                  <a:pt x="0" y="0"/>
                </a:lnTo>
                <a:close/>
              </a:path>
            </a:pathLst>
          </a:custGeom>
          <a:blipFill>
            <a:blip r:embed="rId4"/>
            <a:stretch>
              <a:fillRect l="0" t="0" r="0" b="0"/>
            </a:stretch>
          </a:blipFill>
        </p:spPr>
      </p:sp>
      <p:sp>
        <p:nvSpPr>
          <p:cNvPr name="Freeform 7" id="7" descr="A child sitting in a bus seat  Description automatically generated"/>
          <p:cNvSpPr/>
          <p:nvPr/>
        </p:nvSpPr>
        <p:spPr>
          <a:xfrm flipH="false" flipV="false" rot="0">
            <a:off x="9471314" y="148938"/>
            <a:ext cx="5268191" cy="5268190"/>
          </a:xfrm>
          <a:custGeom>
            <a:avLst/>
            <a:gdLst/>
            <a:ahLst/>
            <a:cxnLst/>
            <a:rect r="r" b="b" t="t" l="l"/>
            <a:pathLst>
              <a:path h="5268190" w="5268191">
                <a:moveTo>
                  <a:pt x="0" y="0"/>
                </a:moveTo>
                <a:lnTo>
                  <a:pt x="5268190" y="0"/>
                </a:lnTo>
                <a:lnTo>
                  <a:pt x="5268190" y="5268190"/>
                </a:lnTo>
                <a:lnTo>
                  <a:pt x="0" y="5268190"/>
                </a:lnTo>
                <a:lnTo>
                  <a:pt x="0" y="0"/>
                </a:lnTo>
                <a:close/>
              </a:path>
            </a:pathLst>
          </a:custGeom>
          <a:blipFill>
            <a:blip r:embed="rId5"/>
            <a:stretch>
              <a:fillRect l="0" t="0" r="0" b="0"/>
            </a:stretch>
          </a:blipFill>
        </p:spPr>
      </p:sp>
      <p:sp>
        <p:nvSpPr>
          <p:cNvPr name="Freeform 8" id="8" descr="A group of people standing in front of a van  Description automatically generated"/>
          <p:cNvSpPr/>
          <p:nvPr/>
        </p:nvSpPr>
        <p:spPr>
          <a:xfrm flipH="false" flipV="false" rot="0">
            <a:off x="6764485" y="4305298"/>
            <a:ext cx="5832764" cy="5832764"/>
          </a:xfrm>
          <a:custGeom>
            <a:avLst/>
            <a:gdLst/>
            <a:ahLst/>
            <a:cxnLst/>
            <a:rect r="r" b="b" t="t" l="l"/>
            <a:pathLst>
              <a:path h="5832764" w="5832764">
                <a:moveTo>
                  <a:pt x="0" y="0"/>
                </a:moveTo>
                <a:lnTo>
                  <a:pt x="5832764" y="0"/>
                </a:lnTo>
                <a:lnTo>
                  <a:pt x="5832764" y="5832764"/>
                </a:lnTo>
                <a:lnTo>
                  <a:pt x="0" y="5832764"/>
                </a:lnTo>
                <a:lnTo>
                  <a:pt x="0" y="0"/>
                </a:lnTo>
                <a:close/>
              </a:path>
            </a:pathLst>
          </a:custGeom>
          <a:blipFill>
            <a:blip r:embed="rId6"/>
            <a:stretch>
              <a:fillRect l="0" t="0" r="0" b="0"/>
            </a:stretch>
          </a:blipFill>
        </p:spPr>
      </p:sp>
      <p:sp>
        <p:nvSpPr>
          <p:cNvPr name="Freeform 9" id="9" descr="A group of people sitting on a bus  Description automatically generated"/>
          <p:cNvSpPr/>
          <p:nvPr/>
        </p:nvSpPr>
        <p:spPr>
          <a:xfrm flipH="false" flipV="false" rot="0">
            <a:off x="12387695" y="4939146"/>
            <a:ext cx="5268190" cy="5268190"/>
          </a:xfrm>
          <a:custGeom>
            <a:avLst/>
            <a:gdLst/>
            <a:ahLst/>
            <a:cxnLst/>
            <a:rect r="r" b="b" t="t" l="l"/>
            <a:pathLst>
              <a:path h="5268190" w="5268190">
                <a:moveTo>
                  <a:pt x="0" y="0"/>
                </a:moveTo>
                <a:lnTo>
                  <a:pt x="5268190" y="0"/>
                </a:lnTo>
                <a:lnTo>
                  <a:pt x="5268190" y="5268190"/>
                </a:lnTo>
                <a:lnTo>
                  <a:pt x="0" y="5268190"/>
                </a:lnTo>
                <a:lnTo>
                  <a:pt x="0" y="0"/>
                </a:lnTo>
                <a:close/>
              </a:path>
            </a:pathLst>
          </a:custGeom>
          <a:blipFill>
            <a:blip r:embed="rId7"/>
            <a:stretch>
              <a:fillRect l="0" t="0" r="0" b="0"/>
            </a:stretch>
          </a:blipFill>
        </p:spPr>
      </p:sp>
      <p:sp>
        <p:nvSpPr>
          <p:cNvPr name="Freeform 10" id="10" descr="A person in a hat and glasses standing in front of a bus  Description automatically generated"/>
          <p:cNvSpPr/>
          <p:nvPr/>
        </p:nvSpPr>
        <p:spPr>
          <a:xfrm flipH="false" flipV="false" rot="0">
            <a:off x="989732" y="5434444"/>
            <a:ext cx="5914171" cy="4435629"/>
          </a:xfrm>
          <a:custGeom>
            <a:avLst/>
            <a:gdLst/>
            <a:ahLst/>
            <a:cxnLst/>
            <a:rect r="r" b="b" t="t" l="l"/>
            <a:pathLst>
              <a:path h="4435629" w="5914171">
                <a:moveTo>
                  <a:pt x="0" y="0"/>
                </a:moveTo>
                <a:lnTo>
                  <a:pt x="5914171" y="0"/>
                </a:lnTo>
                <a:lnTo>
                  <a:pt x="5914171" y="4435630"/>
                </a:lnTo>
                <a:lnTo>
                  <a:pt x="0" y="4435630"/>
                </a:lnTo>
                <a:lnTo>
                  <a:pt x="0" y="0"/>
                </a:lnTo>
                <a:close/>
              </a:path>
            </a:pathLst>
          </a:custGeom>
          <a:blipFill>
            <a:blip r:embed="rId8"/>
            <a:stretch>
              <a:fillRect l="0" t="0" r="0" b="0"/>
            </a:stretch>
          </a:blipFill>
        </p:spPr>
      </p:sp>
    </p:spTree>
  </p:cSld>
  <p:clrMapOvr>
    <a:masterClrMapping/>
  </p:clrMapOvr>
</p:sld>
</file>

<file path=ppt/slides/slide93.xml><?xml version="1.0" encoding="utf-8"?>
<p:sld xmlns:p="http://schemas.openxmlformats.org/presentationml/2006/main" xmlns:a="http://schemas.openxmlformats.org/drawingml/2006/main" xmlns:r="http://schemas.openxmlformats.org/officeDocument/2006/relationships">
  <p:cSld>
    <p:bg>
      <p:bgPr>
        <a:solidFill>
          <a:srgbClr val="E9F3F3"/>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2" cy="10287000"/>
            <a:chOff x="0" y="0"/>
            <a:chExt cx="24384002"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AEAEAE">
                <a:alpha val="9804"/>
              </a:srgbClr>
            </a:solidFill>
          </p:spPr>
        </p:sp>
      </p:grpSp>
      <p:sp>
        <p:nvSpPr>
          <p:cNvPr name="Freeform 4" id="4"/>
          <p:cNvSpPr/>
          <p:nvPr/>
        </p:nvSpPr>
        <p:spPr>
          <a:xfrm flipH="false" flipV="false" rot="0">
            <a:off x="-19050" y="349452"/>
            <a:ext cx="14340716" cy="9937548"/>
          </a:xfrm>
          <a:custGeom>
            <a:avLst/>
            <a:gdLst/>
            <a:ahLst/>
            <a:cxnLst/>
            <a:rect r="r" b="b" t="t" l="l"/>
            <a:pathLst>
              <a:path h="9937548" w="14340716">
                <a:moveTo>
                  <a:pt x="0" y="0"/>
                </a:moveTo>
                <a:lnTo>
                  <a:pt x="14340716" y="0"/>
                </a:lnTo>
                <a:lnTo>
                  <a:pt x="14340716" y="9937548"/>
                </a:lnTo>
                <a:lnTo>
                  <a:pt x="0" y="99375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1005840" y="882396"/>
            <a:ext cx="16276320" cy="1896904"/>
          </a:xfrm>
          <a:prstGeom prst="rect">
            <a:avLst/>
          </a:prstGeom>
        </p:spPr>
        <p:txBody>
          <a:bodyPr anchor="t" rtlCol="false" tIns="0" lIns="0" bIns="0" rIns="0">
            <a:spAutoFit/>
          </a:bodyPr>
          <a:lstStyle/>
          <a:p>
            <a:pPr algn="l">
              <a:lnSpc>
                <a:spcPts val="7128"/>
              </a:lnSpc>
            </a:pPr>
            <a:r>
              <a:rPr lang="en-US" sz="5940">
                <a:solidFill>
                  <a:srgbClr val="262626"/>
                </a:solidFill>
                <a:latin typeface="Posterama"/>
                <a:ea typeface="Posterama"/>
                <a:cs typeface="Posterama"/>
                <a:sym typeface="Posterama"/>
              </a:rPr>
              <a:t>So Back to the Award and the criteria…</a:t>
            </a:r>
          </a:p>
          <a:p>
            <a:pPr algn="l">
              <a:lnSpc>
                <a:spcPts val="7128"/>
              </a:lnSpc>
            </a:pPr>
            <a:r>
              <a:rPr lang="en-US" sz="5940">
                <a:solidFill>
                  <a:srgbClr val="262626"/>
                </a:solidFill>
                <a:latin typeface="Posterama"/>
                <a:ea typeface="Posterama"/>
                <a:cs typeface="Posterama"/>
                <a:sym typeface="Posterama"/>
              </a:rPr>
              <a:t>How did we do it?</a:t>
            </a:r>
          </a:p>
        </p:txBody>
      </p:sp>
      <p:sp>
        <p:nvSpPr>
          <p:cNvPr name="TextBox 6" id="6"/>
          <p:cNvSpPr txBox="true"/>
          <p:nvPr/>
        </p:nvSpPr>
        <p:spPr>
          <a:xfrm rot="0">
            <a:off x="1005840" y="3120148"/>
            <a:ext cx="7932420" cy="6684714"/>
          </a:xfrm>
          <a:prstGeom prst="rect">
            <a:avLst/>
          </a:prstGeom>
        </p:spPr>
        <p:txBody>
          <a:bodyPr anchor="t" rtlCol="false" tIns="0" lIns="0" bIns="0" rIns="0">
            <a:spAutoFit/>
          </a:bodyPr>
          <a:lstStyle/>
          <a:p>
            <a:pPr algn="l">
              <a:lnSpc>
                <a:spcPts val="3960"/>
              </a:lnSpc>
            </a:pPr>
            <a:r>
              <a:rPr lang="en-US" sz="3000" b="true">
                <a:solidFill>
                  <a:srgbClr val="262626"/>
                </a:solidFill>
                <a:latin typeface="Arimo Bold"/>
                <a:ea typeface="Arimo Bold"/>
                <a:cs typeface="Arimo Bold"/>
                <a:sym typeface="Arimo Bold"/>
              </a:rPr>
              <a:t>Increase Passenger Numbers:</a:t>
            </a:r>
          </a:p>
          <a:p>
            <a:pPr algn="l">
              <a:lnSpc>
                <a:spcPts val="3960"/>
              </a:lnSpc>
            </a:pPr>
            <a:r>
              <a:rPr lang="en-US" sz="3000">
                <a:solidFill>
                  <a:srgbClr val="262626"/>
                </a:solidFill>
                <a:latin typeface="Arimo"/>
                <a:ea typeface="Arimo"/>
                <a:cs typeface="Arimo"/>
                <a:sym typeface="Arimo"/>
              </a:rPr>
              <a:t>April 2023 – 120 passenger journeys / week</a:t>
            </a:r>
          </a:p>
          <a:p>
            <a:pPr algn="l">
              <a:lnSpc>
                <a:spcPts val="3960"/>
              </a:lnSpc>
            </a:pPr>
            <a:r>
              <a:rPr lang="en-US" sz="3000">
                <a:solidFill>
                  <a:srgbClr val="262626"/>
                </a:solidFill>
                <a:latin typeface="Arimo"/>
                <a:ea typeface="Arimo"/>
                <a:cs typeface="Arimo"/>
                <a:sym typeface="Arimo"/>
              </a:rPr>
              <a:t>June 2023 – 250 passenger journeys / week</a:t>
            </a:r>
          </a:p>
          <a:p>
            <a:pPr algn="l">
              <a:lnSpc>
                <a:spcPts val="3960"/>
              </a:lnSpc>
            </a:pPr>
            <a:r>
              <a:rPr lang="en-US" sz="3000">
                <a:solidFill>
                  <a:srgbClr val="262626"/>
                </a:solidFill>
                <a:latin typeface="Arimo"/>
                <a:ea typeface="Arimo"/>
                <a:cs typeface="Arimo"/>
                <a:sym typeface="Arimo"/>
              </a:rPr>
              <a:t>Dec 2023 – 500 passenger journeys / week</a:t>
            </a:r>
          </a:p>
          <a:p>
            <a:pPr algn="l">
              <a:lnSpc>
                <a:spcPts val="3960"/>
              </a:lnSpc>
            </a:pPr>
            <a:r>
              <a:rPr lang="en-US" sz="3000">
                <a:solidFill>
                  <a:srgbClr val="262626"/>
                </a:solidFill>
                <a:latin typeface="Arimo"/>
                <a:ea typeface="Arimo"/>
                <a:cs typeface="Arimo"/>
                <a:sym typeface="Arimo"/>
              </a:rPr>
              <a:t>Jan 2024 – 800 passenger journeys / week</a:t>
            </a:r>
          </a:p>
          <a:p>
            <a:pPr algn="l">
              <a:lnSpc>
                <a:spcPts val="3960"/>
              </a:lnSpc>
            </a:pPr>
            <a:r>
              <a:rPr lang="en-US" sz="3000">
                <a:solidFill>
                  <a:srgbClr val="262626"/>
                </a:solidFill>
                <a:latin typeface="Arimo"/>
                <a:ea typeface="Arimo"/>
                <a:cs typeface="Arimo"/>
                <a:sym typeface="Arimo"/>
              </a:rPr>
              <a:t>Jun 2024 – 1000 passenger journeys / week</a:t>
            </a:r>
          </a:p>
          <a:p>
            <a:pPr algn="l">
              <a:lnSpc>
                <a:spcPts val="3960"/>
              </a:lnSpc>
            </a:pPr>
            <a:r>
              <a:rPr lang="en-US" sz="3000">
                <a:solidFill>
                  <a:srgbClr val="262626"/>
                </a:solidFill>
                <a:latin typeface="Arimo"/>
                <a:ea typeface="Arimo"/>
                <a:cs typeface="Arimo"/>
                <a:sym typeface="Arimo"/>
              </a:rPr>
              <a:t>Aug 2024 – 1100 passenger journeys / week</a:t>
            </a:r>
          </a:p>
          <a:p>
            <a:pPr algn="l">
              <a:lnSpc>
                <a:spcPts val="3960"/>
              </a:lnSpc>
            </a:pPr>
            <a:r>
              <a:rPr lang="en-US" sz="3000">
                <a:solidFill>
                  <a:srgbClr val="262626"/>
                </a:solidFill>
                <a:latin typeface="Arimo"/>
                <a:ea typeface="Arimo"/>
                <a:cs typeface="Arimo"/>
                <a:sym typeface="Arimo"/>
              </a:rPr>
              <a:t>Nov 2024 – </a:t>
            </a:r>
            <a:r>
              <a:rPr lang="en-US" sz="3000" b="true">
                <a:solidFill>
                  <a:srgbClr val="262626"/>
                </a:solidFill>
                <a:latin typeface="Arimo Bold"/>
                <a:ea typeface="Arimo Bold"/>
                <a:cs typeface="Arimo Bold"/>
                <a:sym typeface="Arimo Bold"/>
              </a:rPr>
              <a:t>1600 passenger journeys / wk</a:t>
            </a:r>
          </a:p>
          <a:p>
            <a:pPr algn="l">
              <a:lnSpc>
                <a:spcPts val="3960"/>
              </a:lnSpc>
            </a:pPr>
            <a:r>
              <a:rPr lang="en-US" sz="3000">
                <a:solidFill>
                  <a:srgbClr val="262626"/>
                </a:solidFill>
                <a:latin typeface="Arimo"/>
                <a:ea typeface="Arimo"/>
                <a:cs typeface="Arimo"/>
                <a:sym typeface="Arimo"/>
              </a:rPr>
              <a:t>(Further extension to Tillicoultry in Sep 24)</a:t>
            </a:r>
          </a:p>
          <a:p>
            <a:pPr algn="l">
              <a:lnSpc>
                <a:spcPts val="3960"/>
              </a:lnSpc>
            </a:pPr>
          </a:p>
        </p:txBody>
      </p:sp>
      <p:sp>
        <p:nvSpPr>
          <p:cNvPr name="TextBox 7" id="7"/>
          <p:cNvSpPr txBox="true"/>
          <p:nvPr/>
        </p:nvSpPr>
        <p:spPr>
          <a:xfrm rot="0">
            <a:off x="9349743" y="3120148"/>
            <a:ext cx="7932420" cy="7225041"/>
          </a:xfrm>
          <a:prstGeom prst="rect">
            <a:avLst/>
          </a:prstGeom>
        </p:spPr>
        <p:txBody>
          <a:bodyPr anchor="t" rtlCol="false" tIns="0" lIns="0" bIns="0" rIns="0">
            <a:spAutoFit/>
          </a:bodyPr>
          <a:lstStyle/>
          <a:p>
            <a:pPr algn="l">
              <a:lnSpc>
                <a:spcPts val="3960"/>
              </a:lnSpc>
            </a:pPr>
            <a:r>
              <a:rPr lang="en-US" sz="3000" b="true">
                <a:solidFill>
                  <a:srgbClr val="262626"/>
                </a:solidFill>
                <a:latin typeface="Arimo Bold"/>
                <a:ea typeface="Arimo Bold"/>
                <a:cs typeface="Arimo Bold"/>
                <a:sym typeface="Arimo Bold"/>
              </a:rPr>
              <a:t>Demonstrate Modal Shift</a:t>
            </a:r>
          </a:p>
          <a:p>
            <a:pPr algn="l">
              <a:lnSpc>
                <a:spcPts val="3960"/>
              </a:lnSpc>
            </a:pPr>
            <a:r>
              <a:rPr lang="en-US" sz="3000">
                <a:solidFill>
                  <a:srgbClr val="262626"/>
                </a:solidFill>
                <a:latin typeface="Arimo"/>
                <a:ea typeface="Arimo"/>
                <a:cs typeface="Arimo"/>
                <a:sym typeface="Arimo"/>
              </a:rPr>
              <a:t>In an area previously reliant on the car, we were able to produce evidence from several families that had been able to reduce number of cars per household/not had too by an extra car</a:t>
            </a:r>
          </a:p>
          <a:p>
            <a:pPr algn="l">
              <a:lnSpc>
                <a:spcPts val="3960"/>
              </a:lnSpc>
            </a:pPr>
            <a:r>
              <a:rPr lang="en-US" sz="3000">
                <a:solidFill>
                  <a:srgbClr val="262626"/>
                </a:solidFill>
                <a:latin typeface="Arimo"/>
                <a:ea typeface="Arimo"/>
                <a:cs typeface="Arimo"/>
                <a:sym typeface="Arimo"/>
              </a:rPr>
              <a:t>Members of the Community are able to stay when life events may have previously necessitated a move…</a:t>
            </a:r>
          </a:p>
          <a:p>
            <a:pPr algn="l">
              <a:lnSpc>
                <a:spcPts val="3960"/>
              </a:lnSpc>
            </a:pPr>
            <a:r>
              <a:rPr lang="en-US" sz="3000">
                <a:solidFill>
                  <a:srgbClr val="262626"/>
                </a:solidFill>
                <a:latin typeface="Arimo"/>
                <a:ea typeface="Arimo"/>
                <a:cs typeface="Arimo"/>
                <a:sym typeface="Arimo"/>
              </a:rPr>
              <a:t>This was due to the increased frequency, low cost, punctuality and reliability…</a:t>
            </a:r>
          </a:p>
          <a:p>
            <a:pPr algn="l">
              <a:lnSpc>
                <a:spcPts val="3960"/>
              </a:lnSpc>
            </a:pPr>
          </a:p>
        </p:txBody>
      </p:sp>
    </p:spTree>
  </p:cSld>
  <p:clrMapOvr>
    <a:masterClrMapping/>
  </p:clrMapOvr>
</p:sld>
</file>

<file path=ppt/slides/slide94.xml><?xml version="1.0" encoding="utf-8"?>
<p:sld xmlns:p="http://schemas.openxmlformats.org/presentationml/2006/main" xmlns:a="http://schemas.openxmlformats.org/drawingml/2006/main" xmlns:r="http://schemas.openxmlformats.org/officeDocument/2006/relationships">
  <p:cSld>
    <p:bg>
      <p:bgPr>
        <a:solidFill>
          <a:srgbClr val="E9F3F3"/>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2" cy="10287000"/>
            <a:chOff x="0" y="0"/>
            <a:chExt cx="24384002"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AEAEAE">
                <a:alpha val="9804"/>
              </a:srgbClr>
            </a:solidFill>
          </p:spPr>
        </p:sp>
      </p:grpSp>
      <p:sp>
        <p:nvSpPr>
          <p:cNvPr name="Freeform 4" id="4"/>
          <p:cNvSpPr/>
          <p:nvPr/>
        </p:nvSpPr>
        <p:spPr>
          <a:xfrm flipH="false" flipV="false" rot="0">
            <a:off x="-19050" y="349452"/>
            <a:ext cx="14340716" cy="9937548"/>
          </a:xfrm>
          <a:custGeom>
            <a:avLst/>
            <a:gdLst/>
            <a:ahLst/>
            <a:cxnLst/>
            <a:rect r="r" b="b" t="t" l="l"/>
            <a:pathLst>
              <a:path h="9937548" w="14340716">
                <a:moveTo>
                  <a:pt x="0" y="0"/>
                </a:moveTo>
                <a:lnTo>
                  <a:pt x="14340716" y="0"/>
                </a:lnTo>
                <a:lnTo>
                  <a:pt x="14340716" y="9937548"/>
                </a:lnTo>
                <a:lnTo>
                  <a:pt x="0" y="99375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1005840" y="882396"/>
            <a:ext cx="16276320" cy="1896904"/>
          </a:xfrm>
          <a:prstGeom prst="rect">
            <a:avLst/>
          </a:prstGeom>
        </p:spPr>
        <p:txBody>
          <a:bodyPr anchor="t" rtlCol="false" tIns="0" lIns="0" bIns="0" rIns="0">
            <a:spAutoFit/>
          </a:bodyPr>
          <a:lstStyle/>
          <a:p>
            <a:pPr algn="l">
              <a:lnSpc>
                <a:spcPts val="7128"/>
              </a:lnSpc>
            </a:pPr>
            <a:r>
              <a:rPr lang="en-US" sz="5940">
                <a:solidFill>
                  <a:srgbClr val="262626"/>
                </a:solidFill>
                <a:latin typeface="Posterama"/>
                <a:ea typeface="Posterama"/>
                <a:cs typeface="Posterama"/>
                <a:sym typeface="Posterama"/>
              </a:rPr>
              <a:t>So Back to the Award and the criteria…</a:t>
            </a:r>
          </a:p>
          <a:p>
            <a:pPr algn="l">
              <a:lnSpc>
                <a:spcPts val="7128"/>
              </a:lnSpc>
            </a:pPr>
            <a:r>
              <a:rPr lang="en-US" sz="5940">
                <a:solidFill>
                  <a:srgbClr val="262626"/>
                </a:solidFill>
                <a:latin typeface="Posterama"/>
                <a:ea typeface="Posterama"/>
                <a:cs typeface="Posterama"/>
                <a:sym typeface="Posterama"/>
              </a:rPr>
              <a:t>How did we do it?</a:t>
            </a:r>
          </a:p>
        </p:txBody>
      </p:sp>
      <p:sp>
        <p:nvSpPr>
          <p:cNvPr name="TextBox 6" id="6"/>
          <p:cNvSpPr txBox="true"/>
          <p:nvPr/>
        </p:nvSpPr>
        <p:spPr>
          <a:xfrm rot="0">
            <a:off x="1005840" y="3120148"/>
            <a:ext cx="7932420" cy="6099575"/>
          </a:xfrm>
          <a:prstGeom prst="rect">
            <a:avLst/>
          </a:prstGeom>
        </p:spPr>
        <p:txBody>
          <a:bodyPr anchor="t" rtlCol="false" tIns="0" lIns="0" bIns="0" rIns="0">
            <a:spAutoFit/>
          </a:bodyPr>
          <a:lstStyle/>
          <a:p>
            <a:pPr algn="l">
              <a:lnSpc>
                <a:spcPts val="3960"/>
              </a:lnSpc>
            </a:pPr>
            <a:r>
              <a:rPr lang="en-US" sz="3000" b="true">
                <a:solidFill>
                  <a:srgbClr val="262626"/>
                </a:solidFill>
                <a:latin typeface="Arimo Bold"/>
                <a:ea typeface="Arimo Bold"/>
                <a:cs typeface="Arimo Bold"/>
                <a:sym typeface="Arimo Bold"/>
              </a:rPr>
              <a:t>Customer Satisfaction</a:t>
            </a:r>
          </a:p>
          <a:p>
            <a:pPr algn="l">
              <a:lnSpc>
                <a:spcPts val="3960"/>
              </a:lnSpc>
            </a:pPr>
            <a:r>
              <a:rPr lang="en-US" sz="3000">
                <a:solidFill>
                  <a:srgbClr val="262626"/>
                </a:solidFill>
                <a:latin typeface="Arimo"/>
                <a:ea typeface="Arimo"/>
                <a:cs typeface="Arimo"/>
                <a:sym typeface="Arimo"/>
              </a:rPr>
              <a:t>With a strong presence on Social Media platforms and increasing followers, friends, members etc we were able to demonstrate very positive reviews and feedback</a:t>
            </a:r>
          </a:p>
          <a:p>
            <a:pPr algn="l">
              <a:lnSpc>
                <a:spcPts val="3960"/>
              </a:lnSpc>
            </a:pPr>
          </a:p>
          <a:p>
            <a:pPr algn="l">
              <a:lnSpc>
                <a:spcPts val="3960"/>
              </a:lnSpc>
            </a:pPr>
            <a:r>
              <a:rPr lang="en-US" sz="3000">
                <a:solidFill>
                  <a:srgbClr val="262626"/>
                </a:solidFill>
                <a:latin typeface="Arimo"/>
                <a:ea typeface="Arimo"/>
                <a:cs typeface="Arimo"/>
                <a:sym typeface="Arimo"/>
              </a:rPr>
              <a:t>Any negative comments are taken as important learning points and have been used in subsequent training and planning</a:t>
            </a:r>
          </a:p>
        </p:txBody>
      </p:sp>
      <p:sp>
        <p:nvSpPr>
          <p:cNvPr name="Freeform 7" id="7" descr="A bus on the road  Description automatically generated"/>
          <p:cNvSpPr/>
          <p:nvPr/>
        </p:nvSpPr>
        <p:spPr>
          <a:xfrm flipH="false" flipV="false" rot="0">
            <a:off x="10244136" y="2502039"/>
            <a:ext cx="7749242" cy="7749242"/>
          </a:xfrm>
          <a:custGeom>
            <a:avLst/>
            <a:gdLst/>
            <a:ahLst/>
            <a:cxnLst/>
            <a:rect r="r" b="b" t="t" l="l"/>
            <a:pathLst>
              <a:path h="7749242" w="7749242">
                <a:moveTo>
                  <a:pt x="0" y="0"/>
                </a:moveTo>
                <a:lnTo>
                  <a:pt x="7749242" y="0"/>
                </a:lnTo>
                <a:lnTo>
                  <a:pt x="7749242" y="7749241"/>
                </a:lnTo>
                <a:lnTo>
                  <a:pt x="0" y="7749241"/>
                </a:lnTo>
                <a:lnTo>
                  <a:pt x="0" y="0"/>
                </a:lnTo>
                <a:close/>
              </a:path>
            </a:pathLst>
          </a:custGeom>
          <a:blipFill>
            <a:blip r:embed="rId4"/>
            <a:stretch>
              <a:fillRect l="0" t="0" r="0" b="0"/>
            </a:stretch>
          </a:blipFill>
        </p:spPr>
      </p:sp>
    </p:spTree>
  </p:cSld>
  <p:clrMapOvr>
    <a:masterClrMapping/>
  </p:clrMapOvr>
</p:sld>
</file>

<file path=ppt/slides/slide95.xml><?xml version="1.0" encoding="utf-8"?>
<p:sld xmlns:p="http://schemas.openxmlformats.org/presentationml/2006/main" xmlns:a="http://schemas.openxmlformats.org/drawingml/2006/main" xmlns:r="http://schemas.openxmlformats.org/officeDocument/2006/relationships">
  <p:cSld>
    <p:bg>
      <p:bgPr>
        <a:solidFill>
          <a:srgbClr val="E9F3F3"/>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2" cy="10287000"/>
            <a:chOff x="0" y="0"/>
            <a:chExt cx="24384002"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AEAEAE">
                <a:alpha val="9804"/>
              </a:srgbClr>
            </a:solidFill>
          </p:spPr>
        </p:sp>
      </p:grpSp>
      <p:sp>
        <p:nvSpPr>
          <p:cNvPr name="Freeform 4" id="4"/>
          <p:cNvSpPr/>
          <p:nvPr/>
        </p:nvSpPr>
        <p:spPr>
          <a:xfrm flipH="false" flipV="false" rot="0">
            <a:off x="-19050" y="349452"/>
            <a:ext cx="14340716" cy="9937548"/>
          </a:xfrm>
          <a:custGeom>
            <a:avLst/>
            <a:gdLst/>
            <a:ahLst/>
            <a:cxnLst/>
            <a:rect r="r" b="b" t="t" l="l"/>
            <a:pathLst>
              <a:path h="9937548" w="14340716">
                <a:moveTo>
                  <a:pt x="0" y="0"/>
                </a:moveTo>
                <a:lnTo>
                  <a:pt x="14340716" y="0"/>
                </a:lnTo>
                <a:lnTo>
                  <a:pt x="14340716" y="9937548"/>
                </a:lnTo>
                <a:lnTo>
                  <a:pt x="0" y="99375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1005840" y="882396"/>
            <a:ext cx="16276320" cy="1896904"/>
          </a:xfrm>
          <a:prstGeom prst="rect">
            <a:avLst/>
          </a:prstGeom>
        </p:spPr>
        <p:txBody>
          <a:bodyPr anchor="t" rtlCol="false" tIns="0" lIns="0" bIns="0" rIns="0">
            <a:spAutoFit/>
          </a:bodyPr>
          <a:lstStyle/>
          <a:p>
            <a:pPr algn="l">
              <a:lnSpc>
                <a:spcPts val="7128"/>
              </a:lnSpc>
            </a:pPr>
            <a:r>
              <a:rPr lang="en-US" sz="5940">
                <a:solidFill>
                  <a:srgbClr val="262626"/>
                </a:solidFill>
                <a:latin typeface="Posterama"/>
                <a:ea typeface="Posterama"/>
                <a:cs typeface="Posterama"/>
                <a:sym typeface="Posterama"/>
              </a:rPr>
              <a:t>So Back to the Award and the criteria…</a:t>
            </a:r>
          </a:p>
          <a:p>
            <a:pPr algn="l">
              <a:lnSpc>
                <a:spcPts val="7128"/>
              </a:lnSpc>
            </a:pPr>
            <a:r>
              <a:rPr lang="en-US" sz="5940">
                <a:solidFill>
                  <a:srgbClr val="262626"/>
                </a:solidFill>
                <a:latin typeface="Posterama"/>
                <a:ea typeface="Posterama"/>
                <a:cs typeface="Posterama"/>
                <a:sym typeface="Posterama"/>
              </a:rPr>
              <a:t>How did we do it?</a:t>
            </a:r>
          </a:p>
        </p:txBody>
      </p:sp>
      <p:sp>
        <p:nvSpPr>
          <p:cNvPr name="Freeform 6" id="6" descr="A group of children standing in front of a bus  Description automatically generated"/>
          <p:cNvSpPr/>
          <p:nvPr/>
        </p:nvSpPr>
        <p:spPr>
          <a:xfrm flipH="false" flipV="false" rot="0">
            <a:off x="628023" y="4366282"/>
            <a:ext cx="8115300" cy="3654930"/>
          </a:xfrm>
          <a:custGeom>
            <a:avLst/>
            <a:gdLst/>
            <a:ahLst/>
            <a:cxnLst/>
            <a:rect r="r" b="b" t="t" l="l"/>
            <a:pathLst>
              <a:path h="3654930" w="8115300">
                <a:moveTo>
                  <a:pt x="0" y="0"/>
                </a:moveTo>
                <a:lnTo>
                  <a:pt x="8115300" y="0"/>
                </a:lnTo>
                <a:lnTo>
                  <a:pt x="8115300" y="3654931"/>
                </a:lnTo>
                <a:lnTo>
                  <a:pt x="0" y="3654931"/>
                </a:lnTo>
                <a:lnTo>
                  <a:pt x="0" y="0"/>
                </a:lnTo>
                <a:close/>
              </a:path>
            </a:pathLst>
          </a:custGeom>
          <a:blipFill>
            <a:blip r:embed="rId4"/>
            <a:stretch>
              <a:fillRect l="0" t="0" r="0" b="0"/>
            </a:stretch>
          </a:blipFill>
        </p:spPr>
      </p:sp>
      <p:sp>
        <p:nvSpPr>
          <p:cNvPr name="TextBox 7" id="7"/>
          <p:cNvSpPr txBox="true"/>
          <p:nvPr/>
        </p:nvSpPr>
        <p:spPr>
          <a:xfrm rot="0">
            <a:off x="9349743" y="3158248"/>
            <a:ext cx="7932420" cy="6061475"/>
          </a:xfrm>
          <a:prstGeom prst="rect">
            <a:avLst/>
          </a:prstGeom>
        </p:spPr>
        <p:txBody>
          <a:bodyPr anchor="t" rtlCol="false" tIns="0" lIns="0" bIns="0" rIns="0">
            <a:spAutoFit/>
          </a:bodyPr>
          <a:lstStyle/>
          <a:p>
            <a:pPr algn="l">
              <a:lnSpc>
                <a:spcPts val="3296"/>
              </a:lnSpc>
            </a:pPr>
            <a:r>
              <a:rPr lang="en-US" sz="2775" b="true">
                <a:solidFill>
                  <a:srgbClr val="262626"/>
                </a:solidFill>
                <a:latin typeface="Arimo Bold"/>
                <a:ea typeface="Arimo Bold"/>
                <a:cs typeface="Arimo Bold"/>
                <a:sym typeface="Arimo Bold"/>
              </a:rPr>
              <a:t>Reliability</a:t>
            </a:r>
          </a:p>
          <a:p>
            <a:pPr algn="l">
              <a:lnSpc>
                <a:spcPts val="3296"/>
              </a:lnSpc>
            </a:pPr>
            <a:r>
              <a:rPr lang="en-US" sz="2775">
                <a:solidFill>
                  <a:srgbClr val="262626"/>
                </a:solidFill>
                <a:latin typeface="Arimo"/>
                <a:ea typeface="Arimo"/>
                <a:cs typeface="Arimo"/>
                <a:sym typeface="Arimo"/>
              </a:rPr>
              <a:t>Due to the support of the whole community in this venture we have been able to develop an enviable reputation for reliability and punctuality</a:t>
            </a:r>
          </a:p>
          <a:p>
            <a:pPr algn="l">
              <a:lnSpc>
                <a:spcPts val="3296"/>
              </a:lnSpc>
            </a:pPr>
            <a:r>
              <a:rPr lang="en-US" sz="2775">
                <a:solidFill>
                  <a:srgbClr val="262626"/>
                </a:solidFill>
                <a:latin typeface="Arimo"/>
                <a:ea typeface="Arimo"/>
                <a:cs typeface="Arimo"/>
                <a:sym typeface="Arimo"/>
              </a:rPr>
              <a:t>We have three new wheelchair accessible minibuses with a “standby” minibus</a:t>
            </a:r>
          </a:p>
          <a:p>
            <a:pPr algn="l">
              <a:lnSpc>
                <a:spcPts val="3296"/>
              </a:lnSpc>
            </a:pPr>
            <a:r>
              <a:rPr lang="en-US" sz="2775">
                <a:solidFill>
                  <a:srgbClr val="262626"/>
                </a:solidFill>
                <a:latin typeface="Arimo"/>
                <a:ea typeface="Arimo"/>
                <a:cs typeface="Arimo"/>
                <a:sym typeface="Arimo"/>
              </a:rPr>
              <a:t>Our extended team of drivers and WhatsApp group allows rapid intervention if there are any events threatening the service, eg punctures, breakdowns, vomiting children!!!</a:t>
            </a:r>
          </a:p>
          <a:p>
            <a:pPr algn="l">
              <a:lnSpc>
                <a:spcPts val="3296"/>
              </a:lnSpc>
            </a:pPr>
            <a:r>
              <a:rPr lang="en-US" sz="2775">
                <a:solidFill>
                  <a:srgbClr val="262626"/>
                </a:solidFill>
                <a:latin typeface="Arimo"/>
                <a:ea typeface="Arimo"/>
                <a:cs typeface="Arimo"/>
                <a:sym typeface="Arimo"/>
              </a:rPr>
              <a:t>We get them involved young….</a:t>
            </a:r>
          </a:p>
          <a:p>
            <a:pPr algn="l">
              <a:lnSpc>
                <a:spcPts val="3296"/>
              </a:lnSpc>
            </a:pPr>
          </a:p>
        </p:txBody>
      </p:sp>
    </p:spTree>
  </p:cSld>
  <p:clrMapOvr>
    <a:masterClrMapping/>
  </p:clrMapOvr>
</p:sld>
</file>

<file path=ppt/slides/slide96.xml><?xml version="1.0" encoding="utf-8"?>
<p:sld xmlns:p="http://schemas.openxmlformats.org/presentationml/2006/main" xmlns:a="http://schemas.openxmlformats.org/drawingml/2006/main" xmlns:r="http://schemas.openxmlformats.org/officeDocument/2006/relationships">
  <p:cSld>
    <p:bg>
      <p:bgPr>
        <a:solidFill>
          <a:srgbClr val="E9F3F3"/>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2" cy="10287000"/>
            <a:chOff x="0" y="0"/>
            <a:chExt cx="24384002"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AEAEAE">
                <a:alpha val="9804"/>
              </a:srgbClr>
            </a:solidFill>
          </p:spPr>
        </p:sp>
      </p:grpSp>
      <p:sp>
        <p:nvSpPr>
          <p:cNvPr name="Freeform 4" id="4"/>
          <p:cNvSpPr/>
          <p:nvPr/>
        </p:nvSpPr>
        <p:spPr>
          <a:xfrm flipH="false" flipV="false" rot="0">
            <a:off x="-19050" y="349452"/>
            <a:ext cx="14340716" cy="9937548"/>
          </a:xfrm>
          <a:custGeom>
            <a:avLst/>
            <a:gdLst/>
            <a:ahLst/>
            <a:cxnLst/>
            <a:rect r="r" b="b" t="t" l="l"/>
            <a:pathLst>
              <a:path h="9937548" w="14340716">
                <a:moveTo>
                  <a:pt x="0" y="0"/>
                </a:moveTo>
                <a:lnTo>
                  <a:pt x="14340716" y="0"/>
                </a:lnTo>
                <a:lnTo>
                  <a:pt x="14340716" y="9937548"/>
                </a:lnTo>
                <a:lnTo>
                  <a:pt x="0" y="99375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224082" y="392085"/>
            <a:ext cx="17058078" cy="899693"/>
          </a:xfrm>
          <a:prstGeom prst="rect">
            <a:avLst/>
          </a:prstGeom>
        </p:spPr>
        <p:txBody>
          <a:bodyPr anchor="t" rtlCol="false" tIns="0" lIns="0" bIns="0" rIns="0">
            <a:spAutoFit/>
          </a:bodyPr>
          <a:lstStyle/>
          <a:p>
            <a:pPr algn="l">
              <a:lnSpc>
                <a:spcPts val="7128"/>
              </a:lnSpc>
            </a:pPr>
            <a:r>
              <a:rPr lang="en-US" sz="5940">
                <a:solidFill>
                  <a:srgbClr val="262626"/>
                </a:solidFill>
                <a:latin typeface="Posterama"/>
                <a:ea typeface="Posterama"/>
                <a:cs typeface="Posterama"/>
                <a:sym typeface="Posterama"/>
              </a:rPr>
              <a:t>The Glenfarg Model:</a:t>
            </a:r>
          </a:p>
        </p:txBody>
      </p:sp>
      <p:sp>
        <p:nvSpPr>
          <p:cNvPr name="Freeform 6" id="6" descr="A green bus with white text and orange wheels  Description automatically generated"/>
          <p:cNvSpPr/>
          <p:nvPr/>
        </p:nvSpPr>
        <p:spPr>
          <a:xfrm flipH="false" flipV="false" rot="0">
            <a:off x="132642" y="1568494"/>
            <a:ext cx="4286250" cy="4286250"/>
          </a:xfrm>
          <a:custGeom>
            <a:avLst/>
            <a:gdLst/>
            <a:ahLst/>
            <a:cxnLst/>
            <a:rect r="r" b="b" t="t" l="l"/>
            <a:pathLst>
              <a:path h="4286250" w="4286250">
                <a:moveTo>
                  <a:pt x="0" y="0"/>
                </a:moveTo>
                <a:lnTo>
                  <a:pt x="4286250" y="0"/>
                </a:lnTo>
                <a:lnTo>
                  <a:pt x="4286250" y="4286250"/>
                </a:lnTo>
                <a:lnTo>
                  <a:pt x="0" y="4286250"/>
                </a:lnTo>
                <a:lnTo>
                  <a:pt x="0" y="0"/>
                </a:lnTo>
                <a:close/>
              </a:path>
            </a:pathLst>
          </a:custGeom>
          <a:blipFill>
            <a:blip r:embed="rId4"/>
            <a:stretch>
              <a:fillRect l="0" t="0" r="0" b="0"/>
            </a:stretch>
          </a:blipFill>
        </p:spPr>
      </p:sp>
      <p:sp>
        <p:nvSpPr>
          <p:cNvPr name="Freeform 7" id="7" descr="A orange bus with white text  Description automatically generated"/>
          <p:cNvSpPr/>
          <p:nvPr/>
        </p:nvSpPr>
        <p:spPr>
          <a:xfrm flipH="false" flipV="false" rot="0">
            <a:off x="4276962" y="1568494"/>
            <a:ext cx="4286250" cy="4286250"/>
          </a:xfrm>
          <a:custGeom>
            <a:avLst/>
            <a:gdLst/>
            <a:ahLst/>
            <a:cxnLst/>
            <a:rect r="r" b="b" t="t" l="l"/>
            <a:pathLst>
              <a:path h="4286250" w="4286250">
                <a:moveTo>
                  <a:pt x="0" y="0"/>
                </a:moveTo>
                <a:lnTo>
                  <a:pt x="4286250" y="0"/>
                </a:lnTo>
                <a:lnTo>
                  <a:pt x="4286250" y="4286250"/>
                </a:lnTo>
                <a:lnTo>
                  <a:pt x="0" y="4286250"/>
                </a:lnTo>
                <a:lnTo>
                  <a:pt x="0" y="0"/>
                </a:lnTo>
                <a:close/>
              </a:path>
            </a:pathLst>
          </a:custGeom>
          <a:blipFill>
            <a:blip r:embed="rId5"/>
            <a:stretch>
              <a:fillRect l="0" t="0" r="0" b="0"/>
            </a:stretch>
          </a:blipFill>
        </p:spPr>
      </p:sp>
      <p:sp>
        <p:nvSpPr>
          <p:cNvPr name="Freeform 8" id="8" descr="A blue bus with orange and green text  Description automatically generated"/>
          <p:cNvSpPr/>
          <p:nvPr/>
        </p:nvSpPr>
        <p:spPr>
          <a:xfrm flipH="false" flipV="false" rot="0">
            <a:off x="8366022" y="1568494"/>
            <a:ext cx="4286250" cy="4286250"/>
          </a:xfrm>
          <a:custGeom>
            <a:avLst/>
            <a:gdLst/>
            <a:ahLst/>
            <a:cxnLst/>
            <a:rect r="r" b="b" t="t" l="l"/>
            <a:pathLst>
              <a:path h="4286250" w="4286250">
                <a:moveTo>
                  <a:pt x="0" y="0"/>
                </a:moveTo>
                <a:lnTo>
                  <a:pt x="4286250" y="0"/>
                </a:lnTo>
                <a:lnTo>
                  <a:pt x="4286250" y="4286250"/>
                </a:lnTo>
                <a:lnTo>
                  <a:pt x="0" y="4286250"/>
                </a:lnTo>
                <a:lnTo>
                  <a:pt x="0" y="0"/>
                </a:lnTo>
                <a:close/>
              </a:path>
            </a:pathLst>
          </a:custGeom>
          <a:blipFill>
            <a:blip r:embed="rId6"/>
            <a:stretch>
              <a:fillRect l="0" t="0" r="0" b="0"/>
            </a:stretch>
          </a:blipFill>
        </p:spPr>
      </p:sp>
      <p:sp>
        <p:nvSpPr>
          <p:cNvPr name="Freeform 9" id="9" descr="A orange bicycle with a green seat  Description automatically generated"/>
          <p:cNvSpPr/>
          <p:nvPr/>
        </p:nvSpPr>
        <p:spPr>
          <a:xfrm flipH="false" flipV="false" rot="0">
            <a:off x="14146239" y="1699579"/>
            <a:ext cx="4286250" cy="4286250"/>
          </a:xfrm>
          <a:custGeom>
            <a:avLst/>
            <a:gdLst/>
            <a:ahLst/>
            <a:cxnLst/>
            <a:rect r="r" b="b" t="t" l="l"/>
            <a:pathLst>
              <a:path h="4286250" w="4286250">
                <a:moveTo>
                  <a:pt x="0" y="0"/>
                </a:moveTo>
                <a:lnTo>
                  <a:pt x="4286250" y="0"/>
                </a:lnTo>
                <a:lnTo>
                  <a:pt x="4286250" y="4286251"/>
                </a:lnTo>
                <a:lnTo>
                  <a:pt x="0" y="4286251"/>
                </a:lnTo>
                <a:lnTo>
                  <a:pt x="0" y="0"/>
                </a:lnTo>
                <a:close/>
              </a:path>
            </a:pathLst>
          </a:custGeom>
          <a:blipFill>
            <a:blip r:embed="rId7"/>
            <a:stretch>
              <a:fillRect l="0" t="0" r="0" b="0"/>
            </a:stretch>
          </a:blipFill>
        </p:spPr>
      </p:sp>
      <p:sp>
        <p:nvSpPr>
          <p:cNvPr name="Freeform 10" id="10" descr="A green figure with black background  Description automatically generated"/>
          <p:cNvSpPr/>
          <p:nvPr/>
        </p:nvSpPr>
        <p:spPr>
          <a:xfrm flipH="false" flipV="false" rot="0">
            <a:off x="11442988" y="1668406"/>
            <a:ext cx="4286250" cy="4286250"/>
          </a:xfrm>
          <a:custGeom>
            <a:avLst/>
            <a:gdLst/>
            <a:ahLst/>
            <a:cxnLst/>
            <a:rect r="r" b="b" t="t" l="l"/>
            <a:pathLst>
              <a:path h="4286250" w="4286250">
                <a:moveTo>
                  <a:pt x="0" y="0"/>
                </a:moveTo>
                <a:lnTo>
                  <a:pt x="4286250" y="0"/>
                </a:lnTo>
                <a:lnTo>
                  <a:pt x="4286250" y="4286250"/>
                </a:lnTo>
                <a:lnTo>
                  <a:pt x="0" y="4286250"/>
                </a:lnTo>
                <a:lnTo>
                  <a:pt x="0" y="0"/>
                </a:lnTo>
                <a:close/>
              </a:path>
            </a:pathLst>
          </a:custGeom>
          <a:blipFill>
            <a:blip r:embed="rId8"/>
            <a:stretch>
              <a:fillRect l="0" t="0" r="0" b="0"/>
            </a:stretch>
          </a:blipFill>
        </p:spPr>
      </p:sp>
      <p:sp>
        <p:nvSpPr>
          <p:cNvPr name="Freeform 11" id="11" descr="A group of people posing for a photo  Description automatically generated"/>
          <p:cNvSpPr/>
          <p:nvPr/>
        </p:nvSpPr>
        <p:spPr>
          <a:xfrm flipH="false" flipV="false" rot="0">
            <a:off x="680742" y="5954656"/>
            <a:ext cx="4954772" cy="4153574"/>
          </a:xfrm>
          <a:custGeom>
            <a:avLst/>
            <a:gdLst/>
            <a:ahLst/>
            <a:cxnLst/>
            <a:rect r="r" b="b" t="t" l="l"/>
            <a:pathLst>
              <a:path h="4153574" w="4954772">
                <a:moveTo>
                  <a:pt x="0" y="0"/>
                </a:moveTo>
                <a:lnTo>
                  <a:pt x="4954772" y="0"/>
                </a:lnTo>
                <a:lnTo>
                  <a:pt x="4954772" y="4153574"/>
                </a:lnTo>
                <a:lnTo>
                  <a:pt x="0" y="4153574"/>
                </a:lnTo>
                <a:lnTo>
                  <a:pt x="0" y="0"/>
                </a:lnTo>
                <a:close/>
              </a:path>
            </a:pathLst>
          </a:custGeom>
          <a:blipFill>
            <a:blip r:embed="rId9"/>
            <a:stretch>
              <a:fillRect l="0" t="0" r="0" b="0"/>
            </a:stretch>
          </a:blipFill>
        </p:spPr>
      </p:sp>
      <p:sp>
        <p:nvSpPr>
          <p:cNvPr name="TextBox 12" id="12"/>
          <p:cNvSpPr txBox="true"/>
          <p:nvPr/>
        </p:nvSpPr>
        <p:spPr>
          <a:xfrm rot="0">
            <a:off x="7503622" y="6112412"/>
            <a:ext cx="9778538" cy="5098257"/>
          </a:xfrm>
          <a:prstGeom prst="rect">
            <a:avLst/>
          </a:prstGeom>
        </p:spPr>
        <p:txBody>
          <a:bodyPr anchor="t" rtlCol="false" tIns="0" lIns="0" bIns="0" rIns="0">
            <a:spAutoFit/>
          </a:bodyPr>
          <a:lstStyle/>
          <a:p>
            <a:pPr algn="l" marL="542925" indent="-271462" lvl="1">
              <a:lnSpc>
                <a:spcPts val="3600"/>
              </a:lnSpc>
              <a:buFont typeface="Arial"/>
              <a:buChar char="•"/>
            </a:pPr>
            <a:r>
              <a:rPr lang="en-US" sz="3000">
                <a:solidFill>
                  <a:srgbClr val="262626"/>
                </a:solidFill>
                <a:latin typeface="Arimo"/>
                <a:ea typeface="Arimo"/>
                <a:cs typeface="Arimo"/>
                <a:sym typeface="Arimo"/>
              </a:rPr>
              <a:t>Registered Charity – not for profit organisation</a:t>
            </a:r>
          </a:p>
          <a:p>
            <a:pPr algn="l" marL="542925" indent="-271462" lvl="1">
              <a:lnSpc>
                <a:spcPts val="3600"/>
              </a:lnSpc>
              <a:buFont typeface="Arial"/>
              <a:buChar char="•"/>
            </a:pPr>
            <a:r>
              <a:rPr lang="en-US" sz="3000">
                <a:solidFill>
                  <a:srgbClr val="262626"/>
                </a:solidFill>
                <a:latin typeface="Arimo"/>
                <a:ea typeface="Arimo"/>
                <a:cs typeface="Arimo"/>
                <a:sym typeface="Arimo"/>
              </a:rPr>
              <a:t>Community Led</a:t>
            </a:r>
          </a:p>
          <a:p>
            <a:pPr algn="l" marL="542925" indent="-271462" lvl="1">
              <a:lnSpc>
                <a:spcPts val="3600"/>
              </a:lnSpc>
              <a:buFont typeface="Arial"/>
              <a:buChar char="•"/>
            </a:pPr>
            <a:r>
              <a:rPr lang="en-US" sz="3000">
                <a:solidFill>
                  <a:srgbClr val="262626"/>
                </a:solidFill>
                <a:latin typeface="Arimo"/>
                <a:ea typeface="Arimo"/>
                <a:cs typeface="Arimo"/>
                <a:sym typeface="Arimo"/>
              </a:rPr>
              <a:t>Service bus – salaried / professional drivers</a:t>
            </a:r>
          </a:p>
          <a:p>
            <a:pPr algn="l" marL="542925" indent="-271462" lvl="1">
              <a:lnSpc>
                <a:spcPts val="3600"/>
              </a:lnSpc>
              <a:buFont typeface="Arial"/>
              <a:buChar char="•"/>
            </a:pPr>
            <a:r>
              <a:rPr lang="en-US" sz="3000">
                <a:solidFill>
                  <a:srgbClr val="262626"/>
                </a:solidFill>
                <a:latin typeface="Arimo"/>
                <a:ea typeface="Arimo"/>
                <a:cs typeface="Arimo"/>
                <a:sym typeface="Arimo"/>
              </a:rPr>
              <a:t>Community Bus – volunteer drivers</a:t>
            </a:r>
          </a:p>
          <a:p>
            <a:pPr algn="l" marL="542925" indent="-271462" lvl="1">
              <a:lnSpc>
                <a:spcPts val="3600"/>
              </a:lnSpc>
              <a:buFont typeface="Arial"/>
              <a:buChar char="•"/>
            </a:pPr>
            <a:r>
              <a:rPr lang="en-US" sz="3000">
                <a:solidFill>
                  <a:srgbClr val="262626"/>
                </a:solidFill>
                <a:latin typeface="Arimo"/>
                <a:ea typeface="Arimo"/>
                <a:cs typeface="Arimo"/>
                <a:sym typeface="Arimo"/>
              </a:rPr>
              <a:t>(The Comm Bus volunteers are also the 55 “bank”)</a:t>
            </a:r>
          </a:p>
          <a:p>
            <a:pPr algn="l" marL="542925" indent="-271462" lvl="1">
              <a:lnSpc>
                <a:spcPts val="3600"/>
              </a:lnSpc>
              <a:buFont typeface="Arial"/>
              <a:buChar char="•"/>
            </a:pPr>
            <a:r>
              <a:rPr lang="en-US" sz="3000">
                <a:solidFill>
                  <a:srgbClr val="262626"/>
                </a:solidFill>
                <a:latin typeface="Arimo"/>
                <a:ea typeface="Arimo"/>
                <a:cs typeface="Arimo"/>
                <a:sym typeface="Arimo"/>
              </a:rPr>
              <a:t>Active Travel – walking and wheeling</a:t>
            </a:r>
          </a:p>
          <a:p>
            <a:pPr algn="l" marL="542925" indent="-271462" lvl="1">
              <a:lnSpc>
                <a:spcPts val="3600"/>
              </a:lnSpc>
              <a:buFont typeface="Arial"/>
              <a:buChar char="•"/>
            </a:pPr>
            <a:r>
              <a:rPr lang="en-US" sz="3000">
                <a:solidFill>
                  <a:srgbClr val="262626"/>
                </a:solidFill>
                <a:latin typeface="Arimo"/>
                <a:ea typeface="Arimo"/>
                <a:cs typeface="Arimo"/>
                <a:sym typeface="Arimo"/>
              </a:rPr>
              <a:t>Public Social Partnership with PKC</a:t>
            </a:r>
          </a:p>
          <a:p>
            <a:pPr algn="l" marL="542925" indent="-271462" lvl="1">
              <a:lnSpc>
                <a:spcPts val="3600"/>
              </a:lnSpc>
              <a:buFont typeface="Arial"/>
              <a:buChar char="•"/>
            </a:pPr>
            <a:r>
              <a:rPr lang="en-US" sz="3000">
                <a:solidFill>
                  <a:srgbClr val="262626"/>
                </a:solidFill>
                <a:latin typeface="Arimo"/>
                <a:ea typeface="Arimo"/>
                <a:cs typeface="Arimo"/>
                <a:sym typeface="Arimo"/>
              </a:rPr>
              <a:t>Connections at P&amp;R and in Perth</a:t>
            </a:r>
          </a:p>
          <a:p>
            <a:pPr algn="l" marL="542925" indent="-271462" lvl="1">
              <a:lnSpc>
                <a:spcPts val="3600"/>
              </a:lnSpc>
              <a:buFont typeface="Arial"/>
              <a:buChar char="•"/>
            </a:pPr>
            <a:r>
              <a:rPr lang="en-US" sz="3000">
                <a:solidFill>
                  <a:srgbClr val="262626"/>
                </a:solidFill>
                <a:latin typeface="Arimo"/>
                <a:ea typeface="Arimo"/>
                <a:cs typeface="Arimo"/>
                <a:sym typeface="Arimo"/>
              </a:rPr>
              <a:t>Could be replicated in any community…</a:t>
            </a:r>
          </a:p>
          <a:p>
            <a:pPr algn="l" marL="542925" indent="-271462" lvl="1">
              <a:lnSpc>
                <a:spcPts val="3600"/>
              </a:lnSpc>
            </a:pPr>
          </a:p>
          <a:p>
            <a:pPr algn="l" marL="542925" indent="-271462" lvl="1">
              <a:lnSpc>
                <a:spcPts val="3600"/>
              </a:lnSpc>
            </a:pPr>
          </a:p>
        </p:txBody>
      </p:sp>
    </p:spTree>
  </p:cSld>
  <p:clrMapOvr>
    <a:masterClrMapping/>
  </p:clrMapOvr>
</p:sld>
</file>

<file path=ppt/slides/slide97.xml><?xml version="1.0" encoding="utf-8"?>
<p:sld xmlns:p="http://schemas.openxmlformats.org/presentationml/2006/main" xmlns:a="http://schemas.openxmlformats.org/drawingml/2006/main" xmlns:r="http://schemas.openxmlformats.org/officeDocument/2006/relationships">
  <p:cSld>
    <p:bg>
      <p:bgPr>
        <a:solidFill>
          <a:srgbClr val="E9F3F3"/>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2" cy="10287000"/>
            <a:chOff x="0" y="0"/>
            <a:chExt cx="24384002"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AEAEAE">
                <a:alpha val="9804"/>
              </a:srgbClr>
            </a:solidFill>
          </p:spPr>
        </p:sp>
      </p:grpSp>
      <p:sp>
        <p:nvSpPr>
          <p:cNvPr name="Freeform 4" id="4"/>
          <p:cNvSpPr/>
          <p:nvPr/>
        </p:nvSpPr>
        <p:spPr>
          <a:xfrm flipH="false" flipV="false" rot="0">
            <a:off x="-19050" y="349452"/>
            <a:ext cx="14340716" cy="9937548"/>
          </a:xfrm>
          <a:custGeom>
            <a:avLst/>
            <a:gdLst/>
            <a:ahLst/>
            <a:cxnLst/>
            <a:rect r="r" b="b" t="t" l="l"/>
            <a:pathLst>
              <a:path h="9937548" w="14340716">
                <a:moveTo>
                  <a:pt x="0" y="0"/>
                </a:moveTo>
                <a:lnTo>
                  <a:pt x="14340716" y="0"/>
                </a:lnTo>
                <a:lnTo>
                  <a:pt x="14340716" y="9937548"/>
                </a:lnTo>
                <a:lnTo>
                  <a:pt x="0" y="99375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1010414" y="721993"/>
            <a:ext cx="7273353" cy="3291669"/>
          </a:xfrm>
          <a:prstGeom prst="rect">
            <a:avLst/>
          </a:prstGeom>
        </p:spPr>
        <p:txBody>
          <a:bodyPr anchor="t" rtlCol="false" tIns="0" lIns="0" bIns="0" rIns="0">
            <a:spAutoFit/>
          </a:bodyPr>
          <a:lstStyle/>
          <a:p>
            <a:pPr algn="l">
              <a:lnSpc>
                <a:spcPts val="5831"/>
              </a:lnSpc>
            </a:pPr>
            <a:r>
              <a:rPr lang="en-US" sz="4859">
                <a:solidFill>
                  <a:srgbClr val="262626"/>
                </a:solidFill>
                <a:latin typeface="Posterama"/>
                <a:ea typeface="Posterama"/>
                <a:cs typeface="Posterama"/>
                <a:sym typeface="Posterama"/>
              </a:rPr>
              <a:t>Press Coverage: Courier, BBC Scotland News, Guardian, STV News, BBCMorning Live, CTA, Scottish Parliament,</a:t>
            </a:r>
          </a:p>
        </p:txBody>
      </p:sp>
      <p:sp>
        <p:nvSpPr>
          <p:cNvPr name="Freeform 6" id="6" descr="A person and a van  Description automatically generated"/>
          <p:cNvSpPr/>
          <p:nvPr/>
        </p:nvSpPr>
        <p:spPr>
          <a:xfrm flipH="false" flipV="false" rot="0">
            <a:off x="9144000" y="685799"/>
            <a:ext cx="8224838" cy="6034302"/>
          </a:xfrm>
          <a:custGeom>
            <a:avLst/>
            <a:gdLst/>
            <a:ahLst/>
            <a:cxnLst/>
            <a:rect r="r" b="b" t="t" l="l"/>
            <a:pathLst>
              <a:path h="6034302" w="8224838">
                <a:moveTo>
                  <a:pt x="0" y="0"/>
                </a:moveTo>
                <a:lnTo>
                  <a:pt x="8224838" y="0"/>
                </a:lnTo>
                <a:lnTo>
                  <a:pt x="8224838" y="6034302"/>
                </a:lnTo>
                <a:lnTo>
                  <a:pt x="0" y="6034302"/>
                </a:lnTo>
                <a:lnTo>
                  <a:pt x="0" y="0"/>
                </a:lnTo>
                <a:close/>
              </a:path>
            </a:pathLst>
          </a:custGeom>
          <a:blipFill>
            <a:blip r:embed="rId4"/>
            <a:stretch>
              <a:fillRect l="0" t="0" r="0" b="0"/>
            </a:stretch>
          </a:blipFill>
        </p:spPr>
      </p:sp>
      <p:sp>
        <p:nvSpPr>
          <p:cNvPr name="Freeform 7" id="7" descr="A bus driving down a road  Description automatically generated"/>
          <p:cNvSpPr/>
          <p:nvPr/>
        </p:nvSpPr>
        <p:spPr>
          <a:xfrm flipH="false" flipV="false" rot="0">
            <a:off x="374206" y="4540605"/>
            <a:ext cx="8262273" cy="4606218"/>
          </a:xfrm>
          <a:custGeom>
            <a:avLst/>
            <a:gdLst/>
            <a:ahLst/>
            <a:cxnLst/>
            <a:rect r="r" b="b" t="t" l="l"/>
            <a:pathLst>
              <a:path h="4606218" w="8262273">
                <a:moveTo>
                  <a:pt x="0" y="0"/>
                </a:moveTo>
                <a:lnTo>
                  <a:pt x="8262274" y="0"/>
                </a:lnTo>
                <a:lnTo>
                  <a:pt x="8262274" y="4606218"/>
                </a:lnTo>
                <a:lnTo>
                  <a:pt x="0" y="4606218"/>
                </a:lnTo>
                <a:lnTo>
                  <a:pt x="0" y="0"/>
                </a:lnTo>
                <a:close/>
              </a:path>
            </a:pathLst>
          </a:custGeom>
          <a:blipFill>
            <a:blip r:embed="rId5"/>
            <a:stretch>
              <a:fillRect l="0" t="0" r="0" b="0"/>
            </a:stretch>
          </a:blipFill>
        </p:spPr>
      </p:sp>
      <p:sp>
        <p:nvSpPr>
          <p:cNvPr name="Freeform 8" id="8" descr="A group of people standing in front of a van  Description automatically generated"/>
          <p:cNvSpPr/>
          <p:nvPr/>
        </p:nvSpPr>
        <p:spPr>
          <a:xfrm flipH="false" flipV="false" rot="0">
            <a:off x="7658100" y="6500272"/>
            <a:ext cx="5364956" cy="3572415"/>
          </a:xfrm>
          <a:custGeom>
            <a:avLst/>
            <a:gdLst/>
            <a:ahLst/>
            <a:cxnLst/>
            <a:rect r="r" b="b" t="t" l="l"/>
            <a:pathLst>
              <a:path h="3572415" w="5364956">
                <a:moveTo>
                  <a:pt x="0" y="0"/>
                </a:moveTo>
                <a:lnTo>
                  <a:pt x="5364956" y="0"/>
                </a:lnTo>
                <a:lnTo>
                  <a:pt x="5364956" y="3572416"/>
                </a:lnTo>
                <a:lnTo>
                  <a:pt x="0" y="3572416"/>
                </a:lnTo>
                <a:lnTo>
                  <a:pt x="0" y="0"/>
                </a:lnTo>
                <a:close/>
              </a:path>
            </a:pathLst>
          </a:custGeom>
          <a:blipFill>
            <a:blip r:embed="rId6"/>
            <a:stretch>
              <a:fillRect l="0" t="0" r="0" b="0"/>
            </a:stretch>
          </a:blipFill>
        </p:spPr>
      </p:sp>
    </p:spTree>
  </p:cSld>
  <p:clrMapOvr>
    <a:masterClrMapping/>
  </p:clrMapOvr>
</p:sld>
</file>

<file path=ppt/slides/slide98.xml><?xml version="1.0" encoding="utf-8"?>
<p:sld xmlns:p="http://schemas.openxmlformats.org/presentationml/2006/main" xmlns:a="http://schemas.openxmlformats.org/drawingml/2006/main" xmlns:r="http://schemas.openxmlformats.org/officeDocument/2006/relationships">
  <p:cSld>
    <p:bg>
      <p:bgPr>
        <a:solidFill>
          <a:srgbClr val="E9F3F3"/>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2" cy="10287000"/>
            <a:chOff x="0" y="0"/>
            <a:chExt cx="24384002"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AEAEAE">
                <a:alpha val="9804"/>
              </a:srgbClr>
            </a:solidFill>
          </p:spPr>
        </p:sp>
      </p:grpSp>
      <p:sp>
        <p:nvSpPr>
          <p:cNvPr name="Freeform 4" id="4"/>
          <p:cNvSpPr/>
          <p:nvPr/>
        </p:nvSpPr>
        <p:spPr>
          <a:xfrm flipH="false" flipV="false" rot="0">
            <a:off x="-19050" y="349452"/>
            <a:ext cx="14340716" cy="9937548"/>
          </a:xfrm>
          <a:custGeom>
            <a:avLst/>
            <a:gdLst/>
            <a:ahLst/>
            <a:cxnLst/>
            <a:rect r="r" b="b" t="t" l="l"/>
            <a:pathLst>
              <a:path h="9937548" w="14340716">
                <a:moveTo>
                  <a:pt x="0" y="0"/>
                </a:moveTo>
                <a:lnTo>
                  <a:pt x="14340716" y="0"/>
                </a:lnTo>
                <a:lnTo>
                  <a:pt x="14340716" y="9937548"/>
                </a:lnTo>
                <a:lnTo>
                  <a:pt x="0" y="99375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91440" y="8379055"/>
            <a:ext cx="11067010" cy="1216427"/>
          </a:xfrm>
          <a:prstGeom prst="rect">
            <a:avLst/>
          </a:prstGeom>
        </p:spPr>
        <p:txBody>
          <a:bodyPr anchor="t" rtlCol="false" tIns="0" lIns="0" bIns="0" rIns="0">
            <a:spAutoFit/>
          </a:bodyPr>
          <a:lstStyle/>
          <a:p>
            <a:pPr algn="l">
              <a:lnSpc>
                <a:spcPts val="7920"/>
              </a:lnSpc>
            </a:pPr>
            <a:r>
              <a:rPr lang="en-US" sz="6600">
                <a:solidFill>
                  <a:srgbClr val="262626"/>
                </a:solidFill>
                <a:latin typeface="Posterama"/>
                <a:ea typeface="Posterama"/>
                <a:cs typeface="Posterama"/>
                <a:sym typeface="Posterama"/>
              </a:rPr>
              <a:t>But still like a Bus picture…</a:t>
            </a:r>
          </a:p>
        </p:txBody>
      </p:sp>
      <p:sp>
        <p:nvSpPr>
          <p:cNvPr name="Freeform 6" id="6" descr="A white van parked on a street  Description automatically generated"/>
          <p:cNvSpPr/>
          <p:nvPr/>
        </p:nvSpPr>
        <p:spPr>
          <a:xfrm flipH="false" flipV="false" rot="0">
            <a:off x="-12132" y="-13204"/>
            <a:ext cx="5625702" cy="7500936"/>
          </a:xfrm>
          <a:custGeom>
            <a:avLst/>
            <a:gdLst/>
            <a:ahLst/>
            <a:cxnLst/>
            <a:rect r="r" b="b" t="t" l="l"/>
            <a:pathLst>
              <a:path h="7500936" w="5625702">
                <a:moveTo>
                  <a:pt x="0" y="0"/>
                </a:moveTo>
                <a:lnTo>
                  <a:pt x="5625702" y="0"/>
                </a:lnTo>
                <a:lnTo>
                  <a:pt x="5625702" y="7500936"/>
                </a:lnTo>
                <a:lnTo>
                  <a:pt x="0" y="7500936"/>
                </a:lnTo>
                <a:lnTo>
                  <a:pt x="0" y="0"/>
                </a:lnTo>
                <a:close/>
              </a:path>
            </a:pathLst>
          </a:custGeom>
          <a:blipFill>
            <a:blip r:embed="rId4"/>
            <a:stretch>
              <a:fillRect l="0" t="0" r="0" b="0"/>
            </a:stretch>
          </a:blipFill>
        </p:spPr>
      </p:sp>
      <p:sp>
        <p:nvSpPr>
          <p:cNvPr name="Freeform 7" id="7" descr="A white bus parked on a street  Description automatically generated"/>
          <p:cNvSpPr/>
          <p:nvPr/>
        </p:nvSpPr>
        <p:spPr>
          <a:xfrm flipH="false" flipV="false" rot="0">
            <a:off x="5613570" y="0"/>
            <a:ext cx="8115300" cy="6086475"/>
          </a:xfrm>
          <a:custGeom>
            <a:avLst/>
            <a:gdLst/>
            <a:ahLst/>
            <a:cxnLst/>
            <a:rect r="r" b="b" t="t" l="l"/>
            <a:pathLst>
              <a:path h="6086475" w="8115300">
                <a:moveTo>
                  <a:pt x="0" y="0"/>
                </a:moveTo>
                <a:lnTo>
                  <a:pt x="8115300" y="0"/>
                </a:lnTo>
                <a:lnTo>
                  <a:pt x="8115300" y="6086475"/>
                </a:lnTo>
                <a:lnTo>
                  <a:pt x="0" y="6086475"/>
                </a:lnTo>
                <a:lnTo>
                  <a:pt x="0" y="0"/>
                </a:lnTo>
                <a:close/>
              </a:path>
            </a:pathLst>
          </a:custGeom>
          <a:blipFill>
            <a:blip r:embed="rId5"/>
            <a:stretch>
              <a:fillRect l="0" t="0" r="0" b="0"/>
            </a:stretch>
          </a:blipFill>
        </p:spPr>
      </p:sp>
      <p:sp>
        <p:nvSpPr>
          <p:cNvPr name="Freeform 8" id="8" descr="A bus parked in a parking lot  Description automatically generated"/>
          <p:cNvSpPr/>
          <p:nvPr/>
        </p:nvSpPr>
        <p:spPr>
          <a:xfrm flipH="false" flipV="false" rot="0">
            <a:off x="5602312" y="4839758"/>
            <a:ext cx="4498883" cy="3771404"/>
          </a:xfrm>
          <a:custGeom>
            <a:avLst/>
            <a:gdLst/>
            <a:ahLst/>
            <a:cxnLst/>
            <a:rect r="r" b="b" t="t" l="l"/>
            <a:pathLst>
              <a:path h="3771404" w="4498883">
                <a:moveTo>
                  <a:pt x="0" y="0"/>
                </a:moveTo>
                <a:lnTo>
                  <a:pt x="4498883" y="0"/>
                </a:lnTo>
                <a:lnTo>
                  <a:pt x="4498883" y="3771403"/>
                </a:lnTo>
                <a:lnTo>
                  <a:pt x="0" y="3771403"/>
                </a:lnTo>
                <a:lnTo>
                  <a:pt x="0" y="0"/>
                </a:lnTo>
                <a:close/>
              </a:path>
            </a:pathLst>
          </a:custGeom>
          <a:blipFill>
            <a:blip r:embed="rId6"/>
            <a:stretch>
              <a:fillRect l="0" t="0" r="0" b="0"/>
            </a:stretch>
          </a:blipFill>
        </p:spPr>
      </p:sp>
      <p:sp>
        <p:nvSpPr>
          <p:cNvPr name="Freeform 9" id="9" descr="A white bus parked on a street  Description automatically generated"/>
          <p:cNvSpPr/>
          <p:nvPr/>
        </p:nvSpPr>
        <p:spPr>
          <a:xfrm flipH="false" flipV="false" rot="0">
            <a:off x="10101195" y="4947332"/>
            <a:ext cx="6774397" cy="5080798"/>
          </a:xfrm>
          <a:custGeom>
            <a:avLst/>
            <a:gdLst/>
            <a:ahLst/>
            <a:cxnLst/>
            <a:rect r="r" b="b" t="t" l="l"/>
            <a:pathLst>
              <a:path h="5080798" w="6774397">
                <a:moveTo>
                  <a:pt x="0" y="0"/>
                </a:moveTo>
                <a:lnTo>
                  <a:pt x="6774397" y="0"/>
                </a:lnTo>
                <a:lnTo>
                  <a:pt x="6774397" y="5080798"/>
                </a:lnTo>
                <a:lnTo>
                  <a:pt x="0" y="5080798"/>
                </a:lnTo>
                <a:lnTo>
                  <a:pt x="0" y="0"/>
                </a:lnTo>
                <a:close/>
              </a:path>
            </a:pathLst>
          </a:custGeom>
          <a:blipFill>
            <a:blip r:embed="rId5"/>
            <a:stretch>
              <a:fillRect l="0" t="0" r="0" b="0"/>
            </a:stretch>
          </a:blipFill>
        </p:spPr>
      </p:sp>
    </p:spTree>
  </p:cSld>
  <p:clrMapOvr>
    <a:masterClrMapping/>
  </p:clrMapOvr>
</p:sld>
</file>

<file path=ppt/slides/slide99.xml><?xml version="1.0" encoding="utf-8"?>
<p:sld xmlns:p="http://schemas.openxmlformats.org/presentationml/2006/main" xmlns:a="http://schemas.openxmlformats.org/drawingml/2006/main" xmlns:r="http://schemas.openxmlformats.org/officeDocument/2006/relationships">
  <p:cSld>
    <p:bg>
      <p:bgPr>
        <a:solidFill>
          <a:srgbClr val="E9F3F3"/>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2" cy="10287000"/>
            <a:chOff x="0" y="0"/>
            <a:chExt cx="24384002"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AEAEAE">
                <a:alpha val="9804"/>
              </a:srgbClr>
            </a:solidFill>
          </p:spPr>
        </p:sp>
      </p:grpSp>
      <p:sp>
        <p:nvSpPr>
          <p:cNvPr name="Freeform 4" id="4"/>
          <p:cNvSpPr/>
          <p:nvPr/>
        </p:nvSpPr>
        <p:spPr>
          <a:xfrm flipH="false" flipV="false" rot="0">
            <a:off x="-19050" y="349452"/>
            <a:ext cx="14340716" cy="9937548"/>
          </a:xfrm>
          <a:custGeom>
            <a:avLst/>
            <a:gdLst/>
            <a:ahLst/>
            <a:cxnLst/>
            <a:rect r="r" b="b" t="t" l="l"/>
            <a:pathLst>
              <a:path h="9937548" w="14340716">
                <a:moveTo>
                  <a:pt x="0" y="0"/>
                </a:moveTo>
                <a:lnTo>
                  <a:pt x="14340716" y="0"/>
                </a:lnTo>
                <a:lnTo>
                  <a:pt x="14340716" y="9937548"/>
                </a:lnTo>
                <a:lnTo>
                  <a:pt x="0" y="99375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descr="A computer with a picture of a landscape  Description automatically generated"/>
          <p:cNvSpPr/>
          <p:nvPr/>
        </p:nvSpPr>
        <p:spPr>
          <a:xfrm flipH="false" flipV="false" rot="0">
            <a:off x="3607905" y="-48786"/>
            <a:ext cx="12329490" cy="10335786"/>
          </a:xfrm>
          <a:custGeom>
            <a:avLst/>
            <a:gdLst/>
            <a:ahLst/>
            <a:cxnLst/>
            <a:rect r="r" b="b" t="t" l="l"/>
            <a:pathLst>
              <a:path h="10335786" w="12329490">
                <a:moveTo>
                  <a:pt x="0" y="0"/>
                </a:moveTo>
                <a:lnTo>
                  <a:pt x="12329490" y="0"/>
                </a:lnTo>
                <a:lnTo>
                  <a:pt x="12329490" y="10335786"/>
                </a:lnTo>
                <a:lnTo>
                  <a:pt x="0" y="10335786"/>
                </a:lnTo>
                <a:lnTo>
                  <a:pt x="0" y="0"/>
                </a:lnTo>
                <a:close/>
              </a:path>
            </a:pathLst>
          </a:custGeom>
          <a:blipFill>
            <a:blip r:embed="rId4"/>
            <a:stretch>
              <a:fillRect l="0" t="0" r="0" b="0"/>
            </a:stretch>
          </a:blipFill>
        </p:spPr>
      </p:sp>
      <p:sp>
        <p:nvSpPr>
          <p:cNvPr name="Freeform 6" id="6" descr="A qr code with a white background  Description automatically generated"/>
          <p:cNvSpPr/>
          <p:nvPr/>
        </p:nvSpPr>
        <p:spPr>
          <a:xfrm flipH="false" flipV="false" rot="0">
            <a:off x="182898" y="6844147"/>
            <a:ext cx="3314172" cy="3314172"/>
          </a:xfrm>
          <a:custGeom>
            <a:avLst/>
            <a:gdLst/>
            <a:ahLst/>
            <a:cxnLst/>
            <a:rect r="r" b="b" t="t" l="l"/>
            <a:pathLst>
              <a:path h="3314172" w="3314172">
                <a:moveTo>
                  <a:pt x="0" y="0"/>
                </a:moveTo>
                <a:lnTo>
                  <a:pt x="3314172" y="0"/>
                </a:lnTo>
                <a:lnTo>
                  <a:pt x="3314172" y="3314173"/>
                </a:lnTo>
                <a:lnTo>
                  <a:pt x="0" y="3314173"/>
                </a:lnTo>
                <a:lnTo>
                  <a:pt x="0" y="0"/>
                </a:lnTo>
                <a:close/>
              </a:path>
            </a:pathLst>
          </a:custGeom>
          <a:blipFill>
            <a:blip r:embed="rId5"/>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DAGXGVt4i84</dc:identifier>
  <dcterms:modified xsi:type="dcterms:W3CDTF">2011-08-01T06:04:30Z</dcterms:modified>
  <cp:revision>1</cp:revision>
  <dc:title>Main Space CT24 power point</dc:title>
</cp:coreProperties>
</file>