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</p:sldIdLst>
  <p:sldSz cx="18288000" cy="10287000"/>
  <p:notesSz cx="6858000" cy="9144000"/>
  <p:embeddedFontLst>
    <p:embeddedFont>
      <p:font typeface="Open Sans Bold" charset="1" panose="00000000000000000000"/>
      <p:regular r:id="rId75"/>
    </p:embeddedFont>
    <p:embeddedFont>
      <p:font typeface="Nanum Square Bold" charset="1" panose="020B0600000101010101"/>
      <p:regular r:id="rId76"/>
    </p:embeddedFont>
    <p:embeddedFont>
      <p:font typeface="Nanum Square" charset="1" panose="020B0600000101010101"/>
      <p:regular r:id="rId77"/>
    </p:embeddedFont>
    <p:embeddedFont>
      <p:font typeface="TT Rounds Condensed Bold" charset="1" panose="02000806030000020003"/>
      <p:regular r:id="rId78"/>
    </p:embeddedFont>
    <p:embeddedFont>
      <p:font typeface="Arimo Bold Italics" charset="1" panose="020B0704020202090204"/>
      <p:regular r:id="rId79"/>
    </p:embeddedFont>
    <p:embeddedFont>
      <p:font typeface="Arimo Bold" charset="1" panose="020B0704020202020204"/>
      <p:regular r:id="rId80"/>
    </p:embeddedFont>
    <p:embeddedFont>
      <p:font typeface="TT Rounds Condensed" charset="1" panose="02000506030000020003"/>
      <p:regular r:id="rId81"/>
    </p:embeddedFont>
    <p:embeddedFont>
      <p:font typeface="Arimo" charset="1" panose="020B0604020202020204"/>
      <p:regular r:id="rId82"/>
    </p:embeddedFont>
    <p:embeddedFont>
      <p:font typeface="Nixie One" charset="1" panose="02000503080000020004"/>
      <p:regular r:id="rId83"/>
    </p:embeddedFont>
    <p:embeddedFont>
      <p:font typeface="Roboto Bold" charset="1" panose="02000000000000000000"/>
      <p:regular r:id="rId84"/>
    </p:embeddedFont>
    <p:embeddedFont>
      <p:font typeface="Raleway Bold" charset="1" panose="00000000000000000000"/>
      <p:regular r:id="rId85"/>
    </p:embeddedFont>
    <p:embeddedFont>
      <p:font typeface="Montserrat" charset="1" panose="00000500000000000000"/>
      <p:regular r:id="rId8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fonts/font75.fntdata" Type="http://schemas.openxmlformats.org/officeDocument/2006/relationships/font"/><Relationship Id="rId76" Target="fonts/font76.fntdata" Type="http://schemas.openxmlformats.org/officeDocument/2006/relationships/font"/><Relationship Id="rId77" Target="fonts/font77.fntdata" Type="http://schemas.openxmlformats.org/officeDocument/2006/relationships/font"/><Relationship Id="rId78" Target="fonts/font78.fntdata" Type="http://schemas.openxmlformats.org/officeDocument/2006/relationships/font"/><Relationship Id="rId79" Target="fonts/font79.fntdata" Type="http://schemas.openxmlformats.org/officeDocument/2006/relationships/font"/><Relationship Id="rId8" Target="slides/slide3.xml" Type="http://schemas.openxmlformats.org/officeDocument/2006/relationships/slide"/><Relationship Id="rId80" Target="fonts/font80.fntdata" Type="http://schemas.openxmlformats.org/officeDocument/2006/relationships/font"/><Relationship Id="rId81" Target="fonts/font81.fntdata" Type="http://schemas.openxmlformats.org/officeDocument/2006/relationships/font"/><Relationship Id="rId82" Target="fonts/font82.fntdata" Type="http://schemas.openxmlformats.org/officeDocument/2006/relationships/font"/><Relationship Id="rId83" Target="fonts/font83.fntdata" Type="http://schemas.openxmlformats.org/officeDocument/2006/relationships/font"/><Relationship Id="rId84" Target="fonts/font84.fntdata" Type="http://schemas.openxmlformats.org/officeDocument/2006/relationships/font"/><Relationship Id="rId85" Target="fonts/font85.fntdata" Type="http://schemas.openxmlformats.org/officeDocument/2006/relationships/font"/><Relationship Id="rId86" Target="fonts/font86.fntdata" Type="http://schemas.openxmlformats.org/officeDocument/2006/relationships/font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Relationship Id="rId4" Target="mailto:ceo@borderswheels.org.uk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3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png" Type="http://schemas.openxmlformats.org/officeDocument/2006/relationships/image"/><Relationship Id="rId11" Target="../media/image32.png" Type="http://schemas.openxmlformats.org/officeDocument/2006/relationships/image"/><Relationship Id="rId12" Target="../media/image33.png" Type="http://schemas.openxmlformats.org/officeDocument/2006/relationships/image"/><Relationship Id="rId13" Target="../media/image34.png" Type="http://schemas.openxmlformats.org/officeDocument/2006/relationships/image"/><Relationship Id="rId14" Target="../media/image35.png" Type="http://schemas.openxmlformats.org/officeDocument/2006/relationships/image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Relationship Id="rId5" Target="../media/image26.png" Type="http://schemas.openxmlformats.org/officeDocument/2006/relationships/image"/><Relationship Id="rId6" Target="../media/image27.png" Type="http://schemas.openxmlformats.org/officeDocument/2006/relationships/image"/><Relationship Id="rId7" Target="../media/image28.png" Type="http://schemas.openxmlformats.org/officeDocument/2006/relationships/image"/><Relationship Id="rId8" Target="../media/image29.pn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41.png" Type="http://schemas.openxmlformats.org/officeDocument/2006/relationships/image"/><Relationship Id="rId8" Target="../media/image42.pn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png" Type="http://schemas.openxmlformats.org/officeDocument/2006/relationships/image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46.png" Type="http://schemas.openxmlformats.org/officeDocument/2006/relationships/image"/><Relationship Id="rId5" Target="../media/image47.png" Type="http://schemas.openxmlformats.org/officeDocument/2006/relationships/image"/><Relationship Id="rId6" Target="../media/image48.png" Type="http://schemas.openxmlformats.org/officeDocument/2006/relationships/image"/><Relationship Id="rId7" Target="../media/image49.png" Type="http://schemas.openxmlformats.org/officeDocument/2006/relationships/image"/><Relationship Id="rId8" Target="../media/image50.pn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53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61.png" Type="http://schemas.openxmlformats.org/officeDocument/2006/relationships/image"/><Relationship Id="rId2" Target="../media/image54.png" Type="http://schemas.openxmlformats.org/officeDocument/2006/relationships/image"/><Relationship Id="rId3" Target="../media/image55.png" Type="http://schemas.openxmlformats.org/officeDocument/2006/relationships/image"/><Relationship Id="rId4" Target="../media/image56.png" Type="http://schemas.openxmlformats.org/officeDocument/2006/relationships/image"/><Relationship Id="rId5" Target="../media/image57.png" Type="http://schemas.openxmlformats.org/officeDocument/2006/relationships/image"/><Relationship Id="rId6" Target="../media/image39.png" Type="http://schemas.openxmlformats.org/officeDocument/2006/relationships/image"/><Relationship Id="rId7" Target="../media/image40.png" Type="http://schemas.openxmlformats.org/officeDocument/2006/relationships/image"/><Relationship Id="rId8" Target="../media/image58.png" Type="http://schemas.openxmlformats.org/officeDocument/2006/relationships/image"/><Relationship Id="rId9" Target="../media/image5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63.png" Type="http://schemas.openxmlformats.org/officeDocument/2006/relationships/image"/><Relationship Id="rId4" Target="../media/image64.png" Type="http://schemas.openxmlformats.org/officeDocument/2006/relationships/image"/><Relationship Id="rId5" Target="../media/image39.png" Type="http://schemas.openxmlformats.org/officeDocument/2006/relationships/image"/><Relationship Id="rId6" Target="../media/image40.png" Type="http://schemas.openxmlformats.org/officeDocument/2006/relationships/image"/><Relationship Id="rId7" Target="../media/image65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2.png" Type="http://schemas.openxmlformats.org/officeDocument/2006/relationships/image"/><Relationship Id="rId11" Target="../media/image73.png" Type="http://schemas.openxmlformats.org/officeDocument/2006/relationships/image"/><Relationship Id="rId12" Target="../media/image74.png" Type="http://schemas.openxmlformats.org/officeDocument/2006/relationships/image"/><Relationship Id="rId2" Target="../media/image66.png" Type="http://schemas.openxmlformats.org/officeDocument/2006/relationships/image"/><Relationship Id="rId3" Target="../media/image67.png" Type="http://schemas.openxmlformats.org/officeDocument/2006/relationships/image"/><Relationship Id="rId4" Target="../media/image68.png" Type="http://schemas.openxmlformats.org/officeDocument/2006/relationships/image"/><Relationship Id="rId5" Target="../media/image69.png" Type="http://schemas.openxmlformats.org/officeDocument/2006/relationships/image"/><Relationship Id="rId6" Target="../media/image70.png" Type="http://schemas.openxmlformats.org/officeDocument/2006/relationships/image"/><Relationship Id="rId7" Target="../media/image71.png" Type="http://schemas.openxmlformats.org/officeDocument/2006/relationships/image"/><Relationship Id="rId8" Target="../media/image39.png" Type="http://schemas.openxmlformats.org/officeDocument/2006/relationships/image"/><Relationship Id="rId9" Target="../media/image40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Relationship Id="rId3" Target="../media/image76.pn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78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5.png" Type="http://schemas.openxmlformats.org/officeDocument/2006/relationships/image"/><Relationship Id="rId11" Target="../media/image86.png" Type="http://schemas.openxmlformats.org/officeDocument/2006/relationships/image"/><Relationship Id="rId12" Target="../media/image87.png" Type="http://schemas.openxmlformats.org/officeDocument/2006/relationships/image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79.png" Type="http://schemas.openxmlformats.org/officeDocument/2006/relationships/image"/><Relationship Id="rId5" Target="../media/image80.png" Type="http://schemas.openxmlformats.org/officeDocument/2006/relationships/image"/><Relationship Id="rId6" Target="../media/image81.png" Type="http://schemas.openxmlformats.org/officeDocument/2006/relationships/image"/><Relationship Id="rId7" Target="../media/image82.png" Type="http://schemas.openxmlformats.org/officeDocument/2006/relationships/image"/><Relationship Id="rId8" Target="../media/image83.png" Type="http://schemas.openxmlformats.org/officeDocument/2006/relationships/image"/><Relationship Id="rId9" Target="../media/image84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88.jpe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89.jpe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Relationship Id="rId5" Target="../media/image78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90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9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Relationship Id="rId4" Target="../media/image7.pn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jpe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2.png" Type="http://schemas.openxmlformats.org/officeDocument/2006/relationships/image"/><Relationship Id="rId3" Target="../media/image76.png" Type="http://schemas.openxmlformats.org/officeDocument/2006/relationships/image"/><Relationship Id="rId4" Target="../media/image39.png" Type="http://schemas.openxmlformats.org/officeDocument/2006/relationships/image"/><Relationship Id="rId5" Target="../media/image40.png" Type="http://schemas.openxmlformats.org/officeDocument/2006/relationships/image"/><Relationship Id="rId6" Target="../media/image93.jpeg" Type="http://schemas.openxmlformats.org/officeDocument/2006/relationships/image"/><Relationship Id="rId7" Target="../media/VAGXHukf-wY.mp4" Type="http://schemas.openxmlformats.org/officeDocument/2006/relationships/video"/><Relationship Id="rId8" Target="../media/VAGXHukf-wY.mp4" Type="http://schemas.microsoft.com/office/2007/relationships/media"/><Relationship Id="rId9" Target="../media/image94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5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6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7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8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99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100.png" Type="http://schemas.openxmlformats.org/officeDocument/2006/relationships/image"/><Relationship Id="rId5" Target="../media/image101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102.pn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94.png" Type="http://schemas.openxmlformats.org/officeDocument/2006/relationships/image"/><Relationship Id="rId5" Target="../media/image103.jpeg" Type="http://schemas.openxmlformats.org/officeDocument/2006/relationships/image"/><Relationship Id="rId6" Target="../media/VAGXHguotoQ.mp4" Type="http://schemas.openxmlformats.org/officeDocument/2006/relationships/video"/><Relationship Id="rId7" Target="../media/VAGXHguotoQ.mp4" Type="http://schemas.microsoft.com/office/2007/relationships/media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0.png" Type="http://schemas.openxmlformats.org/officeDocument/2006/relationships/image"/><Relationship Id="rId2" Target="../media/image104.png" Type="http://schemas.openxmlformats.org/officeDocument/2006/relationships/image"/><Relationship Id="rId3" Target="../media/image105.png" Type="http://schemas.openxmlformats.org/officeDocument/2006/relationships/image"/><Relationship Id="rId4" Target="../media/image106.png" Type="http://schemas.openxmlformats.org/officeDocument/2006/relationships/image"/><Relationship Id="rId5" Target="../media/image107.png" Type="http://schemas.openxmlformats.org/officeDocument/2006/relationships/image"/><Relationship Id="rId6" Target="../media/image108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Relationship Id="rId9" Target="../media/image109.pn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111.jpeg" Type="http://schemas.openxmlformats.org/officeDocument/2006/relationships/image"/><Relationship Id="rId5" Target="../media/image112.jpeg" Type="http://schemas.openxmlformats.org/officeDocument/2006/relationships/image"/><Relationship Id="rId6" Target="../media/image113.png" Type="http://schemas.openxmlformats.org/officeDocument/2006/relationships/image"/><Relationship Id="rId7" Target="../media/image114.sv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115.pn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116.pn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7.png" Type="http://schemas.openxmlformats.org/officeDocument/2006/relationships/image"/><Relationship Id="rId3" Target="../media/image118.png" Type="http://schemas.openxmlformats.org/officeDocument/2006/relationships/image"/><Relationship Id="rId4" Target="../media/image119.pn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120.png" Type="http://schemas.openxmlformats.org/officeDocument/2006/relationships/image"/><Relationship Id="rId5" Target="../media/image121.pn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0.png" Type="http://schemas.openxmlformats.org/officeDocument/2006/relationships/image"/><Relationship Id="rId11" Target="../media/image104.png" Type="http://schemas.openxmlformats.org/officeDocument/2006/relationships/image"/><Relationship Id="rId12" Target="../media/image105.png" Type="http://schemas.openxmlformats.org/officeDocument/2006/relationships/image"/><Relationship Id="rId13" Target="../media/image106.png" Type="http://schemas.openxmlformats.org/officeDocument/2006/relationships/image"/><Relationship Id="rId14" Target="../media/image107.png" Type="http://schemas.openxmlformats.org/officeDocument/2006/relationships/image"/><Relationship Id="rId15" Target="../media/image108.png" Type="http://schemas.openxmlformats.org/officeDocument/2006/relationships/image"/><Relationship Id="rId16" Target="../media/image39.png" Type="http://schemas.openxmlformats.org/officeDocument/2006/relationships/image"/><Relationship Id="rId17" Target="../media/image40.png" Type="http://schemas.openxmlformats.org/officeDocument/2006/relationships/image"/><Relationship Id="rId18" Target="../media/image131.png" Type="http://schemas.openxmlformats.org/officeDocument/2006/relationships/image"/><Relationship Id="rId2" Target="../media/image122.png" Type="http://schemas.openxmlformats.org/officeDocument/2006/relationships/image"/><Relationship Id="rId3" Target="../media/image123.png" Type="http://schemas.openxmlformats.org/officeDocument/2006/relationships/image"/><Relationship Id="rId4" Target="../media/image124.png" Type="http://schemas.openxmlformats.org/officeDocument/2006/relationships/image"/><Relationship Id="rId5" Target="../media/image125.png" Type="http://schemas.openxmlformats.org/officeDocument/2006/relationships/image"/><Relationship Id="rId6" Target="../media/image126.png" Type="http://schemas.openxmlformats.org/officeDocument/2006/relationships/image"/><Relationship Id="rId7" Target="../media/image127.png" Type="http://schemas.openxmlformats.org/officeDocument/2006/relationships/image"/><Relationship Id="rId8" Target="../media/image128.png" Type="http://schemas.openxmlformats.org/officeDocument/2006/relationships/image"/><Relationship Id="rId9" Target="../media/image129.pn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8.png" Type="http://schemas.openxmlformats.org/officeDocument/2006/relationships/image"/><Relationship Id="rId11" Target="../media/image139.png" Type="http://schemas.openxmlformats.org/officeDocument/2006/relationships/image"/><Relationship Id="rId12" Target="../media/image140.png" Type="http://schemas.openxmlformats.org/officeDocument/2006/relationships/image"/><Relationship Id="rId13" Target="../media/image141.png" Type="http://schemas.openxmlformats.org/officeDocument/2006/relationships/image"/><Relationship Id="rId14" Target="../media/image142.png" Type="http://schemas.openxmlformats.org/officeDocument/2006/relationships/image"/><Relationship Id="rId15" Target="../media/image143.png" Type="http://schemas.openxmlformats.org/officeDocument/2006/relationships/image"/><Relationship Id="rId16" Target="../media/image144.png" Type="http://schemas.openxmlformats.org/officeDocument/2006/relationships/image"/><Relationship Id="rId17" Target="../media/image145.png" Type="http://schemas.openxmlformats.org/officeDocument/2006/relationships/image"/><Relationship Id="rId18" Target="../media/image146.png" Type="http://schemas.openxmlformats.org/officeDocument/2006/relationships/image"/><Relationship Id="rId19" Target="../media/image147.png" Type="http://schemas.openxmlformats.org/officeDocument/2006/relationships/image"/><Relationship Id="rId2" Target="../media/image132.png" Type="http://schemas.openxmlformats.org/officeDocument/2006/relationships/image"/><Relationship Id="rId20" Target="../media/image148.png" Type="http://schemas.openxmlformats.org/officeDocument/2006/relationships/image"/><Relationship Id="rId21" Target="../media/image149.png" Type="http://schemas.openxmlformats.org/officeDocument/2006/relationships/image"/><Relationship Id="rId3" Target="../media/image133.png" Type="http://schemas.openxmlformats.org/officeDocument/2006/relationships/image"/><Relationship Id="rId4" Target="../media/image134.png" Type="http://schemas.openxmlformats.org/officeDocument/2006/relationships/image"/><Relationship Id="rId5" Target="../media/image135.png" Type="http://schemas.openxmlformats.org/officeDocument/2006/relationships/image"/><Relationship Id="rId6" Target="../media/image136.png" Type="http://schemas.openxmlformats.org/officeDocument/2006/relationships/image"/><Relationship Id="rId7" Target="../media/image39.png" Type="http://schemas.openxmlformats.org/officeDocument/2006/relationships/image"/><Relationship Id="rId8" Target="../media/image40.png" Type="http://schemas.openxmlformats.org/officeDocument/2006/relationships/image"/><Relationship Id="rId9" Target="../media/image137.pn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65750" y="0"/>
            <a:ext cx="17663466" cy="15877634"/>
          </a:xfrm>
          <a:custGeom>
            <a:avLst/>
            <a:gdLst/>
            <a:ahLst/>
            <a:cxnLst/>
            <a:rect r="r" b="b" t="t" l="l"/>
            <a:pathLst>
              <a:path h="15877634" w="17663466">
                <a:moveTo>
                  <a:pt x="0" y="0"/>
                </a:moveTo>
                <a:lnTo>
                  <a:pt x="17663466" y="0"/>
                </a:lnTo>
                <a:lnTo>
                  <a:pt x="17663466" y="15877634"/>
                </a:lnTo>
                <a:lnTo>
                  <a:pt x="0" y="158776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539" t="-15014" r="-27539" b="0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69275">
            <a:off x="7387989" y="-2427030"/>
            <a:ext cx="20219455" cy="20219455"/>
            <a:chOff x="0" y="0"/>
            <a:chExt cx="6317215" cy="631721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17215" cy="6317215"/>
            </a:xfrm>
            <a:custGeom>
              <a:avLst/>
              <a:gdLst/>
              <a:ahLst/>
              <a:cxnLst/>
              <a:rect r="r" b="b" t="t" l="l"/>
              <a:pathLst>
                <a:path h="6317215" w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solidFill>
              <a:srgbClr val="9955F6"/>
            </a:solid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17215" cy="6317215"/>
            </a:xfrm>
            <a:custGeom>
              <a:avLst/>
              <a:gdLst/>
              <a:ahLst/>
              <a:cxnLst/>
              <a:rect r="r" b="b" t="t" l="l"/>
              <a:pathLst>
                <a:path h="6317215" w="6317215">
                  <a:moveTo>
                    <a:pt x="4179746" y="0"/>
                  </a:moveTo>
                  <a:lnTo>
                    <a:pt x="6317215" y="2137470"/>
                  </a:lnTo>
                  <a:lnTo>
                    <a:pt x="2137470" y="6317215"/>
                  </a:lnTo>
                  <a:lnTo>
                    <a:pt x="0" y="4179746"/>
                  </a:lnTo>
                  <a:lnTo>
                    <a:pt x="4179746" y="0"/>
                  </a:lnTo>
                  <a:close/>
                </a:path>
              </a:pathLst>
            </a:custGeom>
            <a:blipFill>
              <a:blip r:embed="rId3"/>
              <a:stretch>
                <a:fillRect l="-24906" t="0" r="-24906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-2700000">
            <a:off x="7404120" y="4379082"/>
            <a:ext cx="17082849" cy="9050704"/>
            <a:chOff x="0" y="0"/>
            <a:chExt cx="4499186" cy="23837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499187" cy="2383725"/>
            </a:xfrm>
            <a:custGeom>
              <a:avLst/>
              <a:gdLst/>
              <a:ahLst/>
              <a:cxnLst/>
              <a:rect r="r" b="b" t="t" l="l"/>
              <a:pathLst>
                <a:path h="2383725" w="4499187">
                  <a:moveTo>
                    <a:pt x="0" y="0"/>
                  </a:moveTo>
                  <a:lnTo>
                    <a:pt x="4499187" y="0"/>
                  </a:lnTo>
                  <a:lnTo>
                    <a:pt x="4499187" y="2383725"/>
                  </a:lnTo>
                  <a:lnTo>
                    <a:pt x="0" y="2383725"/>
                  </a:lnTo>
                  <a:close/>
                </a:path>
              </a:pathLst>
            </a:custGeom>
            <a:solidFill>
              <a:srgbClr val="A84D98">
                <a:alpha val="51765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4499186" cy="242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727426" y="731111"/>
            <a:ext cx="2271238" cy="1796651"/>
          </a:xfrm>
          <a:custGeom>
            <a:avLst/>
            <a:gdLst/>
            <a:ahLst/>
            <a:cxnLst/>
            <a:rect r="r" b="b" t="t" l="l"/>
            <a:pathLst>
              <a:path h="1796651" w="2271238">
                <a:moveTo>
                  <a:pt x="0" y="0"/>
                </a:moveTo>
                <a:lnTo>
                  <a:pt x="2271238" y="0"/>
                </a:lnTo>
                <a:lnTo>
                  <a:pt x="2271238" y="1796651"/>
                </a:lnTo>
                <a:lnTo>
                  <a:pt x="0" y="1796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2700000">
            <a:off x="12972636" y="-2431939"/>
            <a:ext cx="345145" cy="15150879"/>
            <a:chOff x="0" y="0"/>
            <a:chExt cx="90902" cy="399035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90902" cy="3990355"/>
            </a:xfrm>
            <a:custGeom>
              <a:avLst/>
              <a:gdLst/>
              <a:ahLst/>
              <a:cxnLst/>
              <a:rect r="r" b="b" t="t" l="l"/>
              <a:pathLst>
                <a:path h="3990355" w="90902">
                  <a:moveTo>
                    <a:pt x="0" y="0"/>
                  </a:moveTo>
                  <a:lnTo>
                    <a:pt x="90902" y="0"/>
                  </a:lnTo>
                  <a:lnTo>
                    <a:pt x="90902" y="3990355"/>
                  </a:lnTo>
                  <a:lnTo>
                    <a:pt x="0" y="3990355"/>
                  </a:lnTo>
                  <a:close/>
                </a:path>
              </a:pathLst>
            </a:custGeom>
            <a:solidFill>
              <a:srgbClr val="A84D98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38100"/>
              <a:ext cx="90902" cy="40284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719236" y="2978324"/>
            <a:ext cx="10217124" cy="1757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419"/>
              </a:lnSpc>
            </a:pPr>
            <a:r>
              <a:rPr lang="en-US" b="true" sz="10299" spc="-432">
                <a:solidFill>
                  <a:srgbClr val="1D1D1B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WELCOME TO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88971" y="4038303"/>
            <a:ext cx="4558857" cy="2480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0255"/>
              </a:lnSpc>
            </a:pPr>
            <a:r>
              <a:rPr lang="en-US" b="true" sz="14468" spc="-23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CT24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4882175" y="4793155"/>
            <a:ext cx="6892325" cy="1444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67"/>
              </a:lnSpc>
            </a:pPr>
            <a:r>
              <a:rPr lang="en-US" sz="51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VOICE OF</a:t>
            </a:r>
          </a:p>
          <a:p>
            <a:pPr algn="l">
              <a:lnSpc>
                <a:spcPts val="5667"/>
              </a:lnSpc>
            </a:pPr>
            <a:r>
              <a:rPr lang="en-US" sz="51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PASSENGER</a:t>
            </a:r>
          </a:p>
        </p:txBody>
      </p:sp>
      <p:grpSp>
        <p:nvGrpSpPr>
          <p:cNvPr name="Group 16" id="16"/>
          <p:cNvGrpSpPr/>
          <p:nvPr/>
        </p:nvGrpSpPr>
        <p:grpSpPr>
          <a:xfrm rot="5400000">
            <a:off x="4695753" y="1198692"/>
            <a:ext cx="47625" cy="10592555"/>
            <a:chOff x="0" y="0"/>
            <a:chExt cx="12543" cy="278980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543" cy="2789809"/>
            </a:xfrm>
            <a:custGeom>
              <a:avLst/>
              <a:gdLst/>
              <a:ahLst/>
              <a:cxnLst/>
              <a:rect r="r" b="b" t="t" l="l"/>
              <a:pathLst>
                <a:path h="2789809" w="12543">
                  <a:moveTo>
                    <a:pt x="0" y="0"/>
                  </a:moveTo>
                  <a:lnTo>
                    <a:pt x="12543" y="0"/>
                  </a:lnTo>
                  <a:lnTo>
                    <a:pt x="12543" y="2789809"/>
                  </a:lnTo>
                  <a:lnTo>
                    <a:pt x="0" y="2789809"/>
                  </a:lnTo>
                  <a:close/>
                </a:path>
              </a:pathLst>
            </a:custGeom>
            <a:solidFill>
              <a:srgbClr val="A84D9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2543" cy="2827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19" id="19"/>
          <p:cNvGrpSpPr/>
          <p:nvPr/>
        </p:nvGrpSpPr>
        <p:grpSpPr>
          <a:xfrm rot="2700000">
            <a:off x="12492429" y="-2431939"/>
            <a:ext cx="345145" cy="15150879"/>
            <a:chOff x="0" y="0"/>
            <a:chExt cx="90902" cy="3990355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0902" cy="3990355"/>
            </a:xfrm>
            <a:custGeom>
              <a:avLst/>
              <a:gdLst/>
              <a:ahLst/>
              <a:cxnLst/>
              <a:rect r="r" b="b" t="t" l="l"/>
              <a:pathLst>
                <a:path h="3990355" w="90902">
                  <a:moveTo>
                    <a:pt x="0" y="0"/>
                  </a:moveTo>
                  <a:lnTo>
                    <a:pt x="90902" y="0"/>
                  </a:lnTo>
                  <a:lnTo>
                    <a:pt x="90902" y="3990355"/>
                  </a:lnTo>
                  <a:lnTo>
                    <a:pt x="0" y="3990355"/>
                  </a:lnTo>
                  <a:close/>
                </a:path>
              </a:pathLst>
            </a:custGeom>
            <a:solidFill>
              <a:srgbClr val="30A2A1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38100"/>
              <a:ext cx="90902" cy="40284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22" id="22"/>
          <p:cNvGrpSpPr/>
          <p:nvPr/>
        </p:nvGrpSpPr>
        <p:grpSpPr>
          <a:xfrm rot="2700000">
            <a:off x="12012221" y="-2431939"/>
            <a:ext cx="345145" cy="15150879"/>
            <a:chOff x="0" y="0"/>
            <a:chExt cx="90902" cy="3990355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90902" cy="3990355"/>
            </a:xfrm>
            <a:custGeom>
              <a:avLst/>
              <a:gdLst/>
              <a:ahLst/>
              <a:cxnLst/>
              <a:rect r="r" b="b" t="t" l="l"/>
              <a:pathLst>
                <a:path h="3990355" w="90902">
                  <a:moveTo>
                    <a:pt x="0" y="0"/>
                  </a:moveTo>
                  <a:lnTo>
                    <a:pt x="90902" y="0"/>
                  </a:lnTo>
                  <a:lnTo>
                    <a:pt x="90902" y="3990355"/>
                  </a:lnTo>
                  <a:lnTo>
                    <a:pt x="0" y="3990355"/>
                  </a:lnTo>
                  <a:close/>
                </a:path>
              </a:pathLst>
            </a:custGeom>
            <a:solidFill>
              <a:srgbClr val="60519D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90902" cy="40284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588362" y="6664142"/>
            <a:ext cx="4293813" cy="695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b="true" sz="4099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THE MEZZANINE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1970" y="-181461"/>
            <a:ext cx="18409970" cy="16464313"/>
          </a:xfrm>
          <a:custGeom>
            <a:avLst/>
            <a:gdLst/>
            <a:ahLst/>
            <a:cxnLst/>
            <a:rect r="r" b="b" t="t" l="l"/>
            <a:pathLst>
              <a:path h="16464313" w="18409970">
                <a:moveTo>
                  <a:pt x="0" y="0"/>
                </a:moveTo>
                <a:lnTo>
                  <a:pt x="18409970" y="0"/>
                </a:lnTo>
                <a:lnTo>
                  <a:pt x="18409970" y="16464313"/>
                </a:lnTo>
                <a:lnTo>
                  <a:pt x="0" y="16464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73" t="0" r="-17073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579683" y="1028700"/>
            <a:ext cx="14440942" cy="13586515"/>
            <a:chOff x="0" y="0"/>
            <a:chExt cx="19254590" cy="18115354"/>
          </a:xfrm>
        </p:grpSpPr>
        <p:grpSp>
          <p:nvGrpSpPr>
            <p:cNvPr name="Group 4" id="4"/>
            <p:cNvGrpSpPr/>
            <p:nvPr/>
          </p:nvGrpSpPr>
          <p:grpSpPr>
            <a:xfrm rot="2448500">
              <a:off x="4506115" y="413941"/>
              <a:ext cx="6198237" cy="16095682"/>
              <a:chOff x="0" y="0"/>
              <a:chExt cx="1224343" cy="317939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224343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224343">
                    <a:moveTo>
                      <a:pt x="0" y="0"/>
                    </a:moveTo>
                    <a:lnTo>
                      <a:pt x="1224343" y="0"/>
                    </a:lnTo>
                    <a:lnTo>
                      <a:pt x="1224343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60519D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1224343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2448500">
              <a:off x="5585377" y="664834"/>
              <a:ext cx="8021854" cy="16095682"/>
              <a:chOff x="0" y="0"/>
              <a:chExt cx="1584564" cy="317939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A84D98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2448500">
              <a:off x="6266829" y="1009836"/>
              <a:ext cx="8021854" cy="16095682"/>
              <a:chOff x="0" y="0"/>
              <a:chExt cx="1584564" cy="317939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30A2A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2448500">
              <a:off x="6948281" y="1354838"/>
              <a:ext cx="8021854" cy="16095682"/>
              <a:chOff x="0" y="0"/>
              <a:chExt cx="1584564" cy="317939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279CD8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5400000">
            <a:off x="4705864" y="867388"/>
            <a:ext cx="47625" cy="10592555"/>
            <a:chOff x="0" y="0"/>
            <a:chExt cx="12543" cy="2789809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2543" cy="2789809"/>
            </a:xfrm>
            <a:custGeom>
              <a:avLst/>
              <a:gdLst/>
              <a:ahLst/>
              <a:cxnLst/>
              <a:rect r="r" b="b" t="t" l="l"/>
              <a:pathLst>
                <a:path h="2789809" w="12543">
                  <a:moveTo>
                    <a:pt x="0" y="0"/>
                  </a:moveTo>
                  <a:lnTo>
                    <a:pt x="12543" y="0"/>
                  </a:lnTo>
                  <a:lnTo>
                    <a:pt x="12543" y="2789809"/>
                  </a:lnTo>
                  <a:lnTo>
                    <a:pt x="0" y="2789809"/>
                  </a:lnTo>
                  <a:close/>
                </a:path>
              </a:pathLst>
            </a:custGeom>
            <a:solidFill>
              <a:srgbClr val="A84D9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12543" cy="2827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00469" y="3335636"/>
            <a:ext cx="8058415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-3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Workshop Two: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00469" y="4530725"/>
            <a:ext cx="9993796" cy="1311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0"/>
              </a:lnSpc>
            </a:pPr>
            <a:r>
              <a:rPr lang="en-US" sz="5000" spc="-27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Connecting Yorkshire: Community Transport for Health and Wellbeing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700469" y="1377060"/>
            <a:ext cx="2271238" cy="1796651"/>
          </a:xfrm>
          <a:custGeom>
            <a:avLst/>
            <a:gdLst/>
            <a:ahLst/>
            <a:cxnLst/>
            <a:rect r="r" b="b" t="t" l="l"/>
            <a:pathLst>
              <a:path h="1796651" w="2271238">
                <a:moveTo>
                  <a:pt x="0" y="0"/>
                </a:moveTo>
                <a:lnTo>
                  <a:pt x="2271238" y="0"/>
                </a:lnTo>
                <a:lnTo>
                  <a:pt x="2271238" y="1796651"/>
                </a:lnTo>
                <a:lnTo>
                  <a:pt x="0" y="179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700469" y="6211704"/>
            <a:ext cx="7809937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27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DAVID WILLIAMS 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00469" y="7082183"/>
            <a:ext cx="8883803" cy="13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b="true" sz="4000" spc="-22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TRANSPORT COORDINATOR, </a:t>
            </a:r>
          </a:p>
          <a:p>
            <a:pPr algn="l">
              <a:lnSpc>
                <a:spcPts val="5600"/>
              </a:lnSpc>
            </a:pPr>
            <a:r>
              <a:rPr lang="en-US" b="true" sz="4000" spc="-22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HEALTH FOR ALL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648724" y="8697911"/>
            <a:ext cx="133603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#CT24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57562" y="659608"/>
            <a:ext cx="11572875" cy="1812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1"/>
              </a:lnSpc>
            </a:pPr>
            <a:r>
              <a:rPr lang="en-US" b="true" sz="4455" spc="4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Connecting Yorkshire:</a:t>
            </a:r>
          </a:p>
          <a:p>
            <a:pPr algn="ctr">
              <a:lnSpc>
                <a:spcPts val="4811"/>
              </a:lnSpc>
            </a:pPr>
            <a:r>
              <a:rPr lang="en-US" b="true" sz="4455" spc="41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Community Transport for Health and Well Being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3228975" y="2738437"/>
            <a:ext cx="11830050" cy="6527007"/>
            <a:chOff x="0" y="0"/>
            <a:chExt cx="11216640" cy="61885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6188583"/>
            </a:xfrm>
            <a:custGeom>
              <a:avLst/>
              <a:gdLst/>
              <a:ahLst/>
              <a:cxnLst/>
              <a:rect r="r" b="b" t="t" l="l"/>
              <a:pathLst>
                <a:path h="6188583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6188583"/>
                  </a:lnTo>
                  <a:lnTo>
                    <a:pt x="0" y="6188583"/>
                  </a:lnTo>
                  <a:close/>
                </a:path>
              </a:pathLst>
            </a:custGeom>
            <a:blipFill>
              <a:blip r:embed="rId2"/>
              <a:stretch>
                <a:fillRect l="0" t="-10328" r="0" b="-10328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2138273" y="9349905"/>
            <a:ext cx="2920752" cy="842459"/>
          </a:xfrm>
          <a:custGeom>
            <a:avLst/>
            <a:gdLst/>
            <a:ahLst/>
            <a:cxnLst/>
            <a:rect r="r" b="b" t="t" l="l"/>
            <a:pathLst>
              <a:path h="842459" w="2920752">
                <a:moveTo>
                  <a:pt x="0" y="0"/>
                </a:moveTo>
                <a:lnTo>
                  <a:pt x="2920752" y="0"/>
                </a:lnTo>
                <a:lnTo>
                  <a:pt x="2920752" y="842459"/>
                </a:lnTo>
                <a:lnTo>
                  <a:pt x="0" y="842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7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57562" y="669133"/>
            <a:ext cx="11572875" cy="1802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6"/>
              </a:lnSpc>
            </a:pPr>
            <a:r>
              <a:rPr lang="en-US" b="true" sz="4950" spc="4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Introduction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3357563" y="1694829"/>
            <a:ext cx="11830050" cy="7011748"/>
            <a:chOff x="0" y="0"/>
            <a:chExt cx="11216640" cy="664817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6648190"/>
            </a:xfrm>
            <a:custGeom>
              <a:avLst/>
              <a:gdLst/>
              <a:ahLst/>
              <a:cxnLst/>
              <a:rect r="r" b="b" t="t" l="l"/>
              <a:pathLst>
                <a:path h="6648190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6648190"/>
                  </a:lnTo>
                  <a:lnTo>
                    <a:pt x="0" y="6648190"/>
                  </a:lnTo>
                  <a:close/>
                </a:path>
              </a:pathLst>
            </a:custGeom>
            <a:blipFill>
              <a:blip r:embed="rId2"/>
              <a:stretch>
                <a:fillRect l="0" t="-9614" r="0" b="-2701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11216640" cy="6610076"/>
            </a:xfrm>
            <a:prstGeom prst="rect">
              <a:avLst/>
            </a:prstGeom>
          </p:spPr>
          <p:txBody>
            <a:bodyPr anchor="t" rtlCol="false" tIns="71438" lIns="71438" bIns="71438" rIns="71438"/>
            <a:lstStyle/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Background of Health For All (HFA)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Established in 1991 to address health inequalities in South Leeds.</a:t>
              </a:r>
            </a:p>
            <a:p>
              <a:pPr algn="l" marL="1085250" indent="-361750" lvl="2">
                <a:lnSpc>
                  <a:spcPts val="3671"/>
                </a:lnSpc>
              </a:pPr>
            </a:p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The Community Transport Project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Established in 2003</a:t>
              </a:r>
            </a:p>
            <a:p>
              <a:pPr algn="l" marL="1085250" indent="-361750" lvl="2">
                <a:lnSpc>
                  <a:spcPts val="3671"/>
                </a:lnSpc>
              </a:pPr>
            </a:p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Stats from 2023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3,700 Trips ; drove 77,000 miles; carried 30,000 passengers</a:t>
              </a:r>
            </a:p>
            <a:p>
              <a:pPr algn="l" marL="1085250" indent="-361750" lvl="2">
                <a:lnSpc>
                  <a:spcPts val="3671"/>
                </a:lnSpc>
              </a:pPr>
            </a:p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This presentation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How we operate our Community Transport Service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Benefits v Challenges of Community Transport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138273" y="9349905"/>
            <a:ext cx="2920752" cy="842459"/>
          </a:xfrm>
          <a:custGeom>
            <a:avLst/>
            <a:gdLst/>
            <a:ahLst/>
            <a:cxnLst/>
            <a:rect r="r" b="b" t="t" l="l"/>
            <a:pathLst>
              <a:path h="842459" w="2920752">
                <a:moveTo>
                  <a:pt x="0" y="0"/>
                </a:moveTo>
                <a:lnTo>
                  <a:pt x="2920752" y="0"/>
                </a:lnTo>
                <a:lnTo>
                  <a:pt x="2920752" y="842459"/>
                </a:lnTo>
                <a:lnTo>
                  <a:pt x="0" y="842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7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57562" y="669133"/>
            <a:ext cx="11572875" cy="1802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6"/>
              </a:lnSpc>
            </a:pPr>
            <a:r>
              <a:rPr lang="en-US" b="true" sz="4950" spc="4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Who can use our Services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3228975" y="2738437"/>
            <a:ext cx="11830050" cy="6527007"/>
            <a:chOff x="0" y="0"/>
            <a:chExt cx="11216640" cy="61885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6188583"/>
            </a:xfrm>
            <a:custGeom>
              <a:avLst/>
              <a:gdLst/>
              <a:ahLst/>
              <a:cxnLst/>
              <a:rect r="r" b="b" t="t" l="l"/>
              <a:pathLst>
                <a:path h="6188583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6188583"/>
                  </a:lnTo>
                  <a:lnTo>
                    <a:pt x="0" y="6188583"/>
                  </a:lnTo>
                  <a:close/>
                </a:path>
              </a:pathLst>
            </a:custGeom>
            <a:blipFill>
              <a:blip r:embed="rId2"/>
              <a:stretch>
                <a:fillRect l="0" t="-10328" r="0" b="-10328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19050"/>
              <a:ext cx="11216640" cy="6169520"/>
            </a:xfrm>
            <a:prstGeom prst="rect">
              <a:avLst/>
            </a:prstGeom>
          </p:spPr>
          <p:txBody>
            <a:bodyPr anchor="t" rtlCol="false" tIns="71438" lIns="71438" bIns="71438" rIns="71438"/>
            <a:lstStyle/>
            <a:p>
              <a:pPr algn="l">
                <a:lnSpc>
                  <a:spcPts val="3402"/>
                </a:lnSpc>
              </a:pPr>
            </a:p>
            <a:p>
              <a:pPr algn="l" marL="559810" indent="-279905" lvl="1">
                <a:lnSpc>
                  <a:spcPts val="4697"/>
                </a:lnSpc>
                <a:buFont typeface="Arial"/>
                <a:buChar char="•"/>
              </a:pPr>
              <a:r>
                <a:rPr lang="en-US" b="true" sz="4349" spc="40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We operate under Section 19 Permits</a:t>
              </a:r>
            </a:p>
            <a:p>
              <a:pPr algn="l" marL="559810" indent="-279905" lvl="1">
                <a:lnSpc>
                  <a:spcPts val="4697"/>
                </a:lnSpc>
              </a:pPr>
            </a:p>
            <a:p>
              <a:pPr algn="l" marL="559810" indent="-279905" lvl="1">
                <a:lnSpc>
                  <a:spcPts val="4697"/>
                </a:lnSpc>
                <a:buFont typeface="Arial"/>
                <a:buChar char="•"/>
              </a:pPr>
              <a:r>
                <a:rPr lang="en-US" b="true" sz="4349" spc="40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Registered Customers only</a:t>
              </a:r>
            </a:p>
            <a:p>
              <a:pPr algn="l" marL="559810" indent="-279905" lvl="1">
                <a:lnSpc>
                  <a:spcPts val="4697"/>
                </a:lnSpc>
              </a:pPr>
            </a:p>
            <a:p>
              <a:pPr algn="l" marL="559810" indent="-279905" lvl="1">
                <a:lnSpc>
                  <a:spcPts val="4697"/>
                </a:lnSpc>
                <a:buFont typeface="Arial"/>
                <a:buChar char="•"/>
              </a:pPr>
              <a:r>
                <a:rPr lang="en-US" b="true" sz="4349" spc="40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Schools </a:t>
              </a:r>
            </a:p>
            <a:p>
              <a:pPr algn="l" marL="559810" indent="-279905" lvl="1">
                <a:lnSpc>
                  <a:spcPts val="4697"/>
                </a:lnSpc>
              </a:pPr>
            </a:p>
            <a:p>
              <a:pPr algn="l" marL="559810" indent="-279905" lvl="1">
                <a:lnSpc>
                  <a:spcPts val="4697"/>
                </a:lnSpc>
                <a:buFont typeface="Arial"/>
                <a:buChar char="•"/>
              </a:pPr>
              <a:r>
                <a:rPr lang="en-US" b="true" sz="4349" spc="40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Groups and Organisations from disadvantaged backgrounds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138273" y="9349905"/>
            <a:ext cx="2920752" cy="842459"/>
          </a:xfrm>
          <a:custGeom>
            <a:avLst/>
            <a:gdLst/>
            <a:ahLst/>
            <a:cxnLst/>
            <a:rect r="r" b="b" t="t" l="l"/>
            <a:pathLst>
              <a:path h="842459" w="2920752">
                <a:moveTo>
                  <a:pt x="0" y="0"/>
                </a:moveTo>
                <a:lnTo>
                  <a:pt x="2920752" y="0"/>
                </a:lnTo>
                <a:lnTo>
                  <a:pt x="2920752" y="842459"/>
                </a:lnTo>
                <a:lnTo>
                  <a:pt x="0" y="842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7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57562" y="669133"/>
            <a:ext cx="11572875" cy="1802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6"/>
              </a:lnSpc>
            </a:pPr>
            <a:r>
              <a:rPr lang="en-US" b="true" sz="4950" spc="4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Benefits of Community Transport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33236" y="2059264"/>
            <a:ext cx="11830050" cy="7017925"/>
            <a:chOff x="0" y="0"/>
            <a:chExt cx="11216640" cy="665403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6654046"/>
            </a:xfrm>
            <a:custGeom>
              <a:avLst/>
              <a:gdLst/>
              <a:ahLst/>
              <a:cxnLst/>
              <a:rect r="r" b="b" t="t" l="l"/>
              <a:pathLst>
                <a:path h="6654046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6654046"/>
                  </a:lnTo>
                  <a:lnTo>
                    <a:pt x="0" y="6654046"/>
                  </a:lnTo>
                  <a:close/>
                </a:path>
              </a:pathLst>
            </a:custGeom>
            <a:blipFill>
              <a:blip r:embed="rId2"/>
              <a:stretch>
                <a:fillRect l="0" t="-9606" r="0" b="-261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19050"/>
              <a:ext cx="11216640" cy="6634982"/>
            </a:xfrm>
            <a:prstGeom prst="rect">
              <a:avLst/>
            </a:prstGeom>
          </p:spPr>
          <p:txBody>
            <a:bodyPr anchor="t" rtlCol="false" tIns="71438" lIns="71438" bIns="71438" rIns="71438"/>
            <a:lstStyle/>
            <a:p>
              <a:pPr algn="l">
                <a:lnSpc>
                  <a:spcPts val="2916"/>
                </a:lnSpc>
              </a:pPr>
            </a:p>
            <a:p>
              <a:pPr algn="l" marL="443845" indent="-221922" lvl="1">
                <a:lnSpc>
                  <a:spcPts val="3725"/>
                </a:lnSpc>
                <a:buFont typeface="Arial"/>
                <a:buChar char="•"/>
              </a:pPr>
              <a:r>
                <a:rPr lang="en-US" b="true" sz="344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Type of Journeys we cover</a:t>
              </a:r>
            </a:p>
            <a:p>
              <a:pPr algn="l">
                <a:lnSpc>
                  <a:spcPts val="3725"/>
                </a:lnSpc>
              </a:pPr>
            </a:p>
            <a:p>
              <a:pPr algn="l" marL="957576" indent="-319192" lvl="2">
                <a:lnSpc>
                  <a:spcPts val="3239"/>
                </a:lnSpc>
                <a:buFont typeface="Arial"/>
                <a:buChar char="⚬"/>
              </a:pPr>
              <a:r>
                <a:rPr lang="en-US" b="true" sz="2999" spc="28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Hospital Transport</a:t>
              </a:r>
            </a:p>
            <a:p>
              <a:pPr algn="l" marL="957576" indent="-319192" lvl="2">
                <a:lnSpc>
                  <a:spcPts val="3239"/>
                </a:lnSpc>
                <a:buFont typeface="Arial"/>
                <a:buChar char="⚬"/>
              </a:pPr>
              <a:r>
                <a:rPr lang="en-US" b="true" sz="2999" spc="28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Access to sporting facilities and events</a:t>
              </a:r>
            </a:p>
            <a:p>
              <a:pPr algn="l" marL="957576" indent="-319192" lvl="2">
                <a:lnSpc>
                  <a:spcPts val="3239"/>
                </a:lnSpc>
                <a:buFont typeface="Arial"/>
                <a:buChar char="⚬"/>
              </a:pPr>
              <a:r>
                <a:rPr lang="en-US" b="true" sz="2999" spc="28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Educational Visits</a:t>
              </a:r>
            </a:p>
            <a:p>
              <a:pPr algn="l" marL="957576" indent="-319192" lvl="2">
                <a:lnSpc>
                  <a:spcPts val="3239"/>
                </a:lnSpc>
                <a:buFont typeface="Arial"/>
                <a:buChar char="⚬"/>
              </a:pPr>
              <a:r>
                <a:rPr lang="en-US" b="true" sz="2999" spc="28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Access to the Countryside</a:t>
              </a:r>
            </a:p>
            <a:p>
              <a:pPr algn="l" marL="957576" indent="-319192" lvl="2">
                <a:lnSpc>
                  <a:spcPts val="3239"/>
                </a:lnSpc>
                <a:buFont typeface="Arial"/>
                <a:buChar char="⚬"/>
              </a:pPr>
              <a:r>
                <a:rPr lang="en-US" b="true" sz="2999" spc="28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Giving access to the Countryside – working with Yorkshire Dales</a:t>
              </a:r>
            </a:p>
            <a:p>
              <a:pPr algn="l" marL="1494023" indent="-373506" lvl="3">
                <a:lnSpc>
                  <a:spcPts val="2753"/>
                </a:lnSpc>
                <a:buFont typeface="Arial"/>
                <a:buChar char="￭"/>
              </a:pPr>
              <a:r>
                <a:rPr lang="en-US" b="true" sz="2549" spc="23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Co-fund various trips throughout the year</a:t>
              </a:r>
            </a:p>
            <a:p>
              <a:pPr algn="l" marL="1757674" indent="-439419" lvl="3">
                <a:lnSpc>
                  <a:spcPts val="3239"/>
                </a:lnSpc>
              </a:pPr>
            </a:p>
            <a:p>
              <a:pPr algn="l" marL="957576" indent="-319192" lvl="2">
                <a:lnSpc>
                  <a:spcPts val="3239"/>
                </a:lnSpc>
                <a:buFont typeface="Arial"/>
                <a:buChar char="⚬"/>
              </a:pPr>
              <a:r>
                <a:rPr lang="en-US" b="true" sz="2999" spc="28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Wheel Chair Accessible Vehicles </a:t>
              </a:r>
            </a:p>
            <a:p>
              <a:pPr algn="l" marL="1494023" indent="-373506" lvl="3">
                <a:lnSpc>
                  <a:spcPts val="2753"/>
                </a:lnSpc>
                <a:buFont typeface="Arial"/>
                <a:buChar char="￭"/>
              </a:pPr>
              <a:r>
                <a:rPr lang="en-US" b="true" sz="2549" spc="23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Provides wheel chair users some independence</a:t>
              </a:r>
            </a:p>
            <a:p>
              <a:pPr algn="l" marL="1757674" indent="-439419" lvl="3">
                <a:lnSpc>
                  <a:spcPts val="3239"/>
                </a:lnSpc>
              </a:pPr>
            </a:p>
            <a:p>
              <a:pPr algn="l" marL="957576" indent="-319192" lvl="2">
                <a:lnSpc>
                  <a:spcPts val="3239"/>
                </a:lnSpc>
                <a:buFont typeface="Arial"/>
                <a:buChar char="⚬"/>
              </a:pPr>
              <a:r>
                <a:rPr lang="en-US" b="true" sz="2999" spc="28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Local Schools</a:t>
              </a:r>
            </a:p>
            <a:p>
              <a:pPr algn="l" marL="1494023" indent="-373506" lvl="3">
                <a:lnSpc>
                  <a:spcPts val="2753"/>
                </a:lnSpc>
                <a:buFont typeface="Arial"/>
                <a:buChar char="￭"/>
              </a:pPr>
              <a:r>
                <a:rPr lang="en-US" b="true" sz="2549" spc="23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Supporting Extra Curricular activities</a:t>
              </a:r>
            </a:p>
            <a:p>
              <a:pPr algn="l" marL="1581911" indent="-395478" lvl="3">
                <a:lnSpc>
                  <a:spcPts val="2916"/>
                </a:lnSpc>
              </a:pPr>
            </a:p>
            <a:p>
              <a:pPr algn="l" marL="1581911" indent="-395478" lvl="3">
                <a:lnSpc>
                  <a:spcPts val="291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138273" y="9349905"/>
            <a:ext cx="2920752" cy="842459"/>
          </a:xfrm>
          <a:custGeom>
            <a:avLst/>
            <a:gdLst/>
            <a:ahLst/>
            <a:cxnLst/>
            <a:rect r="r" b="b" t="t" l="l"/>
            <a:pathLst>
              <a:path h="842459" w="2920752">
                <a:moveTo>
                  <a:pt x="0" y="0"/>
                </a:moveTo>
                <a:lnTo>
                  <a:pt x="2920752" y="0"/>
                </a:lnTo>
                <a:lnTo>
                  <a:pt x="2920752" y="842459"/>
                </a:lnTo>
                <a:lnTo>
                  <a:pt x="0" y="842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7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57562" y="669133"/>
            <a:ext cx="11572875" cy="1802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6"/>
              </a:lnSpc>
            </a:pPr>
            <a:r>
              <a:rPr lang="en-US" b="true" sz="4950" spc="4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Challenges of Community Transport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3228975" y="2738438"/>
            <a:ext cx="11830050" cy="6569757"/>
            <a:chOff x="0" y="0"/>
            <a:chExt cx="11216640" cy="622910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6229117"/>
            </a:xfrm>
            <a:custGeom>
              <a:avLst/>
              <a:gdLst/>
              <a:ahLst/>
              <a:cxnLst/>
              <a:rect r="r" b="b" t="t" l="l"/>
              <a:pathLst>
                <a:path h="6229117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6229117"/>
                  </a:lnTo>
                  <a:lnTo>
                    <a:pt x="0" y="6229117"/>
                  </a:lnTo>
                  <a:close/>
                </a:path>
              </a:pathLst>
            </a:custGeom>
            <a:blipFill>
              <a:blip r:embed="rId2"/>
              <a:stretch>
                <a:fillRect l="0" t="-10261" r="0" b="-961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38100"/>
              <a:ext cx="11216640" cy="6191003"/>
            </a:xfrm>
            <a:prstGeom prst="rect">
              <a:avLst/>
            </a:prstGeom>
          </p:spPr>
          <p:txBody>
            <a:bodyPr anchor="t" rtlCol="false" tIns="71438" lIns="71438" bIns="71438" rIns="71438"/>
            <a:lstStyle/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Maintaining a sustainable level of business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Cyclical nature</a:t>
              </a:r>
            </a:p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Reliable and Competent Drivers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Contract v Volunteers</a:t>
              </a:r>
            </a:p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Robust Booking Database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Excel Spreadsheet v Proper database</a:t>
              </a:r>
            </a:p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Operational Costs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Actual Cost v Affordable service</a:t>
              </a:r>
            </a:p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Vehicle Reliability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Ownership v Lease</a:t>
              </a:r>
            </a:p>
            <a:p>
              <a:pPr algn="l" marL="495465" indent="-247733" lvl="1">
                <a:lnSpc>
                  <a:spcPts val="4157"/>
                </a:lnSpc>
                <a:buFont typeface="Arial"/>
                <a:buChar char="•"/>
              </a:pPr>
              <a:r>
                <a:rPr lang="en-US" b="true" sz="3849" spc="36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Risk Management</a:t>
              </a:r>
            </a:p>
            <a:p>
              <a:pPr algn="l" marL="1085250" indent="-361750" lvl="2">
                <a:lnSpc>
                  <a:spcPts val="3671"/>
                </a:lnSpc>
                <a:buFont typeface="Arial"/>
                <a:buChar char="⚬"/>
              </a:pPr>
              <a:r>
                <a:rPr lang="en-US" b="true" sz="3399" spc="31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Health and Safety Compliance</a:t>
              </a:r>
            </a:p>
            <a:p>
              <a:pPr algn="l" marL="861821" indent="-287274" lvl="2">
                <a:lnSpc>
                  <a:spcPts val="2916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138273" y="9349905"/>
            <a:ext cx="2920752" cy="842459"/>
          </a:xfrm>
          <a:custGeom>
            <a:avLst/>
            <a:gdLst/>
            <a:ahLst/>
            <a:cxnLst/>
            <a:rect r="r" b="b" t="t" l="l"/>
            <a:pathLst>
              <a:path h="842459" w="2920752">
                <a:moveTo>
                  <a:pt x="0" y="0"/>
                </a:moveTo>
                <a:lnTo>
                  <a:pt x="2920752" y="0"/>
                </a:lnTo>
                <a:lnTo>
                  <a:pt x="2920752" y="842459"/>
                </a:lnTo>
                <a:lnTo>
                  <a:pt x="0" y="842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7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57562" y="669133"/>
            <a:ext cx="11572875" cy="1802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46"/>
              </a:lnSpc>
            </a:pPr>
            <a:r>
              <a:rPr lang="en-US" b="true" sz="4950" spc="4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Summary and Top Tip.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665758" y="1879997"/>
            <a:ext cx="11830050" cy="6766194"/>
            <a:chOff x="0" y="0"/>
            <a:chExt cx="11216640" cy="64153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216640" cy="6415368"/>
            </a:xfrm>
            <a:custGeom>
              <a:avLst/>
              <a:gdLst/>
              <a:ahLst/>
              <a:cxnLst/>
              <a:rect r="r" b="b" t="t" l="l"/>
              <a:pathLst>
                <a:path h="6415368" w="11216640">
                  <a:moveTo>
                    <a:pt x="0" y="0"/>
                  </a:moveTo>
                  <a:lnTo>
                    <a:pt x="11216640" y="0"/>
                  </a:lnTo>
                  <a:lnTo>
                    <a:pt x="11216640" y="6415368"/>
                  </a:lnTo>
                  <a:lnTo>
                    <a:pt x="0" y="6415368"/>
                  </a:lnTo>
                  <a:close/>
                </a:path>
              </a:pathLst>
            </a:custGeom>
            <a:blipFill>
              <a:blip r:embed="rId2"/>
              <a:stretch>
                <a:fillRect l="0" t="-9963" r="0" b="-6428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>
              <a:off x="0" y="57150"/>
              <a:ext cx="11216640" cy="6358205"/>
            </a:xfrm>
            <a:prstGeom prst="rect">
              <a:avLst/>
            </a:prstGeom>
          </p:spPr>
          <p:txBody>
            <a:bodyPr anchor="t" rtlCol="false" tIns="71438" lIns="71438" bIns="71438" rIns="71438"/>
            <a:lstStyle/>
            <a:p>
              <a:pPr algn="l">
                <a:lnSpc>
                  <a:spcPts val="3061"/>
                </a:lnSpc>
              </a:pPr>
            </a:p>
            <a:p>
              <a:pPr algn="l" marL="469728" indent="-234864" lvl="1">
                <a:lnSpc>
                  <a:spcPts val="3547"/>
                </a:lnSpc>
                <a:buFont typeface="Arial"/>
                <a:buChar char="•"/>
              </a:pPr>
              <a:r>
                <a:rPr lang="en-US" b="true" sz="3649" spc="34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Running a CTA</a:t>
              </a:r>
            </a:p>
            <a:p>
              <a:pPr algn="l" marL="1021413" indent="-340471" lvl="2">
                <a:lnSpc>
                  <a:spcPts val="3110"/>
                </a:lnSpc>
                <a:buFont typeface="Arial"/>
                <a:buChar char="⚬"/>
              </a:pPr>
              <a:r>
                <a:rPr lang="en-US" b="true" sz="3199" spc="29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Hopefully Benefits outweigh the Challenges</a:t>
              </a:r>
            </a:p>
            <a:p>
              <a:pPr algn="l" marL="1165050" indent="-388350" lvl="2">
                <a:lnSpc>
                  <a:spcPts val="3547"/>
                </a:lnSpc>
              </a:pPr>
            </a:p>
            <a:p>
              <a:pPr algn="ctr" marL="1165050" indent="-388350" lvl="2">
                <a:lnSpc>
                  <a:spcPts val="3547"/>
                </a:lnSpc>
              </a:pPr>
              <a:r>
                <a:rPr lang="en-US" b="true" sz="3649" spc="34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“When you lose your usefulness, you fall off the radar and you become invisible, if it wasn’t for Community Transport that would be me ….You make me feel included”</a:t>
              </a:r>
            </a:p>
            <a:p>
              <a:pPr algn="l" marL="1165050" indent="-388350" lvl="2">
                <a:lnSpc>
                  <a:spcPts val="3547"/>
                </a:lnSpc>
              </a:pPr>
            </a:p>
            <a:p>
              <a:pPr algn="l" marL="469728" indent="-234864" lvl="1">
                <a:lnSpc>
                  <a:spcPts val="3547"/>
                </a:lnSpc>
                <a:buFont typeface="Arial"/>
                <a:buChar char="•"/>
              </a:pPr>
              <a:r>
                <a:rPr lang="en-US" b="true" sz="3649" spc="34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TOP TIP to take away with you.</a:t>
              </a:r>
            </a:p>
            <a:p>
              <a:pPr algn="ctr" marL="527639" indent="-263820" lvl="1">
                <a:lnSpc>
                  <a:spcPts val="3985"/>
                </a:lnSpc>
              </a:pPr>
              <a:r>
                <a:rPr lang="en-US" b="true" sz="4099" spc="38">
                  <a:solidFill>
                    <a:srgbClr val="000000"/>
                  </a:solidFill>
                  <a:latin typeface="TT Rounds Condensed Bold"/>
                  <a:ea typeface="TT Rounds Condensed Bold"/>
                  <a:cs typeface="TT Rounds Condensed Bold"/>
                  <a:sym typeface="TT Rounds Condensed Bold"/>
                </a:rPr>
                <a:t>We should not underestimate the vital role that Community Transport has in reducing social isolation and loneliness as well as improving the Health and well being our Communities</a:t>
              </a: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2138273" y="9349905"/>
            <a:ext cx="2920752" cy="842459"/>
          </a:xfrm>
          <a:custGeom>
            <a:avLst/>
            <a:gdLst/>
            <a:ahLst/>
            <a:cxnLst/>
            <a:rect r="r" b="b" t="t" l="l"/>
            <a:pathLst>
              <a:path h="842459" w="2920752">
                <a:moveTo>
                  <a:pt x="0" y="0"/>
                </a:moveTo>
                <a:lnTo>
                  <a:pt x="2920752" y="0"/>
                </a:lnTo>
                <a:lnTo>
                  <a:pt x="2920752" y="842459"/>
                </a:lnTo>
                <a:lnTo>
                  <a:pt x="0" y="842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7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357562" y="669133"/>
            <a:ext cx="11572875" cy="1802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46"/>
              </a:lnSpc>
            </a:pPr>
            <a:r>
              <a:rPr lang="en-US" b="true" sz="4950" spc="46">
                <a:solidFill>
                  <a:srgbClr val="000000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Thank You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2138273" y="9349905"/>
            <a:ext cx="2920752" cy="842459"/>
          </a:xfrm>
          <a:custGeom>
            <a:avLst/>
            <a:gdLst/>
            <a:ahLst/>
            <a:cxnLst/>
            <a:rect r="r" b="b" t="t" l="l"/>
            <a:pathLst>
              <a:path h="842459" w="2920752">
                <a:moveTo>
                  <a:pt x="0" y="0"/>
                </a:moveTo>
                <a:lnTo>
                  <a:pt x="2920752" y="0"/>
                </a:lnTo>
                <a:lnTo>
                  <a:pt x="2920752" y="842459"/>
                </a:lnTo>
                <a:lnTo>
                  <a:pt x="0" y="842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3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80434" y="2936511"/>
            <a:ext cx="9975204" cy="6433971"/>
          </a:xfrm>
          <a:custGeom>
            <a:avLst/>
            <a:gdLst/>
            <a:ahLst/>
            <a:cxnLst/>
            <a:rect r="r" b="b" t="t" l="l"/>
            <a:pathLst>
              <a:path h="6433971" w="9975204">
                <a:moveTo>
                  <a:pt x="0" y="0"/>
                </a:moveTo>
                <a:lnTo>
                  <a:pt x="9975204" y="0"/>
                </a:lnTo>
                <a:lnTo>
                  <a:pt x="9975204" y="6433971"/>
                </a:lnTo>
                <a:lnTo>
                  <a:pt x="0" y="64339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" t="0" r="-117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3811" y="-396363"/>
            <a:ext cx="18575622" cy="16762487"/>
          </a:xfrm>
          <a:custGeom>
            <a:avLst/>
            <a:gdLst/>
            <a:ahLst/>
            <a:cxnLst/>
            <a:rect r="r" b="b" t="t" l="l"/>
            <a:pathLst>
              <a:path h="16762487" w="18575622">
                <a:moveTo>
                  <a:pt x="0" y="0"/>
                </a:moveTo>
                <a:lnTo>
                  <a:pt x="18575622" y="0"/>
                </a:lnTo>
                <a:lnTo>
                  <a:pt x="18575622" y="16762487"/>
                </a:lnTo>
                <a:lnTo>
                  <a:pt x="0" y="167624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79" t="0" r="-176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579683" y="1028700"/>
            <a:ext cx="14440942" cy="13586515"/>
            <a:chOff x="0" y="0"/>
            <a:chExt cx="19254590" cy="18115354"/>
          </a:xfrm>
        </p:grpSpPr>
        <p:grpSp>
          <p:nvGrpSpPr>
            <p:cNvPr name="Group 4" id="4"/>
            <p:cNvGrpSpPr/>
            <p:nvPr/>
          </p:nvGrpSpPr>
          <p:grpSpPr>
            <a:xfrm rot="2448500">
              <a:off x="4506115" y="413941"/>
              <a:ext cx="6198237" cy="16095682"/>
              <a:chOff x="0" y="0"/>
              <a:chExt cx="1224343" cy="317939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224343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224343">
                    <a:moveTo>
                      <a:pt x="0" y="0"/>
                    </a:moveTo>
                    <a:lnTo>
                      <a:pt x="1224343" y="0"/>
                    </a:lnTo>
                    <a:lnTo>
                      <a:pt x="1224343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60519D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1224343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2448500">
              <a:off x="5585377" y="664834"/>
              <a:ext cx="8021854" cy="16095682"/>
              <a:chOff x="0" y="0"/>
              <a:chExt cx="1584564" cy="317939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A84D98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2448500">
              <a:off x="6266829" y="1009836"/>
              <a:ext cx="8021854" cy="16095682"/>
              <a:chOff x="0" y="0"/>
              <a:chExt cx="1584564" cy="317939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30A2A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2448500">
              <a:off x="6948281" y="1354838"/>
              <a:ext cx="8021854" cy="16095682"/>
              <a:chOff x="0" y="0"/>
              <a:chExt cx="1584564" cy="317939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279CD8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grpSp>
        <p:nvGrpSpPr>
          <p:cNvPr name="Group 16" id="16"/>
          <p:cNvGrpSpPr/>
          <p:nvPr/>
        </p:nvGrpSpPr>
        <p:grpSpPr>
          <a:xfrm rot="0">
            <a:off x="585887" y="4827213"/>
            <a:ext cx="9220721" cy="2407046"/>
            <a:chOff x="0" y="0"/>
            <a:chExt cx="2428503" cy="633954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428503" cy="633954"/>
            </a:xfrm>
            <a:custGeom>
              <a:avLst/>
              <a:gdLst/>
              <a:ahLst/>
              <a:cxnLst/>
              <a:rect r="r" b="b" t="t" l="l"/>
              <a:pathLst>
                <a:path h="633954" w="2428503">
                  <a:moveTo>
                    <a:pt x="0" y="0"/>
                  </a:moveTo>
                  <a:lnTo>
                    <a:pt x="2428503" y="0"/>
                  </a:lnTo>
                  <a:lnTo>
                    <a:pt x="2428503" y="633954"/>
                  </a:lnTo>
                  <a:lnTo>
                    <a:pt x="0" y="633954"/>
                  </a:lnTo>
                  <a:close/>
                </a:path>
              </a:pathLst>
            </a:custGeom>
            <a:solidFill>
              <a:srgbClr val="279CD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38100"/>
              <a:ext cx="2428503" cy="6720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00469" y="3080253"/>
            <a:ext cx="8058415" cy="1028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33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Workshop Two: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00469" y="7057781"/>
            <a:ext cx="7809937" cy="174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27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DENISE CARMICHAEL</a:t>
            </a:r>
          </a:p>
          <a:p>
            <a:pPr algn="l">
              <a:lnSpc>
                <a:spcPts val="7000"/>
              </a:lnSpc>
            </a:pPr>
          </a:p>
        </p:txBody>
      </p:sp>
      <p:sp>
        <p:nvSpPr>
          <p:cNvPr name="TextBox 21" id="21"/>
          <p:cNvSpPr txBox="true"/>
          <p:nvPr/>
        </p:nvSpPr>
        <p:spPr>
          <a:xfrm rot="0">
            <a:off x="700469" y="4155778"/>
            <a:ext cx="11600622" cy="3078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0"/>
              </a:lnSpc>
            </a:pPr>
            <a:r>
              <a:rPr lang="en-US" sz="6000" spc="-33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Building Bridges: Strengthening Community Transport Through </a:t>
            </a:r>
          </a:p>
          <a:p>
            <a:pPr algn="l">
              <a:lnSpc>
                <a:spcPts val="6060"/>
              </a:lnSpc>
            </a:pPr>
            <a:r>
              <a:rPr lang="en-US" sz="6000" spc="-33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Partner Engagement</a:t>
            </a:r>
          </a:p>
          <a:p>
            <a:pPr algn="l">
              <a:lnSpc>
                <a:spcPts val="6060"/>
              </a:lnSpc>
            </a:pP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700469" y="1028700"/>
            <a:ext cx="2271238" cy="1796651"/>
          </a:xfrm>
          <a:custGeom>
            <a:avLst/>
            <a:gdLst/>
            <a:ahLst/>
            <a:cxnLst/>
            <a:rect r="r" b="b" t="t" l="l"/>
            <a:pathLst>
              <a:path h="1796651" w="2271238">
                <a:moveTo>
                  <a:pt x="0" y="0"/>
                </a:moveTo>
                <a:lnTo>
                  <a:pt x="2271238" y="0"/>
                </a:lnTo>
                <a:lnTo>
                  <a:pt x="2271238" y="1796651"/>
                </a:lnTo>
                <a:lnTo>
                  <a:pt x="0" y="179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700469" y="7819258"/>
            <a:ext cx="8883803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b="true" sz="4000" spc="-22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CEO, BORDERS WHEELS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648724" y="8697911"/>
            <a:ext cx="133603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#CT24</a:t>
            </a:r>
          </a:p>
        </p:txBody>
      </p:sp>
      <p:grpSp>
        <p:nvGrpSpPr>
          <p:cNvPr name="Group 25" id="25"/>
          <p:cNvGrpSpPr/>
          <p:nvPr/>
        </p:nvGrpSpPr>
        <p:grpSpPr>
          <a:xfrm rot="5400000">
            <a:off x="4689299" y="1712214"/>
            <a:ext cx="80755" cy="10592555"/>
            <a:chOff x="0" y="0"/>
            <a:chExt cx="21269" cy="278980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1269" cy="2789809"/>
            </a:xfrm>
            <a:custGeom>
              <a:avLst/>
              <a:gdLst/>
              <a:ahLst/>
              <a:cxnLst/>
              <a:rect r="r" b="b" t="t" l="l"/>
              <a:pathLst>
                <a:path h="2789809" w="21269">
                  <a:moveTo>
                    <a:pt x="0" y="0"/>
                  </a:moveTo>
                  <a:lnTo>
                    <a:pt x="21269" y="0"/>
                  </a:lnTo>
                  <a:lnTo>
                    <a:pt x="21269" y="2789809"/>
                  </a:lnTo>
                  <a:lnTo>
                    <a:pt x="0" y="2789809"/>
                  </a:lnTo>
                  <a:close/>
                </a:path>
              </a:pathLst>
            </a:custGeom>
            <a:solidFill>
              <a:srgbClr val="A84D98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21269" cy="2827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77440" y="7984125"/>
            <a:ext cx="13533120" cy="18326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b="true" sz="2850" i="true">
                <a:solidFill>
                  <a:srgbClr val="000000"/>
                </a:solidFill>
                <a:latin typeface="Arimo Bold Italics"/>
                <a:ea typeface="Arimo Bold Italics"/>
                <a:cs typeface="Arimo Bold Italics"/>
                <a:sym typeface="Arimo Bold Italics"/>
              </a:rPr>
              <a:t>Denise Carmichael, Chief Executive Officer – Borders Wheels</a:t>
            </a:r>
          </a:p>
        </p:txBody>
      </p:sp>
      <p:sp>
        <p:nvSpPr>
          <p:cNvPr name="Freeform 5" id="5" descr="A logo with text on it"/>
          <p:cNvSpPr/>
          <p:nvPr/>
        </p:nvSpPr>
        <p:spPr>
          <a:xfrm flipH="false" flipV="false" rot="0">
            <a:off x="5310532" y="2171701"/>
            <a:ext cx="8556169" cy="5406657"/>
          </a:xfrm>
          <a:custGeom>
            <a:avLst/>
            <a:gdLst/>
            <a:ahLst/>
            <a:cxnLst/>
            <a:rect r="r" b="b" t="t" l="l"/>
            <a:pathLst>
              <a:path h="5406657" w="8556169">
                <a:moveTo>
                  <a:pt x="0" y="0"/>
                </a:moveTo>
                <a:lnTo>
                  <a:pt x="8556170" y="0"/>
                </a:lnTo>
                <a:lnTo>
                  <a:pt x="8556170" y="5406657"/>
                </a:lnTo>
                <a:lnTo>
                  <a:pt x="0" y="5406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525926" cy="17081710"/>
          </a:xfrm>
          <a:custGeom>
            <a:avLst/>
            <a:gdLst/>
            <a:ahLst/>
            <a:cxnLst/>
            <a:rect r="r" b="b" t="t" l="l"/>
            <a:pathLst>
              <a:path h="17081710" w="18525926">
                <a:moveTo>
                  <a:pt x="0" y="0"/>
                </a:moveTo>
                <a:lnTo>
                  <a:pt x="18525926" y="0"/>
                </a:lnTo>
                <a:lnTo>
                  <a:pt x="18525926" y="17081710"/>
                </a:lnTo>
                <a:lnTo>
                  <a:pt x="0" y="17081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494" t="-9170" r="-25494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579683" y="1028700"/>
            <a:ext cx="14440942" cy="13586515"/>
            <a:chOff x="0" y="0"/>
            <a:chExt cx="19254590" cy="18115354"/>
          </a:xfrm>
        </p:grpSpPr>
        <p:grpSp>
          <p:nvGrpSpPr>
            <p:cNvPr name="Group 4" id="4"/>
            <p:cNvGrpSpPr/>
            <p:nvPr/>
          </p:nvGrpSpPr>
          <p:grpSpPr>
            <a:xfrm rot="2448500">
              <a:off x="4506115" y="413941"/>
              <a:ext cx="6198237" cy="16095682"/>
              <a:chOff x="0" y="0"/>
              <a:chExt cx="1224343" cy="317939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224343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224343">
                    <a:moveTo>
                      <a:pt x="0" y="0"/>
                    </a:moveTo>
                    <a:lnTo>
                      <a:pt x="1224343" y="0"/>
                    </a:lnTo>
                    <a:lnTo>
                      <a:pt x="1224343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60519D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1224343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2448500">
              <a:off x="5585377" y="664834"/>
              <a:ext cx="8021854" cy="16095682"/>
              <a:chOff x="0" y="0"/>
              <a:chExt cx="1584564" cy="317939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A84D98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2448500">
              <a:off x="6266829" y="1009836"/>
              <a:ext cx="8021854" cy="16095682"/>
              <a:chOff x="0" y="0"/>
              <a:chExt cx="1584564" cy="317939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30A2A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2448500">
              <a:off x="6948281" y="1354838"/>
              <a:ext cx="8021854" cy="16095682"/>
              <a:chOff x="0" y="0"/>
              <a:chExt cx="1584564" cy="317939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279CD8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sp>
        <p:nvSpPr>
          <p:cNvPr name="Freeform 16" id="16"/>
          <p:cNvSpPr/>
          <p:nvPr/>
        </p:nvSpPr>
        <p:spPr>
          <a:xfrm flipH="false" flipV="false" rot="0">
            <a:off x="700469" y="822199"/>
            <a:ext cx="2271238" cy="1796651"/>
          </a:xfrm>
          <a:custGeom>
            <a:avLst/>
            <a:gdLst/>
            <a:ahLst/>
            <a:cxnLst/>
            <a:rect r="r" b="b" t="t" l="l"/>
            <a:pathLst>
              <a:path h="1796651" w="2271238">
                <a:moveTo>
                  <a:pt x="0" y="0"/>
                </a:moveTo>
                <a:lnTo>
                  <a:pt x="2271238" y="0"/>
                </a:lnTo>
                <a:lnTo>
                  <a:pt x="2271238" y="1796651"/>
                </a:lnTo>
                <a:lnTo>
                  <a:pt x="0" y="179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00469" y="3061203"/>
            <a:ext cx="8058415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-3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Workshop Two: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00469" y="6573468"/>
            <a:ext cx="7809937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27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NICOLA MITCHELL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00469" y="7351343"/>
            <a:ext cx="8883803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b="true" sz="4000" spc="-22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DEVELOPMENT OFFICER, CTA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00469" y="4121653"/>
            <a:ext cx="10360980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-3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Improving access to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00469" y="5010150"/>
            <a:ext cx="9993796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-3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health &amp; social care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5648724" y="8697911"/>
            <a:ext cx="133603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#CT24</a:t>
            </a:r>
          </a:p>
        </p:txBody>
      </p:sp>
      <p:grpSp>
        <p:nvGrpSpPr>
          <p:cNvPr name="Group 23" id="23"/>
          <p:cNvGrpSpPr/>
          <p:nvPr/>
        </p:nvGrpSpPr>
        <p:grpSpPr>
          <a:xfrm rot="5400000">
            <a:off x="4695753" y="1198692"/>
            <a:ext cx="47625" cy="10592555"/>
            <a:chOff x="0" y="0"/>
            <a:chExt cx="12543" cy="2789809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2543" cy="2789809"/>
            </a:xfrm>
            <a:custGeom>
              <a:avLst/>
              <a:gdLst/>
              <a:ahLst/>
              <a:cxnLst/>
              <a:rect r="r" b="b" t="t" l="l"/>
              <a:pathLst>
                <a:path h="2789809" w="12543">
                  <a:moveTo>
                    <a:pt x="0" y="0"/>
                  </a:moveTo>
                  <a:lnTo>
                    <a:pt x="12543" y="0"/>
                  </a:lnTo>
                  <a:lnTo>
                    <a:pt x="12543" y="2789809"/>
                  </a:lnTo>
                  <a:lnTo>
                    <a:pt x="0" y="2789809"/>
                  </a:lnTo>
                  <a:close/>
                </a:path>
              </a:pathLst>
            </a:custGeom>
            <a:solidFill>
              <a:srgbClr val="A84D98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2543" cy="2827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01884" y="2034138"/>
            <a:ext cx="15590520" cy="73328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  <a:r>
              <a:rPr lang="en-US" b="true" sz="4200" spc="-9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Building Bridges: Strengthening Community Transport Through Partner Engagement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b="true" sz="360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Borders Wheels offers accessible and affordable community transport for anyone who has difficulty using public transport through ill health, disability or age and for whom no private transport is available.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b="true" sz="360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What can it be used for? Shopping Trips/Visits to family and friends/Outings and excursions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b="true" sz="360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Getting to meetings/Links to other transport (Rail/Bus)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b="true" sz="360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Health Appointments/Transport to respite care</a:t>
            </a:r>
          </a:p>
          <a:p>
            <a:pPr algn="l" marL="651510" indent="-325755" lvl="1">
              <a:lnSpc>
                <a:spcPts val="3888"/>
              </a:lnSpc>
              <a:buFont typeface="Arial"/>
              <a:buChar char="•"/>
            </a:pPr>
            <a:r>
              <a:rPr lang="en-US" b="true" sz="360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Community or activity group trips - In fact, anything you like!</a:t>
            </a:r>
          </a:p>
          <a:p>
            <a:pPr algn="l" marL="651510" indent="-325755" lvl="1">
              <a:lnSpc>
                <a:spcPts val="3888"/>
              </a:lnSpc>
            </a:pP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39750" y="484549"/>
            <a:ext cx="14272858" cy="4863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 spc="-10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Building Bridges: Strengthening Community Transport Through Partner Engagement - Our Fleet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18111" y="2264364"/>
            <a:ext cx="15590520" cy="6416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36"/>
              </a:lnSpc>
            </a:pPr>
          </a:p>
          <a:p>
            <a:pPr algn="l">
              <a:lnSpc>
                <a:spcPts val="4536"/>
              </a:lnSpc>
            </a:pPr>
          </a:p>
          <a:p>
            <a:pPr algn="l">
              <a:lnSpc>
                <a:spcPts val="4536"/>
              </a:lnSpc>
            </a:pPr>
          </a:p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b="true" sz="4200" spc="-9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We have 17 Vehicles currently</a:t>
            </a:r>
          </a:p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b="true" sz="4200" spc="-9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In the main the fleet is Diesel with three EV Vehicles</a:t>
            </a:r>
          </a:p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b="true" sz="4200" spc="-9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We work the fleet across locality Boundaries</a:t>
            </a:r>
          </a:p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b="true" sz="4200" spc="-9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We book trips across locality Boundaries</a:t>
            </a:r>
          </a:p>
          <a:p>
            <a:pPr algn="l" marL="760095" indent="-380048" lvl="1">
              <a:lnSpc>
                <a:spcPts val="4536"/>
              </a:lnSpc>
              <a:buFont typeface="Arial"/>
              <a:buChar char="•"/>
            </a:pPr>
            <a:r>
              <a:rPr lang="en-US" b="true" sz="4200" spc="-9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We also have drivers using their own cars</a:t>
            </a:r>
          </a:p>
          <a:p>
            <a:pPr algn="l" marL="760095" indent="-380048" lvl="1">
              <a:lnSpc>
                <a:spcPts val="4536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39750" y="484549"/>
            <a:ext cx="14272858" cy="4863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b="true" sz="4800" spc="-10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Building Bridges: Strengthening Community Transport Through Partner Engagement - Our Fleet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18111" y="2311989"/>
            <a:ext cx="15590520" cy="63688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70"/>
              </a:lnSpc>
            </a:pPr>
          </a:p>
          <a:p>
            <a:pPr algn="l">
              <a:lnSpc>
                <a:spcPts val="3470"/>
              </a:lnSpc>
            </a:pPr>
          </a:p>
          <a:p>
            <a:pPr algn="l">
              <a:lnSpc>
                <a:spcPts val="3470"/>
              </a:lnSpc>
            </a:pPr>
          </a:p>
          <a:p>
            <a:pPr algn="l" marL="646081" indent="-323040" lvl="1">
              <a:lnSpc>
                <a:spcPts val="3470"/>
              </a:lnSpc>
              <a:buFont typeface="Arial"/>
              <a:buChar char="•"/>
            </a:pPr>
            <a:r>
              <a:rPr lang="en-US" b="true" sz="357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Mostly Volunteers – some are paid</a:t>
            </a:r>
          </a:p>
          <a:p>
            <a:pPr algn="l" marL="646081" indent="-323040" lvl="1">
              <a:lnSpc>
                <a:spcPts val="3470"/>
              </a:lnSpc>
              <a:buFont typeface="Arial"/>
              <a:buChar char="•"/>
            </a:pPr>
            <a:r>
              <a:rPr lang="en-US" b="true" sz="357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Ages 25-79</a:t>
            </a:r>
          </a:p>
          <a:p>
            <a:pPr algn="l" marL="646081" indent="-323040" lvl="1">
              <a:lnSpc>
                <a:spcPts val="3470"/>
              </a:lnSpc>
              <a:buFont typeface="Arial"/>
              <a:buChar char="•"/>
            </a:pPr>
            <a:r>
              <a:rPr lang="en-US" b="true" sz="357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We train them all in MiDAS (Mini bus Drivers Awareness Scheme)</a:t>
            </a:r>
          </a:p>
          <a:p>
            <a:pPr algn="l" marL="646081" indent="-323040" lvl="1">
              <a:lnSpc>
                <a:spcPts val="3470"/>
              </a:lnSpc>
              <a:buFont typeface="Arial"/>
              <a:buChar char="•"/>
            </a:pPr>
            <a:r>
              <a:rPr lang="en-US" b="true" sz="357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We can also talk to other organisations about their drivers training needs</a:t>
            </a:r>
          </a:p>
          <a:p>
            <a:pPr algn="l" marL="646081" indent="-323040" lvl="1">
              <a:lnSpc>
                <a:spcPts val="3470"/>
              </a:lnSpc>
              <a:buFont typeface="Arial"/>
              <a:buChar char="•"/>
            </a:pPr>
            <a:r>
              <a:rPr lang="en-US" b="true" sz="3570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We offer our Drivers – First Aid/Dementia Friendly/Manual Handling/All accessibility/RNIB Sight Awareness/PVG – more will be added to our portfolio to ensure continued personal development</a:t>
            </a:r>
          </a:p>
          <a:p>
            <a:pPr algn="l" marL="646081" indent="-323040" lvl="1">
              <a:lnSpc>
                <a:spcPts val="3470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63140" y="1913874"/>
            <a:ext cx="15590520" cy="6897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16"/>
              </a:lnSpc>
            </a:pPr>
          </a:p>
          <a:p>
            <a:pPr algn="l">
              <a:lnSpc>
                <a:spcPts val="4717"/>
              </a:lnSpc>
            </a:pPr>
            <a:r>
              <a:rPr lang="en-US" b="true" sz="5459" spc="-12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Building Bridges: Strengthening Community Transport Through Partner Engagement</a:t>
            </a:r>
          </a:p>
          <a:p>
            <a:pPr algn="l">
              <a:lnSpc>
                <a:spcPts val="3622"/>
              </a:lnSpc>
            </a:pPr>
            <a:r>
              <a:rPr lang="en-US" b="true" sz="4192" spc="-9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Since coming into post in March I worked quickly to establish a partner network – it is so much easier to collaborate and develop shared solutions:</a:t>
            </a:r>
          </a:p>
          <a:p>
            <a:pPr algn="l">
              <a:lnSpc>
                <a:spcPts val="2316"/>
              </a:lnSpc>
            </a:pPr>
          </a:p>
          <a:p>
            <a:pPr algn="l">
              <a:lnSpc>
                <a:spcPts val="2358"/>
              </a:lnSpc>
            </a:pPr>
            <a:r>
              <a:rPr lang="en-US" b="true" sz="2729" spc="-6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SCOTLAND</a:t>
            </a:r>
          </a:p>
          <a:p>
            <a:pPr algn="l" marL="1171039" indent="-390346" lvl="2">
              <a:lnSpc>
                <a:spcPts val="2316"/>
              </a:lnSpc>
              <a:buFont typeface="Arial"/>
              <a:buChar char="⚬"/>
            </a:pPr>
            <a:r>
              <a:rPr lang="en-US" b="true" sz="2681" spc="-6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Community Transport Association</a:t>
            </a:r>
          </a:p>
          <a:p>
            <a:pPr algn="l" marL="1171039" indent="-390346" lvl="2">
              <a:lnSpc>
                <a:spcPts val="2316"/>
              </a:lnSpc>
              <a:buFont typeface="Arial"/>
              <a:buChar char="⚬"/>
            </a:pPr>
            <a:r>
              <a:rPr lang="en-US" b="true" sz="2681" spc="-6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SESTran (The South East Of Scotland Transport Partners)</a:t>
            </a:r>
          </a:p>
          <a:p>
            <a:pPr algn="l" marL="1171039" indent="-390346" lvl="2">
              <a:lnSpc>
                <a:spcPts val="2316"/>
              </a:lnSpc>
              <a:buFont typeface="Arial"/>
              <a:buChar char="⚬"/>
            </a:pPr>
            <a:r>
              <a:rPr lang="en-US" b="true" sz="2681" spc="-6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SusTrans (National Cycle Network)</a:t>
            </a:r>
          </a:p>
          <a:p>
            <a:pPr algn="l" marL="1171039" indent="-390346" lvl="2">
              <a:lnSpc>
                <a:spcPts val="2316"/>
              </a:lnSpc>
              <a:buFont typeface="Arial"/>
              <a:buChar char="⚬"/>
            </a:pPr>
            <a:r>
              <a:rPr lang="en-US" b="true" sz="2681" spc="-6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Transport Scotland</a:t>
            </a:r>
          </a:p>
          <a:p>
            <a:pPr algn="l" marL="1171039" indent="-390346" lvl="2">
              <a:lnSpc>
                <a:spcPts val="2316"/>
              </a:lnSpc>
              <a:buFont typeface="Arial"/>
              <a:buChar char="⚬"/>
            </a:pPr>
            <a:r>
              <a:rPr lang="en-US" b="true" sz="2681" spc="-6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The Active Travel Network</a:t>
            </a:r>
          </a:p>
          <a:p>
            <a:pPr algn="l" marL="1171039" indent="-390346" lvl="2">
              <a:lnSpc>
                <a:spcPts val="2316"/>
              </a:lnSpc>
            </a:pPr>
          </a:p>
          <a:p>
            <a:pPr algn="l" marL="1171039" indent="-390346" lvl="2">
              <a:lnSpc>
                <a:spcPts val="2316"/>
              </a:lnSpc>
            </a:pPr>
          </a:p>
          <a:p>
            <a:pPr algn="l" marL="1171039" indent="-390346" lvl="2">
              <a:lnSpc>
                <a:spcPts val="2316"/>
              </a:lnSpc>
            </a:pPr>
          </a:p>
          <a:p>
            <a:pPr algn="l" marL="1171039" indent="-390346" lvl="2">
              <a:lnSpc>
                <a:spcPts val="2316"/>
              </a:lnSpc>
            </a:pPr>
          </a:p>
          <a:p>
            <a:pPr algn="l" marL="1171039" indent="-390346" lvl="2">
              <a:lnSpc>
                <a:spcPts val="2316"/>
              </a:lnSpc>
            </a:pP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63140" y="1942449"/>
            <a:ext cx="15590520" cy="6869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5"/>
              </a:lnSpc>
            </a:pPr>
          </a:p>
          <a:p>
            <a:pPr algn="l">
              <a:lnSpc>
                <a:spcPts val="4717"/>
              </a:lnSpc>
            </a:pPr>
            <a:r>
              <a:rPr lang="en-US" b="true" sz="5459" spc="-12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Building Bridges: Strengthening Community Transport Through Partner Engagement</a:t>
            </a:r>
          </a:p>
          <a:p>
            <a:pPr algn="l">
              <a:lnSpc>
                <a:spcPts val="2695"/>
              </a:lnSpc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BORDERS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Scottish Borders Council – Fleet Team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Royal Voluntary Services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All housing associations in the Scottish Borders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NHS Borders and NHS Borders Patient Transport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Borders Older People’s Forum and the Borders Older People's Partnership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SOSE (South Of Scotland Enterprise)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All care homes</a:t>
            </a:r>
          </a:p>
          <a:p>
            <a:pPr algn="l" marL="564642" indent="-282321" lvl="1">
              <a:lnSpc>
                <a:spcPts val="2695"/>
              </a:lnSpc>
            </a:pPr>
          </a:p>
          <a:p>
            <a:pPr algn="l" marL="564642" indent="-282321" lvl="1">
              <a:lnSpc>
                <a:spcPts val="2695"/>
              </a:lnSpc>
            </a:pPr>
          </a:p>
          <a:p>
            <a:pPr algn="l" marL="564642" indent="-282321" lvl="1">
              <a:lnSpc>
                <a:spcPts val="2695"/>
              </a:lnSpc>
            </a:pPr>
          </a:p>
          <a:p>
            <a:pPr algn="l" marL="564642" indent="-282321" lvl="1">
              <a:lnSpc>
                <a:spcPts val="2695"/>
              </a:lnSpc>
            </a:pP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63140" y="1866249"/>
            <a:ext cx="15590520" cy="6945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47"/>
              </a:lnSpc>
            </a:pPr>
          </a:p>
          <a:p>
            <a:pPr algn="l">
              <a:lnSpc>
                <a:spcPts val="5994"/>
              </a:lnSpc>
            </a:pPr>
            <a:r>
              <a:rPr lang="en-US" b="true" sz="5550" spc="-12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Building Bridges: Strengthening Community Transport Through Partner Engagement</a:t>
            </a:r>
          </a:p>
          <a:p>
            <a:pPr algn="l">
              <a:lnSpc>
                <a:spcPts val="2847"/>
              </a:lnSpc>
            </a:pPr>
            <a:r>
              <a:rPr lang="en-US" b="true" sz="2636" spc="-5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I sit on the following forums:</a:t>
            </a:r>
          </a:p>
          <a:p>
            <a:pPr algn="l" marL="477095" indent="-238548" lvl="1">
              <a:lnSpc>
                <a:spcPts val="2847"/>
              </a:lnSpc>
              <a:buFont typeface="Arial"/>
              <a:buChar char="•"/>
            </a:pPr>
            <a:r>
              <a:rPr lang="en-US" b="true" sz="2636" spc="-5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Integrated Joint Health Board</a:t>
            </a:r>
          </a:p>
          <a:p>
            <a:pPr algn="l" marL="477095" indent="-238548" lvl="1">
              <a:lnSpc>
                <a:spcPts val="2847"/>
              </a:lnSpc>
              <a:buFont typeface="Arial"/>
              <a:buChar char="•"/>
            </a:pPr>
            <a:r>
              <a:rPr lang="en-US" b="true" sz="2636" spc="-5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Borders Older Peoples Forum</a:t>
            </a:r>
          </a:p>
          <a:p>
            <a:pPr algn="l" marL="477095" indent="-238548" lvl="1">
              <a:lnSpc>
                <a:spcPts val="2847"/>
              </a:lnSpc>
              <a:buFont typeface="Arial"/>
              <a:buChar char="•"/>
            </a:pPr>
            <a:r>
              <a:rPr lang="en-US" b="true" sz="2636" spc="-5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Borders Older Peoples Partnership</a:t>
            </a:r>
          </a:p>
          <a:p>
            <a:pPr algn="l" marL="477095" indent="-238548" lvl="1">
              <a:lnSpc>
                <a:spcPts val="2847"/>
              </a:lnSpc>
              <a:buFont typeface="Arial"/>
              <a:buChar char="•"/>
            </a:pPr>
            <a:r>
              <a:rPr lang="en-US" b="true" sz="2636" spc="-5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Each locality Community Engagement Forum</a:t>
            </a:r>
          </a:p>
          <a:p>
            <a:pPr algn="l" marL="477095" indent="-238548" lvl="1">
              <a:lnSpc>
                <a:spcPts val="2847"/>
              </a:lnSpc>
              <a:buFont typeface="Arial"/>
              <a:buChar char="•"/>
            </a:pPr>
            <a:r>
              <a:rPr lang="en-US" b="true" sz="2636" spc="-5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Ability Borders</a:t>
            </a:r>
          </a:p>
          <a:p>
            <a:pPr algn="l" marL="477095" indent="-238548" lvl="1">
              <a:lnSpc>
                <a:spcPts val="2847"/>
              </a:lnSpc>
              <a:buFont typeface="Arial"/>
              <a:buChar char="•"/>
            </a:pPr>
            <a:r>
              <a:rPr lang="en-US" b="true" sz="2636" spc="-5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The Hike and Bike Hub</a:t>
            </a:r>
          </a:p>
          <a:p>
            <a:pPr algn="l" marL="477095" indent="-238548" lvl="1">
              <a:lnSpc>
                <a:spcPts val="2847"/>
              </a:lnSpc>
            </a:pPr>
          </a:p>
          <a:p>
            <a:pPr algn="l" marL="477095" indent="-238548" lvl="1">
              <a:lnSpc>
                <a:spcPts val="2847"/>
              </a:lnSpc>
            </a:pPr>
          </a:p>
          <a:p>
            <a:pPr algn="l" marL="477095" indent="-238548" lvl="1">
              <a:lnSpc>
                <a:spcPts val="2847"/>
              </a:lnSpc>
            </a:pPr>
          </a:p>
          <a:p>
            <a:pPr algn="l" marL="477095" indent="-238548" lvl="1">
              <a:lnSpc>
                <a:spcPts val="2847"/>
              </a:lnSpc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63140" y="1942449"/>
            <a:ext cx="15590520" cy="68690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95"/>
              </a:lnSpc>
            </a:pPr>
          </a:p>
          <a:p>
            <a:pPr algn="l">
              <a:lnSpc>
                <a:spcPts val="4717"/>
              </a:lnSpc>
            </a:pPr>
            <a:r>
              <a:rPr lang="en-US" b="true" sz="5459" spc="-12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Building Bridges: Strengthening Community Transport Through Partner Engagement</a:t>
            </a:r>
          </a:p>
          <a:p>
            <a:pPr algn="l">
              <a:lnSpc>
                <a:spcPts val="2695"/>
              </a:lnSpc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BORDERS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Scottish Borders Council – Fleet Team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Royal Voluntary Services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All housing associations in the Scottish Borders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NHS Borders and NHS Borders Patient Transport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Borders Older People’s Forum and the Borders Older People's Partnership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SOSE (South Of Scotland Enterprise)</a:t>
            </a:r>
          </a:p>
          <a:p>
            <a:pPr algn="l" marL="564642" indent="-282321" lvl="1">
              <a:lnSpc>
                <a:spcPts val="2695"/>
              </a:lnSpc>
              <a:buFont typeface="Arial"/>
              <a:buChar char="•"/>
            </a:pPr>
            <a:r>
              <a:rPr lang="en-US" b="true" sz="312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All care homes</a:t>
            </a:r>
          </a:p>
          <a:p>
            <a:pPr algn="l" marL="564642" indent="-282321" lvl="1">
              <a:lnSpc>
                <a:spcPts val="2695"/>
              </a:lnSpc>
            </a:pPr>
          </a:p>
          <a:p>
            <a:pPr algn="l" marL="564642" indent="-282321" lvl="1">
              <a:lnSpc>
                <a:spcPts val="2695"/>
              </a:lnSpc>
            </a:pPr>
          </a:p>
          <a:p>
            <a:pPr algn="l" marL="564642" indent="-282321" lvl="1">
              <a:lnSpc>
                <a:spcPts val="2695"/>
              </a:lnSpc>
            </a:pPr>
          </a:p>
          <a:p>
            <a:pPr algn="l" marL="564642" indent="-282321" lvl="1">
              <a:lnSpc>
                <a:spcPts val="2695"/>
              </a:lnSpc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63140" y="1951974"/>
            <a:ext cx="15590520" cy="6859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7"/>
              </a:lnSpc>
            </a:pPr>
          </a:p>
          <a:p>
            <a:pPr algn="l">
              <a:lnSpc>
                <a:spcPts val="4795"/>
              </a:lnSpc>
            </a:pPr>
            <a:r>
              <a:rPr lang="en-US" b="true" sz="5550" spc="-12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Building Bridges: Strengthening Community Transport Through Partner Engagement</a:t>
            </a:r>
          </a:p>
          <a:p>
            <a:pPr algn="l" marL="703088" indent="-351544" lvl="1">
              <a:lnSpc>
                <a:spcPts val="3356"/>
              </a:lnSpc>
              <a:buFont typeface="Arial"/>
              <a:buChar char="•"/>
            </a:pPr>
            <a:r>
              <a:rPr lang="en-US" b="true" sz="3885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Tweeddale Thrift Shop - Innerleithen</a:t>
            </a:r>
          </a:p>
          <a:p>
            <a:pPr algn="l" marL="703088" indent="-351544" lvl="1">
              <a:lnSpc>
                <a:spcPts val="3356"/>
              </a:lnSpc>
              <a:buFont typeface="Arial"/>
              <a:buChar char="•"/>
            </a:pPr>
            <a:r>
              <a:rPr lang="en-US" b="true" sz="3885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Roxburgh Thrift Shop – Jedburgh</a:t>
            </a:r>
          </a:p>
          <a:p>
            <a:pPr algn="l" marL="1288447" indent="-429482" lvl="2">
              <a:lnSpc>
                <a:spcPts val="2877"/>
              </a:lnSpc>
              <a:buFont typeface="Arial"/>
              <a:buChar char="⚬"/>
            </a:pPr>
            <a:r>
              <a:rPr lang="en-US" b="true" sz="333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No shop boundaries – shared plan and vision</a:t>
            </a:r>
          </a:p>
          <a:p>
            <a:pPr algn="l" marL="1288447" indent="-429482" lvl="2">
              <a:lnSpc>
                <a:spcPts val="2877"/>
              </a:lnSpc>
              <a:buFont typeface="Arial"/>
              <a:buChar char="⚬"/>
            </a:pPr>
            <a:r>
              <a:rPr lang="en-US" b="true" sz="333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Will become Borders Wheels branded</a:t>
            </a:r>
          </a:p>
          <a:p>
            <a:pPr algn="l" marL="1288447" indent="-429482" lvl="2">
              <a:lnSpc>
                <a:spcPts val="2877"/>
              </a:lnSpc>
            </a:pPr>
          </a:p>
          <a:p>
            <a:pPr algn="l" marL="703088" indent="-351544" lvl="1">
              <a:lnSpc>
                <a:spcPts val="3356"/>
              </a:lnSpc>
              <a:buFont typeface="Arial"/>
              <a:buChar char="•"/>
            </a:pPr>
            <a:r>
              <a:rPr lang="en-US" b="true" sz="3885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Run by Shop Managers and Volunteers</a:t>
            </a:r>
          </a:p>
          <a:p>
            <a:pPr algn="l" marL="1288447" indent="-429482" lvl="2">
              <a:lnSpc>
                <a:spcPts val="2877"/>
              </a:lnSpc>
              <a:buFont typeface="Arial"/>
              <a:buChar char="⚬"/>
            </a:pPr>
            <a:r>
              <a:rPr lang="en-US" b="true" sz="333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Shops are currently undergoing a BIG makeover</a:t>
            </a:r>
          </a:p>
          <a:p>
            <a:pPr algn="l" marL="1288447" indent="-429482" lvl="2">
              <a:lnSpc>
                <a:spcPts val="2877"/>
              </a:lnSpc>
              <a:buFont typeface="Arial"/>
              <a:buChar char="⚬"/>
            </a:pPr>
            <a:r>
              <a:rPr lang="en-US" b="true" sz="3330" spc="-7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Lovely to have local charity shops giving to a local charity</a:t>
            </a:r>
          </a:p>
          <a:p>
            <a:pPr algn="l" marL="1288447" indent="-429482" lvl="2">
              <a:lnSpc>
                <a:spcPts val="2877"/>
              </a:lnSpc>
            </a:pPr>
          </a:p>
          <a:p>
            <a:pPr algn="l" marL="1288447" indent="-429482" lvl="2">
              <a:lnSpc>
                <a:spcPts val="2877"/>
              </a:lnSpc>
            </a:pPr>
          </a:p>
          <a:p>
            <a:pPr algn="l" marL="1288447" indent="-429482" lvl="2">
              <a:lnSpc>
                <a:spcPts val="2877"/>
              </a:lnSpc>
            </a:pPr>
          </a:p>
          <a:p>
            <a:pPr algn="l" marL="1288447" indent="-429482" lvl="2">
              <a:lnSpc>
                <a:spcPts val="2877"/>
              </a:lnSpc>
            </a:pP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361748" y="2984311"/>
            <a:ext cx="10581198" cy="1183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b="true" sz="7200" spc="-16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Any Questions?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594590" y="1282391"/>
            <a:ext cx="7599457" cy="1756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960"/>
              </a:lnSpc>
            </a:pPr>
            <a:r>
              <a:rPr lang="en-US" sz="10800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Thank you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45674" y="3992577"/>
            <a:ext cx="15023988" cy="4138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20"/>
              </a:lnSpc>
            </a:pPr>
            <a:r>
              <a:rPr lang="en-US" b="true" sz="6600" spc="-14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Denise Carmichael, </a:t>
            </a:r>
          </a:p>
          <a:p>
            <a:pPr algn="l">
              <a:lnSpc>
                <a:spcPts val="7920"/>
              </a:lnSpc>
            </a:pPr>
            <a:r>
              <a:rPr lang="en-US" b="true" sz="6600" spc="-14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CEO Borders Wheels</a:t>
            </a:r>
          </a:p>
          <a:p>
            <a:pPr algn="l">
              <a:lnSpc>
                <a:spcPts val="7920"/>
              </a:lnSpc>
            </a:pPr>
            <a:r>
              <a:rPr lang="en-US" b="true" sz="6600" spc="-14" u="sng">
                <a:solidFill>
                  <a:srgbClr val="467886"/>
                </a:solidFill>
                <a:latin typeface="Nanum Square Bold"/>
                <a:ea typeface="Nanum Square Bold"/>
                <a:cs typeface="Nanum Square Bold"/>
                <a:sym typeface="Nanum Square Bold"/>
                <a:hlinkClick r:id="rId4" tooltip="mailto:ceo@borderswheels.org.uk"/>
              </a:rPr>
              <a:t>ceo@borderswheels.org.uk</a:t>
            </a:r>
          </a:p>
          <a:p>
            <a:pPr algn="l">
              <a:lnSpc>
                <a:spcPts val="7920"/>
              </a:lnSpc>
            </a:pPr>
            <a:r>
              <a:rPr lang="en-US" b="true" sz="6600" spc="-14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0300 456 1985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7246" y="-453981"/>
            <a:ext cx="18542491" cy="17996916"/>
          </a:xfrm>
          <a:custGeom>
            <a:avLst/>
            <a:gdLst/>
            <a:ahLst/>
            <a:cxnLst/>
            <a:rect r="r" b="b" t="t" l="l"/>
            <a:pathLst>
              <a:path h="17996916" w="18542491">
                <a:moveTo>
                  <a:pt x="0" y="0"/>
                </a:moveTo>
                <a:lnTo>
                  <a:pt x="18542492" y="0"/>
                </a:lnTo>
                <a:lnTo>
                  <a:pt x="18542492" y="17996917"/>
                </a:lnTo>
                <a:lnTo>
                  <a:pt x="0" y="179969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450" t="-3649" r="-2545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5887" y="3194553"/>
            <a:ext cx="8172997" cy="1434992"/>
            <a:chOff x="0" y="0"/>
            <a:chExt cx="2152559" cy="37794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52559" cy="377940"/>
            </a:xfrm>
            <a:custGeom>
              <a:avLst/>
              <a:gdLst/>
              <a:ahLst/>
              <a:cxnLst/>
              <a:rect r="r" b="b" t="t" l="l"/>
              <a:pathLst>
                <a:path h="377940" w="2152559">
                  <a:moveTo>
                    <a:pt x="0" y="0"/>
                  </a:moveTo>
                  <a:lnTo>
                    <a:pt x="2152559" y="0"/>
                  </a:lnTo>
                  <a:lnTo>
                    <a:pt x="2152559" y="377940"/>
                  </a:lnTo>
                  <a:lnTo>
                    <a:pt x="0" y="377940"/>
                  </a:lnTo>
                  <a:close/>
                </a:path>
              </a:pathLst>
            </a:custGeom>
            <a:solidFill>
              <a:srgbClr val="279CD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152559" cy="4160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579683" y="1028700"/>
            <a:ext cx="14440942" cy="13586515"/>
            <a:chOff x="0" y="0"/>
            <a:chExt cx="19254590" cy="18115354"/>
          </a:xfrm>
        </p:grpSpPr>
        <p:grpSp>
          <p:nvGrpSpPr>
            <p:cNvPr name="Group 7" id="7"/>
            <p:cNvGrpSpPr/>
            <p:nvPr/>
          </p:nvGrpSpPr>
          <p:grpSpPr>
            <a:xfrm rot="2448500">
              <a:off x="4506115" y="413941"/>
              <a:ext cx="6198237" cy="16095682"/>
              <a:chOff x="0" y="0"/>
              <a:chExt cx="1224343" cy="317939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224343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224343">
                    <a:moveTo>
                      <a:pt x="0" y="0"/>
                    </a:moveTo>
                    <a:lnTo>
                      <a:pt x="1224343" y="0"/>
                    </a:lnTo>
                    <a:lnTo>
                      <a:pt x="1224343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60519D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1224343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2448500">
              <a:off x="5585377" y="664834"/>
              <a:ext cx="8021854" cy="16095682"/>
              <a:chOff x="0" y="0"/>
              <a:chExt cx="1584564" cy="317939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A84D98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2448500">
              <a:off x="6266829" y="1009836"/>
              <a:ext cx="8021854" cy="16095682"/>
              <a:chOff x="0" y="0"/>
              <a:chExt cx="1584564" cy="317939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30A2A1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2448500">
              <a:off x="6948281" y="1354838"/>
              <a:ext cx="8021854" cy="16095682"/>
              <a:chOff x="0" y="0"/>
              <a:chExt cx="1584564" cy="3179394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279CD8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sp>
        <p:nvSpPr>
          <p:cNvPr name="TextBox 19" id="19"/>
          <p:cNvSpPr txBox="true"/>
          <p:nvPr/>
        </p:nvSpPr>
        <p:spPr>
          <a:xfrm rot="0">
            <a:off x="700469" y="3061203"/>
            <a:ext cx="8058415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-3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Workshop Two: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00469" y="4287520"/>
            <a:ext cx="9993796" cy="1835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69"/>
              </a:lnSpc>
            </a:pPr>
            <a:r>
              <a:rPr lang="en-US" sz="6999" spc="-3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Partnership Working Within Health Transport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767417" y="826402"/>
            <a:ext cx="2271238" cy="1796651"/>
          </a:xfrm>
          <a:custGeom>
            <a:avLst/>
            <a:gdLst/>
            <a:ahLst/>
            <a:cxnLst/>
            <a:rect r="r" b="b" t="t" l="l"/>
            <a:pathLst>
              <a:path h="1796651" w="2271238">
                <a:moveTo>
                  <a:pt x="0" y="0"/>
                </a:moveTo>
                <a:lnTo>
                  <a:pt x="2271239" y="0"/>
                </a:lnTo>
                <a:lnTo>
                  <a:pt x="2271239" y="1796651"/>
                </a:lnTo>
                <a:lnTo>
                  <a:pt x="0" y="179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767417" y="6725203"/>
            <a:ext cx="7809937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27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HOWARD GUNN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67417" y="7503078"/>
            <a:ext cx="8883803" cy="13938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b="true" sz="4000" spc="-22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HEAD OF TRANSPORT SERVICES</a:t>
            </a:r>
          </a:p>
          <a:p>
            <a:pPr algn="l">
              <a:lnSpc>
                <a:spcPts val="5600"/>
              </a:lnSpc>
            </a:pPr>
            <a:r>
              <a:rPr lang="en-US" b="true" sz="4000" spc="-22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CONNEX COMMUNITY SUPPORT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648724" y="8697911"/>
            <a:ext cx="133603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#CT24</a:t>
            </a:r>
          </a:p>
        </p:txBody>
      </p:sp>
      <p:grpSp>
        <p:nvGrpSpPr>
          <p:cNvPr name="Group 25" id="25"/>
          <p:cNvGrpSpPr/>
          <p:nvPr/>
        </p:nvGrpSpPr>
        <p:grpSpPr>
          <a:xfrm rot="5400000">
            <a:off x="4695753" y="1198692"/>
            <a:ext cx="47625" cy="10592555"/>
            <a:chOff x="0" y="0"/>
            <a:chExt cx="12543" cy="278980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543" cy="2789809"/>
            </a:xfrm>
            <a:custGeom>
              <a:avLst/>
              <a:gdLst/>
              <a:ahLst/>
              <a:cxnLst/>
              <a:rect r="r" b="b" t="t" l="l"/>
              <a:pathLst>
                <a:path h="2789809" w="12543">
                  <a:moveTo>
                    <a:pt x="0" y="0"/>
                  </a:moveTo>
                  <a:lnTo>
                    <a:pt x="12543" y="0"/>
                  </a:lnTo>
                  <a:lnTo>
                    <a:pt x="12543" y="2789809"/>
                  </a:lnTo>
                  <a:lnTo>
                    <a:pt x="0" y="2789809"/>
                  </a:lnTo>
                  <a:close/>
                </a:path>
              </a:pathLst>
            </a:custGeom>
            <a:solidFill>
              <a:srgbClr val="A84D98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12543" cy="2827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A logo with text on it  Description automatically generated"/>
          <p:cNvSpPr/>
          <p:nvPr/>
        </p:nvSpPr>
        <p:spPr>
          <a:xfrm flipH="false" flipV="false" rot="0">
            <a:off x="646041" y="607552"/>
            <a:ext cx="2708414" cy="1711451"/>
          </a:xfrm>
          <a:custGeom>
            <a:avLst/>
            <a:gdLst/>
            <a:ahLst/>
            <a:cxnLst/>
            <a:rect r="r" b="b" t="t" l="l"/>
            <a:pathLst>
              <a:path h="1711451" w="2708414">
                <a:moveTo>
                  <a:pt x="0" y="0"/>
                </a:moveTo>
                <a:lnTo>
                  <a:pt x="2708414" y="0"/>
                </a:lnTo>
                <a:lnTo>
                  <a:pt x="2708414" y="1711451"/>
                </a:lnTo>
                <a:lnTo>
                  <a:pt x="0" y="17114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96594" y="8603456"/>
            <a:ext cx="12619814" cy="2359356"/>
          </a:xfrm>
          <a:custGeom>
            <a:avLst/>
            <a:gdLst/>
            <a:ahLst/>
            <a:cxnLst/>
            <a:rect r="r" b="b" t="t" l="l"/>
            <a:pathLst>
              <a:path h="2359356" w="12619814">
                <a:moveTo>
                  <a:pt x="0" y="0"/>
                </a:moveTo>
                <a:lnTo>
                  <a:pt x="12619814" y="0"/>
                </a:lnTo>
                <a:lnTo>
                  <a:pt x="12619814" y="2359356"/>
                </a:lnTo>
                <a:lnTo>
                  <a:pt x="0" y="23593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 descr="A logo with text on it"/>
          <p:cNvSpPr/>
          <p:nvPr/>
        </p:nvSpPr>
        <p:spPr>
          <a:xfrm flipH="false" flipV="false" rot="0">
            <a:off x="4751614" y="2440172"/>
            <a:ext cx="8556170" cy="5406657"/>
          </a:xfrm>
          <a:custGeom>
            <a:avLst/>
            <a:gdLst/>
            <a:ahLst/>
            <a:cxnLst/>
            <a:rect r="r" b="b" t="t" l="l"/>
            <a:pathLst>
              <a:path h="5406657" w="8556170">
                <a:moveTo>
                  <a:pt x="0" y="0"/>
                </a:moveTo>
                <a:lnTo>
                  <a:pt x="8556170" y="0"/>
                </a:lnTo>
                <a:lnTo>
                  <a:pt x="8556170" y="5406657"/>
                </a:lnTo>
                <a:lnTo>
                  <a:pt x="0" y="54066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79CD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0804" y="-3448293"/>
            <a:ext cx="18428804" cy="13735293"/>
          </a:xfrm>
          <a:custGeom>
            <a:avLst/>
            <a:gdLst/>
            <a:ahLst/>
            <a:cxnLst/>
            <a:rect r="r" b="b" t="t" l="l"/>
            <a:pathLst>
              <a:path h="13735293" w="18428804">
                <a:moveTo>
                  <a:pt x="0" y="0"/>
                </a:moveTo>
                <a:lnTo>
                  <a:pt x="18428804" y="0"/>
                </a:lnTo>
                <a:lnTo>
                  <a:pt x="18428804" y="13735293"/>
                </a:lnTo>
                <a:lnTo>
                  <a:pt x="0" y="137352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</a:blip>
            <a:stretch>
              <a:fillRect l="-7603" t="0" r="-953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63907" y="3758648"/>
            <a:ext cx="12975535" cy="3086100"/>
            <a:chOff x="0" y="0"/>
            <a:chExt cx="3417425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17425" cy="812800"/>
            </a:xfrm>
            <a:custGeom>
              <a:avLst/>
              <a:gdLst/>
              <a:ahLst/>
              <a:cxnLst/>
              <a:rect r="r" b="b" t="t" l="l"/>
              <a:pathLst>
                <a:path h="812800" w="3417425">
                  <a:moveTo>
                    <a:pt x="30429" y="0"/>
                  </a:moveTo>
                  <a:lnTo>
                    <a:pt x="3386995" y="0"/>
                  </a:lnTo>
                  <a:cubicBezTo>
                    <a:pt x="3395066" y="0"/>
                    <a:pt x="3402805" y="3206"/>
                    <a:pt x="3408512" y="8913"/>
                  </a:cubicBezTo>
                  <a:cubicBezTo>
                    <a:pt x="3414219" y="14619"/>
                    <a:pt x="3417425" y="22359"/>
                    <a:pt x="3417425" y="30429"/>
                  </a:cubicBezTo>
                  <a:lnTo>
                    <a:pt x="3417425" y="782371"/>
                  </a:lnTo>
                  <a:cubicBezTo>
                    <a:pt x="3417425" y="790441"/>
                    <a:pt x="3414219" y="798181"/>
                    <a:pt x="3408512" y="803887"/>
                  </a:cubicBezTo>
                  <a:cubicBezTo>
                    <a:pt x="3402805" y="809594"/>
                    <a:pt x="3395066" y="812800"/>
                    <a:pt x="3386995" y="812800"/>
                  </a:cubicBezTo>
                  <a:lnTo>
                    <a:pt x="30429" y="812800"/>
                  </a:lnTo>
                  <a:cubicBezTo>
                    <a:pt x="22359" y="812800"/>
                    <a:pt x="14619" y="809594"/>
                    <a:pt x="8913" y="803887"/>
                  </a:cubicBezTo>
                  <a:cubicBezTo>
                    <a:pt x="3206" y="798181"/>
                    <a:pt x="0" y="790441"/>
                    <a:pt x="0" y="782371"/>
                  </a:cubicBezTo>
                  <a:lnTo>
                    <a:pt x="0" y="30429"/>
                  </a:lnTo>
                  <a:cubicBezTo>
                    <a:pt x="0" y="22359"/>
                    <a:pt x="3206" y="14619"/>
                    <a:pt x="8913" y="8913"/>
                  </a:cubicBezTo>
                  <a:cubicBezTo>
                    <a:pt x="14619" y="3206"/>
                    <a:pt x="22359" y="0"/>
                    <a:pt x="3042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417425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686555" y="700218"/>
            <a:ext cx="2271238" cy="1796651"/>
          </a:xfrm>
          <a:custGeom>
            <a:avLst/>
            <a:gdLst/>
            <a:ahLst/>
            <a:cxnLst/>
            <a:rect r="r" b="b" t="t" l="l"/>
            <a:pathLst>
              <a:path h="1796651" w="2271238">
                <a:moveTo>
                  <a:pt x="0" y="0"/>
                </a:moveTo>
                <a:lnTo>
                  <a:pt x="2271238" y="0"/>
                </a:lnTo>
                <a:lnTo>
                  <a:pt x="2271238" y="1796651"/>
                </a:lnTo>
                <a:lnTo>
                  <a:pt x="0" y="179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72933" y="2637343"/>
            <a:ext cx="1996170" cy="1121305"/>
          </a:xfrm>
          <a:custGeom>
            <a:avLst/>
            <a:gdLst/>
            <a:ahLst/>
            <a:cxnLst/>
            <a:rect r="r" b="b" t="t" l="l"/>
            <a:pathLst>
              <a:path h="1121305" w="1996170">
                <a:moveTo>
                  <a:pt x="0" y="0"/>
                </a:moveTo>
                <a:lnTo>
                  <a:pt x="1996170" y="0"/>
                </a:lnTo>
                <a:lnTo>
                  <a:pt x="1996170" y="1121305"/>
                </a:lnTo>
                <a:lnTo>
                  <a:pt x="0" y="11213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560862" y="3055735"/>
            <a:ext cx="1353190" cy="727236"/>
          </a:xfrm>
          <a:custGeom>
            <a:avLst/>
            <a:gdLst/>
            <a:ahLst/>
            <a:cxnLst/>
            <a:rect r="r" b="b" t="t" l="l"/>
            <a:pathLst>
              <a:path h="727236" w="1353190">
                <a:moveTo>
                  <a:pt x="0" y="0"/>
                </a:moveTo>
                <a:lnTo>
                  <a:pt x="1353190" y="0"/>
                </a:lnTo>
                <a:lnTo>
                  <a:pt x="1353190" y="727236"/>
                </a:lnTo>
                <a:lnTo>
                  <a:pt x="0" y="727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105811" y="2937015"/>
            <a:ext cx="1249186" cy="821633"/>
          </a:xfrm>
          <a:custGeom>
            <a:avLst/>
            <a:gdLst/>
            <a:ahLst/>
            <a:cxnLst/>
            <a:rect r="r" b="b" t="t" l="l"/>
            <a:pathLst>
              <a:path h="821633" w="1249186">
                <a:moveTo>
                  <a:pt x="0" y="0"/>
                </a:moveTo>
                <a:lnTo>
                  <a:pt x="1249186" y="0"/>
                </a:lnTo>
                <a:lnTo>
                  <a:pt x="1249186" y="821633"/>
                </a:lnTo>
                <a:lnTo>
                  <a:pt x="0" y="821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957793" y="3435332"/>
            <a:ext cx="12114143" cy="1708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true">
                <a:solidFill>
                  <a:srgbClr val="30A2A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Lunch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56841" y="4917261"/>
            <a:ext cx="13389665" cy="1739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true">
                <a:solidFill>
                  <a:srgbClr val="30A2A1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Please help yourself to refreshments downstairs in the main space 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5648724" y="8697911"/>
            <a:ext cx="133603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#CT24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87480"/>
            <a:ext cx="18288000" cy="17292574"/>
          </a:xfrm>
          <a:custGeom>
            <a:avLst/>
            <a:gdLst/>
            <a:ahLst/>
            <a:cxnLst/>
            <a:rect r="r" b="b" t="t" l="l"/>
            <a:pathLst>
              <a:path h="17292574" w="18288000">
                <a:moveTo>
                  <a:pt x="0" y="0"/>
                </a:moveTo>
                <a:lnTo>
                  <a:pt x="18288000" y="0"/>
                </a:lnTo>
                <a:lnTo>
                  <a:pt x="18288000" y="17292574"/>
                </a:lnTo>
                <a:lnTo>
                  <a:pt x="0" y="17292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785" t="-6864" r="-25785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579683" y="1028700"/>
            <a:ext cx="14440942" cy="13586515"/>
            <a:chOff x="0" y="0"/>
            <a:chExt cx="19254590" cy="18115354"/>
          </a:xfrm>
        </p:grpSpPr>
        <p:grpSp>
          <p:nvGrpSpPr>
            <p:cNvPr name="Group 4" id="4"/>
            <p:cNvGrpSpPr/>
            <p:nvPr/>
          </p:nvGrpSpPr>
          <p:grpSpPr>
            <a:xfrm rot="2448500">
              <a:off x="4506115" y="413941"/>
              <a:ext cx="6198237" cy="16095682"/>
              <a:chOff x="0" y="0"/>
              <a:chExt cx="1224343" cy="317939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1224343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224343">
                    <a:moveTo>
                      <a:pt x="0" y="0"/>
                    </a:moveTo>
                    <a:lnTo>
                      <a:pt x="1224343" y="0"/>
                    </a:lnTo>
                    <a:lnTo>
                      <a:pt x="1224343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60519D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1224343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2448500">
              <a:off x="5585377" y="664834"/>
              <a:ext cx="8021854" cy="16095682"/>
              <a:chOff x="0" y="0"/>
              <a:chExt cx="1584564" cy="317939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A84D98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2448500">
              <a:off x="6266829" y="1009836"/>
              <a:ext cx="8021854" cy="16095682"/>
              <a:chOff x="0" y="0"/>
              <a:chExt cx="1584564" cy="317939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30A2A1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2448500">
              <a:off x="6948281" y="1354838"/>
              <a:ext cx="8021854" cy="16095682"/>
              <a:chOff x="0" y="0"/>
              <a:chExt cx="1584564" cy="317939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279CD8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sp>
        <p:nvSpPr>
          <p:cNvPr name="Freeform 16" id="16"/>
          <p:cNvSpPr/>
          <p:nvPr/>
        </p:nvSpPr>
        <p:spPr>
          <a:xfrm flipH="false" flipV="false" rot="0">
            <a:off x="585887" y="1028700"/>
            <a:ext cx="2271238" cy="1796651"/>
          </a:xfrm>
          <a:custGeom>
            <a:avLst/>
            <a:gdLst/>
            <a:ahLst/>
            <a:cxnLst/>
            <a:rect r="r" b="b" t="t" l="l"/>
            <a:pathLst>
              <a:path h="1796651" w="2271238">
                <a:moveTo>
                  <a:pt x="0" y="0"/>
                </a:moveTo>
                <a:lnTo>
                  <a:pt x="2271239" y="0"/>
                </a:lnTo>
                <a:lnTo>
                  <a:pt x="2271239" y="1796651"/>
                </a:lnTo>
                <a:lnTo>
                  <a:pt x="0" y="179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700469" y="3061203"/>
            <a:ext cx="8266777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-3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Workshop Four: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585887" y="6829978"/>
            <a:ext cx="7809937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b="true" sz="5000" spc="-275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CAROLINE WHITNEY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85887" y="7607853"/>
            <a:ext cx="8883803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b="true" sz="4000" spc="-22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DIRECTOR FOR ENGLAND, CTA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00469" y="4158375"/>
            <a:ext cx="9496839" cy="2316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0"/>
              </a:lnSpc>
            </a:pPr>
            <a:r>
              <a:rPr lang="en-US" sz="6000" spc="-33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Cyber Security how can you </a:t>
            </a:r>
          </a:p>
          <a:p>
            <a:pPr algn="l">
              <a:lnSpc>
                <a:spcPts val="6060"/>
              </a:lnSpc>
            </a:pPr>
            <a:r>
              <a:rPr lang="en-US" sz="6000" spc="-33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safeguard against digital threats.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5648724" y="8697911"/>
            <a:ext cx="133603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#CT24</a:t>
            </a:r>
          </a:p>
        </p:txBody>
      </p:sp>
      <p:grpSp>
        <p:nvGrpSpPr>
          <p:cNvPr name="Group 22" id="22"/>
          <p:cNvGrpSpPr/>
          <p:nvPr/>
        </p:nvGrpSpPr>
        <p:grpSpPr>
          <a:xfrm rot="5400000">
            <a:off x="4810045" y="1408526"/>
            <a:ext cx="47625" cy="10592555"/>
            <a:chOff x="0" y="0"/>
            <a:chExt cx="12543" cy="2789809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543" cy="2789809"/>
            </a:xfrm>
            <a:custGeom>
              <a:avLst/>
              <a:gdLst/>
              <a:ahLst/>
              <a:cxnLst/>
              <a:rect r="r" b="b" t="t" l="l"/>
              <a:pathLst>
                <a:path h="2789809" w="12543">
                  <a:moveTo>
                    <a:pt x="0" y="0"/>
                  </a:moveTo>
                  <a:lnTo>
                    <a:pt x="12543" y="0"/>
                  </a:lnTo>
                  <a:lnTo>
                    <a:pt x="12543" y="2789809"/>
                  </a:lnTo>
                  <a:lnTo>
                    <a:pt x="0" y="2789809"/>
                  </a:lnTo>
                  <a:close/>
                </a:path>
              </a:pathLst>
            </a:custGeom>
            <a:solidFill>
              <a:srgbClr val="A84D98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12543" cy="2827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281609"/>
            <a:ext cx="18426535" cy="15974877"/>
          </a:xfrm>
          <a:custGeom>
            <a:avLst/>
            <a:gdLst/>
            <a:ahLst/>
            <a:cxnLst/>
            <a:rect r="r" b="b" t="t" l="l"/>
            <a:pathLst>
              <a:path h="15974877" w="18426535">
                <a:moveTo>
                  <a:pt x="0" y="0"/>
                </a:moveTo>
                <a:lnTo>
                  <a:pt x="18426535" y="0"/>
                </a:lnTo>
                <a:lnTo>
                  <a:pt x="18426535" y="15974878"/>
                </a:lnTo>
                <a:lnTo>
                  <a:pt x="0" y="15974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021" t="0" r="-15021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85887" y="3194553"/>
            <a:ext cx="8381359" cy="1318335"/>
            <a:chOff x="0" y="0"/>
            <a:chExt cx="2207436" cy="34721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07436" cy="347216"/>
            </a:xfrm>
            <a:custGeom>
              <a:avLst/>
              <a:gdLst/>
              <a:ahLst/>
              <a:cxnLst/>
              <a:rect r="r" b="b" t="t" l="l"/>
              <a:pathLst>
                <a:path h="347216" w="2207436">
                  <a:moveTo>
                    <a:pt x="0" y="0"/>
                  </a:moveTo>
                  <a:lnTo>
                    <a:pt x="2207436" y="0"/>
                  </a:lnTo>
                  <a:lnTo>
                    <a:pt x="2207436" y="347216"/>
                  </a:lnTo>
                  <a:lnTo>
                    <a:pt x="0" y="347216"/>
                  </a:lnTo>
                  <a:close/>
                </a:path>
              </a:pathLst>
            </a:custGeom>
            <a:solidFill>
              <a:srgbClr val="279CD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207436" cy="38531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579683" y="1028700"/>
            <a:ext cx="14440942" cy="13586515"/>
            <a:chOff x="0" y="0"/>
            <a:chExt cx="19254590" cy="18115354"/>
          </a:xfrm>
        </p:grpSpPr>
        <p:grpSp>
          <p:nvGrpSpPr>
            <p:cNvPr name="Group 7" id="7"/>
            <p:cNvGrpSpPr/>
            <p:nvPr/>
          </p:nvGrpSpPr>
          <p:grpSpPr>
            <a:xfrm rot="2448500">
              <a:off x="4506115" y="413941"/>
              <a:ext cx="6198237" cy="16095682"/>
              <a:chOff x="0" y="0"/>
              <a:chExt cx="1224343" cy="3179394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1224343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224343">
                    <a:moveTo>
                      <a:pt x="0" y="0"/>
                    </a:moveTo>
                    <a:lnTo>
                      <a:pt x="1224343" y="0"/>
                    </a:lnTo>
                    <a:lnTo>
                      <a:pt x="1224343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60519D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1224343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2448500">
              <a:off x="5585377" y="664834"/>
              <a:ext cx="8021854" cy="16095682"/>
              <a:chOff x="0" y="0"/>
              <a:chExt cx="1584564" cy="3179394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A84D98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2448500">
              <a:off x="6266829" y="1009836"/>
              <a:ext cx="8021854" cy="16095682"/>
              <a:chOff x="0" y="0"/>
              <a:chExt cx="1584564" cy="3179394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30A2A1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2448500">
              <a:off x="6948281" y="1354838"/>
              <a:ext cx="8021854" cy="16095682"/>
              <a:chOff x="0" y="0"/>
              <a:chExt cx="1584564" cy="3179394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279CD8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sp>
        <p:nvSpPr>
          <p:cNvPr name="Freeform 19" id="19"/>
          <p:cNvSpPr/>
          <p:nvPr/>
        </p:nvSpPr>
        <p:spPr>
          <a:xfrm flipH="false" flipV="false" rot="0">
            <a:off x="585887" y="1083577"/>
            <a:ext cx="2271238" cy="1796651"/>
          </a:xfrm>
          <a:custGeom>
            <a:avLst/>
            <a:gdLst/>
            <a:ahLst/>
            <a:cxnLst/>
            <a:rect r="r" b="b" t="t" l="l"/>
            <a:pathLst>
              <a:path h="1796651" w="2271238">
                <a:moveTo>
                  <a:pt x="0" y="0"/>
                </a:moveTo>
                <a:lnTo>
                  <a:pt x="2271239" y="0"/>
                </a:lnTo>
                <a:lnTo>
                  <a:pt x="2271239" y="1796651"/>
                </a:lnTo>
                <a:lnTo>
                  <a:pt x="0" y="179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00469" y="3061203"/>
            <a:ext cx="8266777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-384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Workshop Four: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85887" y="6387280"/>
            <a:ext cx="7809937" cy="863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spc="-27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MARTIN WILSON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585887" y="7165155"/>
            <a:ext cx="9877716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00"/>
              </a:lnSpc>
            </a:pPr>
            <a:r>
              <a:rPr lang="en-US" b="true" sz="4000" spc="-22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NORTH EAST BUSINESS RESILIENCE CENTRE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700469" y="4185813"/>
            <a:ext cx="11501230" cy="15544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0"/>
              </a:lnSpc>
            </a:pPr>
            <a:r>
              <a:rPr lang="en-US" sz="6000" spc="-33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Cyber Security how can you </a:t>
            </a:r>
          </a:p>
          <a:p>
            <a:pPr algn="l">
              <a:lnSpc>
                <a:spcPts val="6060"/>
              </a:lnSpc>
            </a:pPr>
            <a:r>
              <a:rPr lang="en-US" sz="6000" spc="-33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safeguard against digital threats.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648724" y="8697911"/>
            <a:ext cx="1336030" cy="596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#CT24</a:t>
            </a:r>
          </a:p>
        </p:txBody>
      </p:sp>
      <p:grpSp>
        <p:nvGrpSpPr>
          <p:cNvPr name="Group 25" id="25"/>
          <p:cNvGrpSpPr/>
          <p:nvPr/>
        </p:nvGrpSpPr>
        <p:grpSpPr>
          <a:xfrm rot="5400000">
            <a:off x="4752754" y="937253"/>
            <a:ext cx="47625" cy="10592555"/>
            <a:chOff x="0" y="0"/>
            <a:chExt cx="12543" cy="2789809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2543" cy="2789809"/>
            </a:xfrm>
            <a:custGeom>
              <a:avLst/>
              <a:gdLst/>
              <a:ahLst/>
              <a:cxnLst/>
              <a:rect r="r" b="b" t="t" l="l"/>
              <a:pathLst>
                <a:path h="2789809" w="12543">
                  <a:moveTo>
                    <a:pt x="0" y="0"/>
                  </a:moveTo>
                  <a:lnTo>
                    <a:pt x="12543" y="0"/>
                  </a:lnTo>
                  <a:lnTo>
                    <a:pt x="12543" y="2789809"/>
                  </a:lnTo>
                  <a:lnTo>
                    <a:pt x="0" y="2789809"/>
                  </a:lnTo>
                  <a:close/>
                </a:path>
              </a:pathLst>
            </a:custGeom>
            <a:solidFill>
              <a:srgbClr val="A84D98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12543" cy="282790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99"/>
                </a:lnSpc>
              </a:pP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3902344" y="870857"/>
            <a:ext cx="3188677" cy="3188677"/>
          </a:xfrm>
          <a:custGeom>
            <a:avLst/>
            <a:gdLst/>
            <a:ahLst/>
            <a:cxnLst/>
            <a:rect r="r" b="b" t="t" l="l"/>
            <a:pathLst>
              <a:path h="3188677" w="3188677">
                <a:moveTo>
                  <a:pt x="0" y="0"/>
                </a:moveTo>
                <a:lnTo>
                  <a:pt x="3188677" y="0"/>
                </a:lnTo>
                <a:lnTo>
                  <a:pt x="3188677" y="3188677"/>
                </a:lnTo>
                <a:lnTo>
                  <a:pt x="0" y="31886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02344" y="4287297"/>
            <a:ext cx="3188677" cy="3188677"/>
          </a:xfrm>
          <a:custGeom>
            <a:avLst/>
            <a:gdLst/>
            <a:ahLst/>
            <a:cxnLst/>
            <a:rect r="r" b="b" t="t" l="l"/>
            <a:pathLst>
              <a:path h="3188677" w="3188677">
                <a:moveTo>
                  <a:pt x="0" y="0"/>
                </a:moveTo>
                <a:lnTo>
                  <a:pt x="3188677" y="0"/>
                </a:lnTo>
                <a:lnTo>
                  <a:pt x="3188677" y="3188677"/>
                </a:lnTo>
                <a:lnTo>
                  <a:pt x="0" y="31886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44070" y="870857"/>
            <a:ext cx="3188677" cy="3188677"/>
          </a:xfrm>
          <a:custGeom>
            <a:avLst/>
            <a:gdLst/>
            <a:ahLst/>
            <a:cxnLst/>
            <a:rect r="r" b="b" t="t" l="l"/>
            <a:pathLst>
              <a:path h="3188677" w="3188677">
                <a:moveTo>
                  <a:pt x="0" y="0"/>
                </a:moveTo>
                <a:lnTo>
                  <a:pt x="3188677" y="0"/>
                </a:lnTo>
                <a:lnTo>
                  <a:pt x="3188677" y="3188677"/>
                </a:lnTo>
                <a:lnTo>
                  <a:pt x="0" y="31886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64934" y="6004874"/>
            <a:ext cx="3188677" cy="3188677"/>
          </a:xfrm>
          <a:custGeom>
            <a:avLst/>
            <a:gdLst/>
            <a:ahLst/>
            <a:cxnLst/>
            <a:rect r="r" b="b" t="t" l="l"/>
            <a:pathLst>
              <a:path h="3188677" w="3188677">
                <a:moveTo>
                  <a:pt x="0" y="0"/>
                </a:moveTo>
                <a:lnTo>
                  <a:pt x="3188677" y="0"/>
                </a:lnTo>
                <a:lnTo>
                  <a:pt x="3188677" y="3188677"/>
                </a:lnTo>
                <a:lnTo>
                  <a:pt x="0" y="31886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700000">
            <a:off x="4982687" y="3661451"/>
            <a:ext cx="2328455" cy="9788651"/>
          </a:xfrm>
          <a:custGeom>
            <a:avLst/>
            <a:gdLst/>
            <a:ahLst/>
            <a:cxnLst/>
            <a:rect r="r" b="b" t="t" l="l"/>
            <a:pathLst>
              <a:path h="9788651" w="2328455">
                <a:moveTo>
                  <a:pt x="0" y="0"/>
                </a:moveTo>
                <a:lnTo>
                  <a:pt x="2328455" y="0"/>
                </a:lnTo>
                <a:lnTo>
                  <a:pt x="2328455" y="9788651"/>
                </a:lnTo>
                <a:lnTo>
                  <a:pt x="0" y="97886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87" r="0" b="-18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32193" y="6004874"/>
            <a:ext cx="3242268" cy="3242268"/>
          </a:xfrm>
          <a:custGeom>
            <a:avLst/>
            <a:gdLst/>
            <a:ahLst/>
            <a:cxnLst/>
            <a:rect r="r" b="b" t="t" l="l"/>
            <a:pathLst>
              <a:path h="3242268" w="3242268">
                <a:moveTo>
                  <a:pt x="0" y="0"/>
                </a:moveTo>
                <a:lnTo>
                  <a:pt x="3242269" y="0"/>
                </a:lnTo>
                <a:lnTo>
                  <a:pt x="3242269" y="3242268"/>
                </a:lnTo>
                <a:lnTo>
                  <a:pt x="0" y="32422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2700000">
            <a:off x="16680264" y="1540747"/>
            <a:ext cx="2328455" cy="4072932"/>
          </a:xfrm>
          <a:custGeom>
            <a:avLst/>
            <a:gdLst/>
            <a:ahLst/>
            <a:cxnLst/>
            <a:rect r="r" b="b" t="t" l="l"/>
            <a:pathLst>
              <a:path h="4072932" w="2328455">
                <a:moveTo>
                  <a:pt x="0" y="0"/>
                </a:moveTo>
                <a:lnTo>
                  <a:pt x="2328455" y="0"/>
                </a:lnTo>
                <a:lnTo>
                  <a:pt x="2328455" y="4072932"/>
                </a:lnTo>
                <a:lnTo>
                  <a:pt x="0" y="40729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29" r="0" b="-22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18796" y="2585776"/>
            <a:ext cx="3188677" cy="3188677"/>
          </a:xfrm>
          <a:custGeom>
            <a:avLst/>
            <a:gdLst/>
            <a:ahLst/>
            <a:cxnLst/>
            <a:rect r="r" b="b" t="t" l="l"/>
            <a:pathLst>
              <a:path h="3188677" w="3188677">
                <a:moveTo>
                  <a:pt x="0" y="0"/>
                </a:moveTo>
                <a:lnTo>
                  <a:pt x="3188677" y="0"/>
                </a:lnTo>
                <a:lnTo>
                  <a:pt x="3188677" y="3188677"/>
                </a:lnTo>
                <a:lnTo>
                  <a:pt x="0" y="31886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44070" y="4300695"/>
            <a:ext cx="3188677" cy="3188677"/>
          </a:xfrm>
          <a:custGeom>
            <a:avLst/>
            <a:gdLst/>
            <a:ahLst/>
            <a:cxnLst/>
            <a:rect r="r" b="b" t="t" l="l"/>
            <a:pathLst>
              <a:path h="3188677" w="3188677">
                <a:moveTo>
                  <a:pt x="0" y="0"/>
                </a:moveTo>
                <a:lnTo>
                  <a:pt x="3188677" y="0"/>
                </a:lnTo>
                <a:lnTo>
                  <a:pt x="3188677" y="3188676"/>
                </a:lnTo>
                <a:lnTo>
                  <a:pt x="0" y="31886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602068" y="3685831"/>
            <a:ext cx="7684903" cy="4674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2"/>
              </a:lnSpc>
            </a:pPr>
            <a:r>
              <a:rPr lang="en-US" sz="3692">
                <a:solidFill>
                  <a:srgbClr val="63B374"/>
                </a:solidFill>
                <a:latin typeface="Arimo"/>
                <a:ea typeface="Arimo"/>
                <a:cs typeface="Arimo"/>
                <a:sym typeface="Arimo"/>
              </a:rPr>
              <a:t>DI Martin Wilson, BSc, MSc, PGCE</a:t>
            </a:r>
          </a:p>
          <a:p>
            <a:pPr algn="l">
              <a:lnSpc>
                <a:spcPts val="3692"/>
              </a:lnSpc>
            </a:pPr>
            <a:r>
              <a:rPr lang="en-US" sz="3692">
                <a:solidFill>
                  <a:srgbClr val="63B374"/>
                </a:solidFill>
                <a:latin typeface="Arimo"/>
                <a:ea typeface="Arimo"/>
                <a:cs typeface="Arimo"/>
                <a:sym typeface="Arimo"/>
              </a:rPr>
              <a:t>Cole Mohammed</a:t>
            </a:r>
          </a:p>
          <a:p>
            <a:pPr algn="l">
              <a:lnSpc>
                <a:spcPts val="3692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573156" y="2274749"/>
            <a:ext cx="8533686" cy="1307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37"/>
              </a:lnSpc>
            </a:pPr>
            <a:r>
              <a:rPr lang="en-US" sz="3797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CTA 24: The voice of the passenger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2607332" y="6256774"/>
            <a:ext cx="2351330" cy="2607761"/>
          </a:xfrm>
          <a:custGeom>
            <a:avLst/>
            <a:gdLst/>
            <a:ahLst/>
            <a:cxnLst/>
            <a:rect r="r" b="b" t="t" l="l"/>
            <a:pathLst>
              <a:path h="2607761" w="2351330">
                <a:moveTo>
                  <a:pt x="0" y="0"/>
                </a:moveTo>
                <a:lnTo>
                  <a:pt x="2351330" y="0"/>
                </a:lnTo>
                <a:lnTo>
                  <a:pt x="2351330" y="2607761"/>
                </a:lnTo>
                <a:lnTo>
                  <a:pt x="0" y="2607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855947" y="2558980"/>
            <a:ext cx="3188677" cy="3188677"/>
          </a:xfrm>
          <a:custGeom>
            <a:avLst/>
            <a:gdLst/>
            <a:ahLst/>
            <a:cxnLst/>
            <a:rect r="r" b="b" t="t" l="l"/>
            <a:pathLst>
              <a:path h="3188677" w="3188677">
                <a:moveTo>
                  <a:pt x="0" y="0"/>
                </a:moveTo>
                <a:lnTo>
                  <a:pt x="3188677" y="0"/>
                </a:lnTo>
                <a:lnTo>
                  <a:pt x="3188677" y="3188677"/>
                </a:lnTo>
                <a:lnTo>
                  <a:pt x="0" y="31886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27763" y="254558"/>
            <a:ext cx="3657424" cy="1485828"/>
          </a:xfrm>
          <a:custGeom>
            <a:avLst/>
            <a:gdLst/>
            <a:ahLst/>
            <a:cxnLst/>
            <a:rect r="r" b="b" t="t" l="l"/>
            <a:pathLst>
              <a:path h="1485828" w="3657424">
                <a:moveTo>
                  <a:pt x="0" y="0"/>
                </a:moveTo>
                <a:lnTo>
                  <a:pt x="3657424" y="0"/>
                </a:lnTo>
                <a:lnTo>
                  <a:pt x="3657424" y="1485828"/>
                </a:lnTo>
                <a:lnTo>
                  <a:pt x="0" y="14858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106" r="0" b="-10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683451" y="6256774"/>
            <a:ext cx="2311745" cy="2607761"/>
          </a:xfrm>
          <a:custGeom>
            <a:avLst/>
            <a:gdLst/>
            <a:ahLst/>
            <a:cxnLst/>
            <a:rect r="r" b="b" t="t" l="l"/>
            <a:pathLst>
              <a:path h="2607761" w="2311745">
                <a:moveTo>
                  <a:pt x="0" y="0"/>
                </a:moveTo>
                <a:lnTo>
                  <a:pt x="2311745" y="0"/>
                </a:lnTo>
                <a:lnTo>
                  <a:pt x="2311745" y="2607761"/>
                </a:lnTo>
                <a:lnTo>
                  <a:pt x="0" y="260776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0" y="2679560"/>
            <a:ext cx="18301398" cy="4019341"/>
          </a:xfrm>
          <a:custGeom>
            <a:avLst/>
            <a:gdLst/>
            <a:ahLst/>
            <a:cxnLst/>
            <a:rect r="r" b="b" t="t" l="l"/>
            <a:pathLst>
              <a:path h="4019341" w="18301398">
                <a:moveTo>
                  <a:pt x="0" y="0"/>
                </a:moveTo>
                <a:lnTo>
                  <a:pt x="18301398" y="0"/>
                </a:lnTo>
                <a:lnTo>
                  <a:pt x="18301398" y="4019341"/>
                </a:lnTo>
                <a:lnTo>
                  <a:pt x="0" y="40193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01052" y="7986870"/>
            <a:ext cx="3292929" cy="16302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Who am I?</a:t>
            </a:r>
          </a:p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Cyber-Attack impacts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01052" y="7311327"/>
            <a:ext cx="3292929" cy="740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2531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Introductions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454371" y="7986870"/>
            <a:ext cx="3292929" cy="1324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What are their motivations</a:t>
            </a:r>
          </a:p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What do they want from my business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454371" y="7324725"/>
            <a:ext cx="3292929" cy="740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2531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Hackers Mindset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580894" y="8281621"/>
            <a:ext cx="3292929" cy="16863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What is phishing, things to look out for</a:t>
            </a:r>
          </a:p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How to secure my accounts with passwords and MFA</a:t>
            </a:r>
          </a:p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How work safely remotely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621087" y="7324725"/>
            <a:ext cx="3292929" cy="740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2531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Phishing, Passwords, Remote Working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747610" y="7986870"/>
            <a:ext cx="3292929" cy="1981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Artificial Intelligence</a:t>
            </a:r>
          </a:p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Digital Footprints</a:t>
            </a:r>
          </a:p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Cyber Essentials</a:t>
            </a:r>
          </a:p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Free Core Membership</a:t>
            </a:r>
          </a:p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Student Services</a:t>
            </a:r>
          </a:p>
          <a:p>
            <a:pPr algn="ctr">
              <a:lnSpc>
                <a:spcPts val="2848"/>
              </a:lnSpc>
            </a:pPr>
            <a:r>
              <a:rPr lang="en-US" sz="1898">
                <a:solidFill>
                  <a:srgbClr val="FAFAFA"/>
                </a:solidFill>
                <a:latin typeface="Arimo"/>
                <a:ea typeface="Arimo"/>
                <a:cs typeface="Arimo"/>
                <a:sym typeface="Arimo"/>
              </a:rPr>
              <a:t>Any Questions?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747610" y="7324725"/>
            <a:ext cx="3292929" cy="740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2531" b="true">
                <a:solidFill>
                  <a:srgbClr val="FAFAFA"/>
                </a:solidFill>
                <a:latin typeface="Arimo Bold"/>
                <a:ea typeface="Arimo Bold"/>
                <a:cs typeface="Arimo Bold"/>
                <a:sym typeface="Arimo Bold"/>
              </a:rPr>
              <a:t>AI, OSINT &amp; QA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5400000">
            <a:off x="14590207" y="6395115"/>
            <a:ext cx="1658863" cy="308149"/>
          </a:xfrm>
          <a:custGeom>
            <a:avLst/>
            <a:gdLst/>
            <a:ahLst/>
            <a:cxnLst/>
            <a:rect r="r" b="b" t="t" l="l"/>
            <a:pathLst>
              <a:path h="308149" w="1658863">
                <a:moveTo>
                  <a:pt x="0" y="0"/>
                </a:moveTo>
                <a:lnTo>
                  <a:pt x="1658863" y="0"/>
                </a:lnTo>
                <a:lnTo>
                  <a:pt x="1658863" y="308149"/>
                </a:lnTo>
                <a:lnTo>
                  <a:pt x="0" y="308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1" r="0" b="-331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14215068" y="3682689"/>
            <a:ext cx="2381395" cy="2063262"/>
          </a:xfrm>
          <a:custGeom>
            <a:avLst/>
            <a:gdLst/>
            <a:ahLst/>
            <a:cxnLst/>
            <a:rect r="r" b="b" t="t" l="l"/>
            <a:pathLst>
              <a:path h="2063262" w="2381395">
                <a:moveTo>
                  <a:pt x="0" y="0"/>
                </a:moveTo>
                <a:lnTo>
                  <a:pt x="2381395" y="0"/>
                </a:lnTo>
                <a:lnTo>
                  <a:pt x="2381395" y="2063262"/>
                </a:lnTo>
                <a:lnTo>
                  <a:pt x="0" y="2063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10" r="0" b="-21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-2700000">
            <a:off x="-686656" y="889523"/>
            <a:ext cx="3778180" cy="585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Agenda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4" r="0" b="-224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4" r="0" b="-224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328732" y="671041"/>
            <a:ext cx="10768664" cy="641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19"/>
              </a:lnSpc>
            </a:pPr>
            <a:r>
              <a:rPr lang="en-US" sz="4219" spc="42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What are we going to discuss?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5400000">
            <a:off x="10450854" y="6395115"/>
            <a:ext cx="1658863" cy="308149"/>
          </a:xfrm>
          <a:custGeom>
            <a:avLst/>
            <a:gdLst/>
            <a:ahLst/>
            <a:cxnLst/>
            <a:rect r="r" b="b" t="t" l="l"/>
            <a:pathLst>
              <a:path h="308149" w="1658863">
                <a:moveTo>
                  <a:pt x="0" y="0"/>
                </a:moveTo>
                <a:lnTo>
                  <a:pt x="1658863" y="0"/>
                </a:lnTo>
                <a:lnTo>
                  <a:pt x="1658863" y="308149"/>
                </a:lnTo>
                <a:lnTo>
                  <a:pt x="0" y="308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1" r="0" b="-331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5400000">
            <a:off x="10075717" y="3682689"/>
            <a:ext cx="2381395" cy="2063262"/>
          </a:xfrm>
          <a:custGeom>
            <a:avLst/>
            <a:gdLst/>
            <a:ahLst/>
            <a:cxnLst/>
            <a:rect r="r" b="b" t="t" l="l"/>
            <a:pathLst>
              <a:path h="2063262" w="2381395">
                <a:moveTo>
                  <a:pt x="0" y="0"/>
                </a:moveTo>
                <a:lnTo>
                  <a:pt x="2381395" y="0"/>
                </a:lnTo>
                <a:lnTo>
                  <a:pt x="2381395" y="2063262"/>
                </a:lnTo>
                <a:lnTo>
                  <a:pt x="0" y="2063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10" r="0" b="-21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5400000">
            <a:off x="6311503" y="6395115"/>
            <a:ext cx="1658863" cy="308149"/>
          </a:xfrm>
          <a:custGeom>
            <a:avLst/>
            <a:gdLst/>
            <a:ahLst/>
            <a:cxnLst/>
            <a:rect r="r" b="b" t="t" l="l"/>
            <a:pathLst>
              <a:path h="308149" w="1658863">
                <a:moveTo>
                  <a:pt x="0" y="0"/>
                </a:moveTo>
                <a:lnTo>
                  <a:pt x="1658863" y="0"/>
                </a:lnTo>
                <a:lnTo>
                  <a:pt x="1658863" y="308149"/>
                </a:lnTo>
                <a:lnTo>
                  <a:pt x="0" y="308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1" r="0" b="-331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5400000">
            <a:off x="5936364" y="3682689"/>
            <a:ext cx="2381395" cy="2063262"/>
          </a:xfrm>
          <a:custGeom>
            <a:avLst/>
            <a:gdLst/>
            <a:ahLst/>
            <a:cxnLst/>
            <a:rect r="r" b="b" t="t" l="l"/>
            <a:pathLst>
              <a:path h="2063262" w="2381395">
                <a:moveTo>
                  <a:pt x="0" y="0"/>
                </a:moveTo>
                <a:lnTo>
                  <a:pt x="2381395" y="0"/>
                </a:lnTo>
                <a:lnTo>
                  <a:pt x="2381395" y="2063262"/>
                </a:lnTo>
                <a:lnTo>
                  <a:pt x="0" y="2063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10" r="0" b="-21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400000">
            <a:off x="2172150" y="6395115"/>
            <a:ext cx="1658863" cy="308149"/>
          </a:xfrm>
          <a:custGeom>
            <a:avLst/>
            <a:gdLst/>
            <a:ahLst/>
            <a:cxnLst/>
            <a:rect r="r" b="b" t="t" l="l"/>
            <a:pathLst>
              <a:path h="308149" w="1658863">
                <a:moveTo>
                  <a:pt x="0" y="0"/>
                </a:moveTo>
                <a:lnTo>
                  <a:pt x="1658863" y="0"/>
                </a:lnTo>
                <a:lnTo>
                  <a:pt x="1658863" y="308149"/>
                </a:lnTo>
                <a:lnTo>
                  <a:pt x="0" y="308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31" r="0" b="-331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5400000">
            <a:off x="1797012" y="3682689"/>
            <a:ext cx="2381395" cy="2063262"/>
          </a:xfrm>
          <a:custGeom>
            <a:avLst/>
            <a:gdLst/>
            <a:ahLst/>
            <a:cxnLst/>
            <a:rect r="r" b="b" t="t" l="l"/>
            <a:pathLst>
              <a:path h="2063262" w="2381395">
                <a:moveTo>
                  <a:pt x="0" y="0"/>
                </a:moveTo>
                <a:lnTo>
                  <a:pt x="2381395" y="0"/>
                </a:lnTo>
                <a:lnTo>
                  <a:pt x="2381395" y="2063262"/>
                </a:lnTo>
                <a:lnTo>
                  <a:pt x="0" y="2063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10" r="0" b="-21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2533891" y="4327490"/>
            <a:ext cx="929364" cy="817266"/>
          </a:xfrm>
          <a:custGeom>
            <a:avLst/>
            <a:gdLst/>
            <a:ahLst/>
            <a:cxnLst/>
            <a:rect r="r" b="b" t="t" l="l"/>
            <a:pathLst>
              <a:path h="817266" w="929364">
                <a:moveTo>
                  <a:pt x="0" y="0"/>
                </a:moveTo>
                <a:lnTo>
                  <a:pt x="929364" y="0"/>
                </a:lnTo>
                <a:lnTo>
                  <a:pt x="929364" y="817266"/>
                </a:lnTo>
                <a:lnTo>
                  <a:pt x="0" y="8172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65" r="0" b="-265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537810" y="4046136"/>
            <a:ext cx="1206249" cy="1245996"/>
          </a:xfrm>
          <a:custGeom>
            <a:avLst/>
            <a:gdLst/>
            <a:ahLst/>
            <a:cxnLst/>
            <a:rect r="r" b="b" t="t" l="l"/>
            <a:pathLst>
              <a:path h="1245996" w="1206249">
                <a:moveTo>
                  <a:pt x="0" y="0"/>
                </a:moveTo>
                <a:lnTo>
                  <a:pt x="1206249" y="0"/>
                </a:lnTo>
                <a:lnTo>
                  <a:pt x="1206249" y="1245996"/>
                </a:lnTo>
                <a:lnTo>
                  <a:pt x="0" y="1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18" r="0" b="-18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958847" y="4046136"/>
            <a:ext cx="924046" cy="1245996"/>
          </a:xfrm>
          <a:custGeom>
            <a:avLst/>
            <a:gdLst/>
            <a:ahLst/>
            <a:cxnLst/>
            <a:rect r="r" b="b" t="t" l="l"/>
            <a:pathLst>
              <a:path h="1245996" w="924046">
                <a:moveTo>
                  <a:pt x="0" y="0"/>
                </a:moveTo>
                <a:lnTo>
                  <a:pt x="924046" y="0"/>
                </a:lnTo>
                <a:lnTo>
                  <a:pt x="924046" y="1245996"/>
                </a:lnTo>
                <a:lnTo>
                  <a:pt x="0" y="12459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713" r="0" b="-713"/>
            </a:stretch>
          </a:blipFill>
        </p:spPr>
      </p:sp>
      <p:sp>
        <p:nvSpPr>
          <p:cNvPr name="Freeform 28" id="28" descr="Shield Tick outline"/>
          <p:cNvSpPr/>
          <p:nvPr/>
        </p:nvSpPr>
        <p:spPr>
          <a:xfrm flipH="false" flipV="false" rot="0">
            <a:off x="10585126" y="4009324"/>
            <a:ext cx="1390319" cy="1390319"/>
          </a:xfrm>
          <a:custGeom>
            <a:avLst/>
            <a:gdLst/>
            <a:ahLst/>
            <a:cxnLst/>
            <a:rect r="r" b="b" t="t" l="l"/>
            <a:pathLst>
              <a:path h="1390319" w="1390319">
                <a:moveTo>
                  <a:pt x="0" y="0"/>
                </a:moveTo>
                <a:lnTo>
                  <a:pt x="1390319" y="0"/>
                </a:lnTo>
                <a:lnTo>
                  <a:pt x="1390319" y="1390319"/>
                </a:lnTo>
                <a:lnTo>
                  <a:pt x="0" y="13903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686656" y="621567"/>
            <a:ext cx="3778180" cy="786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Who are </a:t>
            </a:r>
          </a:p>
          <a:p>
            <a:pPr algn="ctr">
              <a:lnSpc>
                <a:spcPts val="3038"/>
              </a:lnSpc>
            </a:pPr>
            <a:r>
              <a:rPr lang="en-US" sz="2531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we?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299587" y="1138813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498292" y="5868011"/>
            <a:ext cx="5557157" cy="3215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47"/>
              </a:lnSpc>
            </a:pPr>
            <a:r>
              <a:rPr lang="en-US" sz="3164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Martin Wilson, BSc, PGCE, MSc</a:t>
            </a:r>
          </a:p>
          <a:p>
            <a:pPr algn="l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Head of Student Services</a:t>
            </a:r>
          </a:p>
          <a:p>
            <a:pPr algn="l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Serving Police Officer 👮‍♀️</a:t>
            </a:r>
          </a:p>
          <a:p>
            <a:pPr algn="l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Interesting Fact: Surfer 🏄‍♂️</a:t>
            </a:r>
          </a:p>
          <a:p>
            <a:pPr algn="l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Kryptonite: Coffee </a:t>
            </a:r>
            <a:r>
              <a:rPr lang="en-US" sz="3164">
                <a:solidFill>
                  <a:srgbClr val="00A832"/>
                </a:solidFill>
                <a:latin typeface="Arimo"/>
                <a:ea typeface="Arimo"/>
                <a:cs typeface="Arimo"/>
                <a:sym typeface="Arimo"/>
              </a:rPr>
              <a:t>☕️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783396" y="6178420"/>
            <a:ext cx="6213649" cy="3215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47"/>
              </a:lnSpc>
            </a:pPr>
            <a:r>
              <a:rPr lang="en-US" sz="3164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Cole Mohammed</a:t>
            </a:r>
          </a:p>
          <a:p>
            <a:pPr algn="l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NEBRC Student</a:t>
            </a:r>
          </a:p>
          <a:p>
            <a:pPr algn="l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Northumbria Uni 👨‍🎓</a:t>
            </a:r>
          </a:p>
          <a:p>
            <a:pPr algn="l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Interesting Fact: Bench Press 🏋️‍♀️</a:t>
            </a:r>
          </a:p>
          <a:p>
            <a:pPr algn="l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Kryptonite: Hot Drinks ☕️  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566709" y="1614880"/>
            <a:ext cx="3676714" cy="3676714"/>
          </a:xfrm>
          <a:custGeom>
            <a:avLst/>
            <a:gdLst/>
            <a:ahLst/>
            <a:cxnLst/>
            <a:rect r="r" b="b" t="t" l="l"/>
            <a:pathLst>
              <a:path h="3676714" w="3676714">
                <a:moveTo>
                  <a:pt x="0" y="0"/>
                </a:moveTo>
                <a:lnTo>
                  <a:pt x="3676714" y="0"/>
                </a:lnTo>
                <a:lnTo>
                  <a:pt x="3676714" y="3676715"/>
                </a:lnTo>
                <a:lnTo>
                  <a:pt x="0" y="3676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461822" y="1194123"/>
            <a:ext cx="3657600" cy="3657600"/>
          </a:xfrm>
          <a:custGeom>
            <a:avLst/>
            <a:gdLst/>
            <a:ahLst/>
            <a:cxnLst/>
            <a:rect r="r" b="b" t="t" l="l"/>
            <a:pathLst>
              <a:path h="3657600" w="3657600">
                <a:moveTo>
                  <a:pt x="0" y="0"/>
                </a:moveTo>
                <a:lnTo>
                  <a:pt x="3657600" y="0"/>
                </a:lnTo>
                <a:lnTo>
                  <a:pt x="36576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623962" y="4602400"/>
            <a:ext cx="2500628" cy="999600"/>
          </a:xfrm>
          <a:custGeom>
            <a:avLst/>
            <a:gdLst/>
            <a:ahLst/>
            <a:cxnLst/>
            <a:rect r="r" b="b" t="t" l="l"/>
            <a:pathLst>
              <a:path h="999600" w="2500628">
                <a:moveTo>
                  <a:pt x="0" y="0"/>
                </a:moveTo>
                <a:lnTo>
                  <a:pt x="2500628" y="0"/>
                </a:lnTo>
                <a:lnTo>
                  <a:pt x="2500628" y="999600"/>
                </a:lnTo>
                <a:lnTo>
                  <a:pt x="0" y="99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66" r="0" b="-166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561888" y="1453848"/>
            <a:ext cx="3587944" cy="3587944"/>
          </a:xfrm>
          <a:custGeom>
            <a:avLst/>
            <a:gdLst/>
            <a:ahLst/>
            <a:cxnLst/>
            <a:rect r="r" b="b" t="t" l="l"/>
            <a:pathLst>
              <a:path h="3587944" w="3587944">
                <a:moveTo>
                  <a:pt x="0" y="0"/>
                </a:moveTo>
                <a:lnTo>
                  <a:pt x="3587944" y="0"/>
                </a:lnTo>
                <a:lnTo>
                  <a:pt x="3587944" y="3587944"/>
                </a:lnTo>
                <a:lnTo>
                  <a:pt x="0" y="3587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561888" y="1453848"/>
            <a:ext cx="3748718" cy="3737300"/>
          </a:xfrm>
          <a:custGeom>
            <a:avLst/>
            <a:gdLst/>
            <a:ahLst/>
            <a:cxnLst/>
            <a:rect r="r" b="b" t="t" l="l"/>
            <a:pathLst>
              <a:path h="3737300" w="3748718">
                <a:moveTo>
                  <a:pt x="0" y="0"/>
                </a:moveTo>
                <a:lnTo>
                  <a:pt x="3748718" y="0"/>
                </a:lnTo>
                <a:lnTo>
                  <a:pt x="3748718" y="3737300"/>
                </a:lnTo>
                <a:lnTo>
                  <a:pt x="0" y="3737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7" t="0" r="-27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503141" y="1171808"/>
            <a:ext cx="3657600" cy="3657600"/>
          </a:xfrm>
          <a:custGeom>
            <a:avLst/>
            <a:gdLst/>
            <a:ahLst/>
            <a:cxnLst/>
            <a:rect r="r" b="b" t="t" l="l"/>
            <a:pathLst>
              <a:path h="3657600" w="3657600">
                <a:moveTo>
                  <a:pt x="0" y="0"/>
                </a:moveTo>
                <a:lnTo>
                  <a:pt x="3657600" y="0"/>
                </a:lnTo>
                <a:lnTo>
                  <a:pt x="36576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631330" y="4051633"/>
            <a:ext cx="1464911" cy="1752417"/>
          </a:xfrm>
          <a:custGeom>
            <a:avLst/>
            <a:gdLst/>
            <a:ahLst/>
            <a:cxnLst/>
            <a:rect r="r" b="b" t="t" l="l"/>
            <a:pathLst>
              <a:path h="1752417" w="1464911">
                <a:moveTo>
                  <a:pt x="0" y="0"/>
                </a:moveTo>
                <a:lnTo>
                  <a:pt x="1464911" y="0"/>
                </a:lnTo>
                <a:lnTo>
                  <a:pt x="1464911" y="1752417"/>
                </a:lnTo>
                <a:lnTo>
                  <a:pt x="0" y="175241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232" r="0" b="-232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04823" y="825326"/>
            <a:ext cx="4950360" cy="1023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The CRC Network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686656" y="889523"/>
            <a:ext cx="3778180" cy="585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NEBRC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148795" y="2442100"/>
            <a:ext cx="7441811" cy="73701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7"/>
              </a:lnSpc>
            </a:pPr>
            <a:r>
              <a:rPr lang="en-US" sz="3758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Trusted - Not for Profit -</a:t>
            </a:r>
          </a:p>
          <a:p>
            <a:pPr algn="ctr">
              <a:lnSpc>
                <a:spcPts val="5637"/>
              </a:lnSpc>
            </a:pPr>
            <a:r>
              <a:rPr lang="en-US" sz="3758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 Low-Cost Cyber Security Services</a:t>
            </a:r>
          </a:p>
          <a:p>
            <a:pPr algn="ctr">
              <a:lnSpc>
                <a:spcPts val="5637"/>
              </a:lnSpc>
            </a:pPr>
          </a:p>
          <a:p>
            <a:pPr algn="ctr">
              <a:lnSpc>
                <a:spcPts val="5637"/>
              </a:lnSpc>
            </a:pPr>
            <a:r>
              <a:rPr lang="en-US" sz="3758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Policing, Academia, and Private Sector</a:t>
            </a:r>
          </a:p>
          <a:p>
            <a:pPr algn="ctr">
              <a:lnSpc>
                <a:spcPts val="5637"/>
              </a:lnSpc>
            </a:pPr>
          </a:p>
          <a:p>
            <a:pPr algn="ctr">
              <a:lnSpc>
                <a:spcPts val="5637"/>
              </a:lnSpc>
            </a:pPr>
            <a:r>
              <a:rPr lang="en-US" sz="3758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Collaborating to protect small businesses from cybercrime</a:t>
            </a:r>
          </a:p>
          <a:p>
            <a:pPr algn="ctr">
              <a:lnSpc>
                <a:spcPts val="5637"/>
              </a:lnSpc>
            </a:pPr>
          </a:p>
        </p:txBody>
      </p:sp>
      <p:sp>
        <p:nvSpPr>
          <p:cNvPr name="Freeform 8" id="8" descr="A map of united kingdom with icons and lines  Description automatically generated"/>
          <p:cNvSpPr/>
          <p:nvPr/>
        </p:nvSpPr>
        <p:spPr>
          <a:xfrm flipH="false" flipV="false" rot="0">
            <a:off x="9859981" y="0"/>
            <a:ext cx="8353431" cy="10289512"/>
          </a:xfrm>
          <a:custGeom>
            <a:avLst/>
            <a:gdLst/>
            <a:ahLst/>
            <a:cxnLst/>
            <a:rect r="r" b="b" t="t" l="l"/>
            <a:pathLst>
              <a:path h="10289512" w="8353431">
                <a:moveTo>
                  <a:pt x="0" y="0"/>
                </a:moveTo>
                <a:lnTo>
                  <a:pt x="8353430" y="0"/>
                </a:lnTo>
                <a:lnTo>
                  <a:pt x="8353430" y="10289512"/>
                </a:lnTo>
                <a:lnTo>
                  <a:pt x="0" y="102895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1724352">
            <a:off x="6049108" y="2288263"/>
            <a:ext cx="6256774" cy="6256774"/>
          </a:xfrm>
          <a:custGeom>
            <a:avLst/>
            <a:gdLst/>
            <a:ahLst/>
            <a:cxnLst/>
            <a:rect r="r" b="b" t="t" l="l"/>
            <a:pathLst>
              <a:path h="6256774" w="6256774">
                <a:moveTo>
                  <a:pt x="0" y="0"/>
                </a:moveTo>
                <a:lnTo>
                  <a:pt x="6256774" y="0"/>
                </a:lnTo>
                <a:lnTo>
                  <a:pt x="6256774" y="6256774"/>
                </a:lnTo>
                <a:lnTo>
                  <a:pt x="0" y="62567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394432" y="1938559"/>
            <a:ext cx="2841888" cy="570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 b="true">
                <a:solidFill>
                  <a:srgbClr val="5CACAC"/>
                </a:solidFill>
                <a:latin typeface="Roboto Bold"/>
                <a:ea typeface="Roboto Bold"/>
                <a:cs typeface="Roboto Bold"/>
                <a:sym typeface="Roboto Bold"/>
              </a:rPr>
              <a:t>Talent pipeline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294465" y="7936837"/>
            <a:ext cx="4791102" cy="13344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 b="true">
                <a:solidFill>
                  <a:srgbClr val="146494"/>
                </a:solidFill>
                <a:latin typeface="Roboto Bold"/>
                <a:ea typeface="Roboto Bold"/>
                <a:cs typeface="Roboto Bold"/>
                <a:sym typeface="Roboto Bold"/>
              </a:rPr>
              <a:t>PROFESSIONAL, affordable services</a:t>
            </a:r>
          </a:p>
          <a:p>
            <a:pPr algn="l">
              <a:lnSpc>
                <a:spcPts val="3038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248860" y="4551130"/>
            <a:ext cx="3753775" cy="570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 b="true">
                <a:solidFill>
                  <a:srgbClr val="16927C"/>
                </a:solidFill>
                <a:latin typeface="Roboto Bold"/>
                <a:ea typeface="Roboto Bold"/>
                <a:cs typeface="Roboto Bold"/>
                <a:sym typeface="Roboto Bold"/>
              </a:rPr>
              <a:t>Reduce vulnerability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914374" y="2080596"/>
            <a:ext cx="2272028" cy="777073"/>
          </a:xfrm>
          <a:custGeom>
            <a:avLst/>
            <a:gdLst/>
            <a:ahLst/>
            <a:cxnLst/>
            <a:rect r="r" b="b" t="t" l="l"/>
            <a:pathLst>
              <a:path h="777073" w="2272028">
                <a:moveTo>
                  <a:pt x="0" y="0"/>
                </a:moveTo>
                <a:lnTo>
                  <a:pt x="2272028" y="0"/>
                </a:lnTo>
                <a:lnTo>
                  <a:pt x="2272028" y="777073"/>
                </a:lnTo>
                <a:lnTo>
                  <a:pt x="0" y="777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2" r="0" b="-172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0">
            <a:off x="10732218" y="7529565"/>
            <a:ext cx="2272028" cy="777073"/>
          </a:xfrm>
          <a:custGeom>
            <a:avLst/>
            <a:gdLst/>
            <a:ahLst/>
            <a:cxnLst/>
            <a:rect r="r" b="b" t="t" l="l"/>
            <a:pathLst>
              <a:path h="777073" w="2272028">
                <a:moveTo>
                  <a:pt x="0" y="777072"/>
                </a:moveTo>
                <a:lnTo>
                  <a:pt x="2272028" y="777072"/>
                </a:lnTo>
                <a:lnTo>
                  <a:pt x="2272028" y="0"/>
                </a:lnTo>
                <a:lnTo>
                  <a:pt x="0" y="0"/>
                </a:lnTo>
                <a:lnTo>
                  <a:pt x="0" y="777072"/>
                </a:lnTo>
                <a:close/>
              </a:path>
            </a:pathLst>
          </a:custGeom>
          <a:blipFill>
            <a:blip r:embed="rId4"/>
            <a:stretch>
              <a:fillRect l="0" t="-172" r="0" b="-172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4153319" y="4719963"/>
            <a:ext cx="2272028" cy="777073"/>
          </a:xfrm>
          <a:custGeom>
            <a:avLst/>
            <a:gdLst/>
            <a:ahLst/>
            <a:cxnLst/>
            <a:rect r="r" b="b" t="t" l="l"/>
            <a:pathLst>
              <a:path h="777073" w="2272028">
                <a:moveTo>
                  <a:pt x="2272028" y="0"/>
                </a:moveTo>
                <a:lnTo>
                  <a:pt x="0" y="0"/>
                </a:lnTo>
                <a:lnTo>
                  <a:pt x="0" y="777073"/>
                </a:lnTo>
                <a:lnTo>
                  <a:pt x="2272028" y="777073"/>
                </a:lnTo>
                <a:lnTo>
                  <a:pt x="2272028" y="0"/>
                </a:lnTo>
                <a:close/>
              </a:path>
            </a:pathLst>
          </a:custGeom>
          <a:blipFill>
            <a:blip r:embed="rId5"/>
            <a:stretch>
              <a:fillRect l="0" t="-172" r="0" b="-172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2700000">
            <a:off x="-686656" y="889523"/>
            <a:ext cx="3778180" cy="585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NEBRC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24" r="0" b="-224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24" r="0" b="-224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633020" y="2813538"/>
            <a:ext cx="1032703" cy="1179007"/>
          </a:xfrm>
          <a:custGeom>
            <a:avLst/>
            <a:gdLst/>
            <a:ahLst/>
            <a:cxnLst/>
            <a:rect r="r" b="b" t="t" l="l"/>
            <a:pathLst>
              <a:path h="1179007" w="1032703">
                <a:moveTo>
                  <a:pt x="0" y="0"/>
                </a:moveTo>
                <a:lnTo>
                  <a:pt x="1032702" y="0"/>
                </a:lnTo>
                <a:lnTo>
                  <a:pt x="1032702" y="1179007"/>
                </a:lnTo>
                <a:lnTo>
                  <a:pt x="0" y="1179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51" r="0" b="-51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918584" y="6725697"/>
            <a:ext cx="857459" cy="1179007"/>
          </a:xfrm>
          <a:custGeom>
            <a:avLst/>
            <a:gdLst/>
            <a:ahLst/>
            <a:cxnLst/>
            <a:rect r="r" b="b" t="t" l="l"/>
            <a:pathLst>
              <a:path h="1179007" w="857459">
                <a:moveTo>
                  <a:pt x="0" y="0"/>
                </a:moveTo>
                <a:lnTo>
                  <a:pt x="857459" y="0"/>
                </a:lnTo>
                <a:lnTo>
                  <a:pt x="857459" y="1179006"/>
                </a:lnTo>
                <a:lnTo>
                  <a:pt x="0" y="11790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477588" y="4876800"/>
            <a:ext cx="899903" cy="1179007"/>
          </a:xfrm>
          <a:custGeom>
            <a:avLst/>
            <a:gdLst/>
            <a:ahLst/>
            <a:cxnLst/>
            <a:rect r="r" b="b" t="t" l="l"/>
            <a:pathLst>
              <a:path h="1179007" w="899903">
                <a:moveTo>
                  <a:pt x="0" y="0"/>
                </a:moveTo>
                <a:lnTo>
                  <a:pt x="899903" y="0"/>
                </a:lnTo>
                <a:lnTo>
                  <a:pt x="899903" y="1179007"/>
                </a:lnTo>
                <a:lnTo>
                  <a:pt x="0" y="11790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25" r="0" b="-125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445439" y="4876800"/>
            <a:ext cx="1464112" cy="1179007"/>
          </a:xfrm>
          <a:custGeom>
            <a:avLst/>
            <a:gdLst/>
            <a:ahLst/>
            <a:cxnLst/>
            <a:rect r="r" b="b" t="t" l="l"/>
            <a:pathLst>
              <a:path h="1179007" w="1464112">
                <a:moveTo>
                  <a:pt x="0" y="0"/>
                </a:moveTo>
                <a:lnTo>
                  <a:pt x="1464111" y="0"/>
                </a:lnTo>
                <a:lnTo>
                  <a:pt x="1464111" y="1179007"/>
                </a:lnTo>
                <a:lnTo>
                  <a:pt x="0" y="1179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28" r="0" b="-128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55220" y="6151327"/>
            <a:ext cx="10976817" cy="3032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76B82A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Tel: 01298 23970</a:t>
            </a:r>
          </a:p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76B82A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www.connex.org.uk</a:t>
            </a:r>
          </a:p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76B82A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transport@connex.org.uk</a:t>
            </a:r>
          </a:p>
          <a:p>
            <a:pPr algn="ctr">
              <a:lnSpc>
                <a:spcPts val="647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3117055" y="3991087"/>
            <a:ext cx="12053887" cy="1700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33339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Howard Gunn</a:t>
            </a:r>
          </a:p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33339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Head of Transport Services</a:t>
            </a:r>
          </a:p>
        </p:txBody>
      </p:sp>
      <p:sp>
        <p:nvSpPr>
          <p:cNvPr name="Freeform 4" id="4" descr="SMALL CONNEX Logo RGB Colour.png"/>
          <p:cNvSpPr/>
          <p:nvPr/>
        </p:nvSpPr>
        <p:spPr>
          <a:xfrm flipH="false" flipV="false" rot="0">
            <a:off x="4715508" y="282960"/>
            <a:ext cx="9126252" cy="3404716"/>
          </a:xfrm>
          <a:custGeom>
            <a:avLst/>
            <a:gdLst/>
            <a:ahLst/>
            <a:cxnLst/>
            <a:rect r="r" b="b" t="t" l="l"/>
            <a:pathLst>
              <a:path h="3404716" w="9126252">
                <a:moveTo>
                  <a:pt x="0" y="0"/>
                </a:moveTo>
                <a:lnTo>
                  <a:pt x="9126252" y="0"/>
                </a:lnTo>
                <a:lnTo>
                  <a:pt x="9126252" y="3404716"/>
                </a:lnTo>
                <a:lnTo>
                  <a:pt x="0" y="340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55525" y="3470031"/>
            <a:ext cx="3349451" cy="3349451"/>
          </a:xfrm>
          <a:custGeom>
            <a:avLst/>
            <a:gdLst/>
            <a:ahLst/>
            <a:cxnLst/>
            <a:rect r="r" b="b" t="t" l="l"/>
            <a:pathLst>
              <a:path h="3349451" w="3349451">
                <a:moveTo>
                  <a:pt x="0" y="0"/>
                </a:moveTo>
                <a:lnTo>
                  <a:pt x="3349451" y="0"/>
                </a:lnTo>
                <a:lnTo>
                  <a:pt x="3349451" y="3349450"/>
                </a:lnTo>
                <a:lnTo>
                  <a:pt x="0" y="3349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21150" y="4647677"/>
            <a:ext cx="1777198" cy="8253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3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99.2%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9070312" y="2927420"/>
            <a:ext cx="4434673" cy="4434673"/>
          </a:xfrm>
          <a:custGeom>
            <a:avLst/>
            <a:gdLst/>
            <a:ahLst/>
            <a:cxnLst/>
            <a:rect r="r" b="b" t="t" l="l"/>
            <a:pathLst>
              <a:path h="4434673" w="4434673">
                <a:moveTo>
                  <a:pt x="0" y="0"/>
                </a:moveTo>
                <a:lnTo>
                  <a:pt x="4434673" y="0"/>
                </a:lnTo>
                <a:lnTo>
                  <a:pt x="4434673" y="4434673"/>
                </a:lnTo>
                <a:lnTo>
                  <a:pt x="0" y="44346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220308" y="2927420"/>
            <a:ext cx="4434673" cy="4434673"/>
          </a:xfrm>
          <a:custGeom>
            <a:avLst/>
            <a:gdLst/>
            <a:ahLst/>
            <a:cxnLst/>
            <a:rect r="r" b="b" t="t" l="l"/>
            <a:pathLst>
              <a:path h="4434673" w="4434673">
                <a:moveTo>
                  <a:pt x="0" y="0"/>
                </a:moveTo>
                <a:lnTo>
                  <a:pt x="4434672" y="0"/>
                </a:lnTo>
                <a:lnTo>
                  <a:pt x="4434672" y="4434673"/>
                </a:lnTo>
                <a:lnTo>
                  <a:pt x="0" y="4434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596828" y="4800704"/>
            <a:ext cx="1949590" cy="110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9"/>
              </a:lnSpc>
            </a:pPr>
            <a:r>
              <a:rPr lang="en-US" sz="559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60%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88678" y="4150911"/>
            <a:ext cx="2479586" cy="632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They make up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4586" y="4144213"/>
            <a:ext cx="2479586" cy="632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SMEs 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4586" y="5249531"/>
            <a:ext cx="2479586" cy="1020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of all UK businesses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288678" y="5785443"/>
            <a:ext cx="2479586" cy="1020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of all UK employment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92274" y="3876256"/>
            <a:ext cx="2370646" cy="1101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09"/>
              </a:lnSpc>
            </a:pPr>
            <a:r>
              <a:rPr lang="en-US" sz="559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50%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600991" y="4946300"/>
            <a:ext cx="3489748" cy="9688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They contribute to half of the total UK turnover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727514" y="5375030"/>
            <a:ext cx="4014090" cy="17325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An SME is </a:t>
            </a:r>
            <a:r>
              <a:rPr lang="en-US" sz="2531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any organisation that has fewer than 250 employees and a turnover of less than €50 million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-2700000">
            <a:off x="-743614" y="291889"/>
            <a:ext cx="3778180" cy="1171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Why </a:t>
            </a:r>
          </a:p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SMEs?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4" r="0" b="-224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24" r="0" b="-224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810620" y="3360938"/>
            <a:ext cx="1728316" cy="1647930"/>
          </a:xfrm>
          <a:custGeom>
            <a:avLst/>
            <a:gdLst/>
            <a:ahLst/>
            <a:cxnLst/>
            <a:rect r="r" b="b" t="t" l="l"/>
            <a:pathLst>
              <a:path h="1647930" w="1728316">
                <a:moveTo>
                  <a:pt x="0" y="0"/>
                </a:moveTo>
                <a:lnTo>
                  <a:pt x="1728316" y="0"/>
                </a:lnTo>
                <a:lnTo>
                  <a:pt x="1728316" y="1647930"/>
                </a:lnTo>
                <a:lnTo>
                  <a:pt x="0" y="16479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15313688" y="3190885"/>
            <a:ext cx="1527349" cy="960224"/>
          </a:xfrm>
          <a:custGeom>
            <a:avLst/>
            <a:gdLst/>
            <a:ahLst/>
            <a:cxnLst/>
            <a:rect r="r" b="b" t="t" l="l"/>
            <a:pathLst>
              <a:path h="960224" w="1527349">
                <a:moveTo>
                  <a:pt x="0" y="0"/>
                </a:moveTo>
                <a:lnTo>
                  <a:pt x="1527349" y="0"/>
                </a:lnTo>
                <a:lnTo>
                  <a:pt x="1527349" y="960224"/>
                </a:lnTo>
                <a:lnTo>
                  <a:pt x="0" y="960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1" t="0" r="-47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15309222" y="4678136"/>
            <a:ext cx="1527349" cy="960224"/>
          </a:xfrm>
          <a:custGeom>
            <a:avLst/>
            <a:gdLst/>
            <a:ahLst/>
            <a:cxnLst/>
            <a:rect r="r" b="b" t="t" l="l"/>
            <a:pathLst>
              <a:path h="960224" w="1527349">
                <a:moveTo>
                  <a:pt x="0" y="0"/>
                </a:moveTo>
                <a:lnTo>
                  <a:pt x="1527349" y="0"/>
                </a:lnTo>
                <a:lnTo>
                  <a:pt x="1527349" y="960223"/>
                </a:lnTo>
                <a:lnTo>
                  <a:pt x="0" y="9602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1" t="0" r="-47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15309222" y="6165292"/>
            <a:ext cx="1527349" cy="960224"/>
          </a:xfrm>
          <a:custGeom>
            <a:avLst/>
            <a:gdLst/>
            <a:ahLst/>
            <a:cxnLst/>
            <a:rect r="r" b="b" t="t" l="l"/>
            <a:pathLst>
              <a:path h="960224" w="1527349">
                <a:moveTo>
                  <a:pt x="0" y="0"/>
                </a:moveTo>
                <a:lnTo>
                  <a:pt x="1527349" y="0"/>
                </a:lnTo>
                <a:lnTo>
                  <a:pt x="1527349" y="960223"/>
                </a:lnTo>
                <a:lnTo>
                  <a:pt x="0" y="960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1" t="0" r="-471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07736" y="3242268"/>
            <a:ext cx="14121284" cy="857459"/>
          </a:xfrm>
          <a:custGeom>
            <a:avLst/>
            <a:gdLst/>
            <a:ahLst/>
            <a:cxnLst/>
            <a:rect r="r" b="b" t="t" l="l"/>
            <a:pathLst>
              <a:path h="857459" w="14121284">
                <a:moveTo>
                  <a:pt x="0" y="0"/>
                </a:moveTo>
                <a:lnTo>
                  <a:pt x="14121284" y="0"/>
                </a:lnTo>
                <a:lnTo>
                  <a:pt x="14121284" y="857459"/>
                </a:lnTo>
                <a:lnTo>
                  <a:pt x="0" y="8574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92501" y="4729518"/>
            <a:ext cx="9432053" cy="861831"/>
          </a:xfrm>
          <a:custGeom>
            <a:avLst/>
            <a:gdLst/>
            <a:ahLst/>
            <a:cxnLst/>
            <a:rect r="r" b="b" t="t" l="l"/>
            <a:pathLst>
              <a:path h="861831" w="9432053">
                <a:moveTo>
                  <a:pt x="0" y="0"/>
                </a:moveTo>
                <a:lnTo>
                  <a:pt x="9432053" y="0"/>
                </a:lnTo>
                <a:lnTo>
                  <a:pt x="9432053" y="861831"/>
                </a:lnTo>
                <a:lnTo>
                  <a:pt x="0" y="8618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4" t="0" r="-254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986198" y="6216674"/>
            <a:ext cx="4742822" cy="857365"/>
          </a:xfrm>
          <a:custGeom>
            <a:avLst/>
            <a:gdLst/>
            <a:ahLst/>
            <a:cxnLst/>
            <a:rect r="r" b="b" t="t" l="l"/>
            <a:pathLst>
              <a:path h="857365" w="4742822">
                <a:moveTo>
                  <a:pt x="0" y="0"/>
                </a:moveTo>
                <a:lnTo>
                  <a:pt x="4742822" y="0"/>
                </a:lnTo>
                <a:lnTo>
                  <a:pt x="4742822" y="857366"/>
                </a:lnTo>
                <a:lnTo>
                  <a:pt x="0" y="8573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8" t="0" r="-788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702986" y="4162530"/>
            <a:ext cx="2412774" cy="2121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3164">
                <a:solidFill>
                  <a:srgbClr val="5CACAC"/>
                </a:solidFill>
                <a:latin typeface="Arimo"/>
                <a:ea typeface="Arimo"/>
                <a:cs typeface="Arimo"/>
                <a:sym typeface="Arimo"/>
              </a:rPr>
              <a:t>50% are attacked at least weekly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387751" y="5676481"/>
            <a:ext cx="2412774" cy="1638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3164">
                <a:solidFill>
                  <a:srgbClr val="16927C"/>
                </a:solidFill>
                <a:latin typeface="Arimo"/>
                <a:ea typeface="Arimo"/>
                <a:cs typeface="Arimo"/>
                <a:sym typeface="Arimo"/>
              </a:rPr>
              <a:t>Many do not recover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081448" y="7150240"/>
            <a:ext cx="2412774" cy="1638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7"/>
              </a:lnSpc>
            </a:pPr>
            <a:r>
              <a:rPr lang="en-US" sz="3164">
                <a:solidFill>
                  <a:srgbClr val="146494"/>
                </a:solidFill>
                <a:latin typeface="Arimo"/>
                <a:ea typeface="Arimo"/>
                <a:cs typeface="Arimo"/>
                <a:sym typeface="Arimo"/>
              </a:rPr>
              <a:t>What is the HUMAN cost?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-2700000">
            <a:off x="-825613" y="326815"/>
            <a:ext cx="3778180" cy="1161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SME attacks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224" r="0" b="-224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224" r="0" b="-224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507440" y="3242268"/>
            <a:ext cx="857459" cy="857459"/>
          </a:xfrm>
          <a:custGeom>
            <a:avLst/>
            <a:gdLst/>
            <a:ahLst/>
            <a:cxnLst/>
            <a:rect r="r" b="b" t="t" l="l"/>
            <a:pathLst>
              <a:path h="857459" w="857459">
                <a:moveTo>
                  <a:pt x="0" y="0"/>
                </a:moveTo>
                <a:lnTo>
                  <a:pt x="857459" y="0"/>
                </a:lnTo>
                <a:lnTo>
                  <a:pt x="857459" y="857459"/>
                </a:lnTo>
                <a:lnTo>
                  <a:pt x="0" y="8574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7192205" y="4729424"/>
            <a:ext cx="857459" cy="857459"/>
          </a:xfrm>
          <a:custGeom>
            <a:avLst/>
            <a:gdLst/>
            <a:ahLst/>
            <a:cxnLst/>
            <a:rect r="r" b="b" t="t" l="l"/>
            <a:pathLst>
              <a:path h="857459" w="857459">
                <a:moveTo>
                  <a:pt x="0" y="0"/>
                </a:moveTo>
                <a:lnTo>
                  <a:pt x="857459" y="0"/>
                </a:lnTo>
                <a:lnTo>
                  <a:pt x="857459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119023" y="6216580"/>
            <a:ext cx="391216" cy="857459"/>
          </a:xfrm>
          <a:custGeom>
            <a:avLst/>
            <a:gdLst/>
            <a:ahLst/>
            <a:cxnLst/>
            <a:rect r="r" b="b" t="t" l="l"/>
            <a:pathLst>
              <a:path h="857459" w="391216">
                <a:moveTo>
                  <a:pt x="0" y="0"/>
                </a:moveTo>
                <a:lnTo>
                  <a:pt x="391216" y="0"/>
                </a:lnTo>
                <a:lnTo>
                  <a:pt x="391216" y="857460"/>
                </a:lnTo>
                <a:lnTo>
                  <a:pt x="0" y="8574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344" r="0" b="-344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414505" y="1788607"/>
            <a:ext cx="6972512" cy="174171"/>
          </a:xfrm>
          <a:custGeom>
            <a:avLst/>
            <a:gdLst/>
            <a:ahLst/>
            <a:cxnLst/>
            <a:rect r="r" b="b" t="t" l="l"/>
            <a:pathLst>
              <a:path h="174171" w="6972512">
                <a:moveTo>
                  <a:pt x="0" y="0"/>
                </a:moveTo>
                <a:lnTo>
                  <a:pt x="6972512" y="0"/>
                </a:lnTo>
                <a:lnTo>
                  <a:pt x="6972512" y="174172"/>
                </a:lnTo>
                <a:lnTo>
                  <a:pt x="0" y="174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0" r="0" b="-4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409766"/>
            <a:ext cx="11830798" cy="133978"/>
          </a:xfrm>
          <a:custGeom>
            <a:avLst/>
            <a:gdLst/>
            <a:ahLst/>
            <a:cxnLst/>
            <a:rect r="r" b="b" t="t" l="l"/>
            <a:pathLst>
              <a:path h="133978" w="11830798">
                <a:moveTo>
                  <a:pt x="0" y="0"/>
                </a:moveTo>
                <a:lnTo>
                  <a:pt x="11830798" y="0"/>
                </a:lnTo>
                <a:lnTo>
                  <a:pt x="11830798" y="133978"/>
                </a:lnTo>
                <a:lnTo>
                  <a:pt x="0" y="133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" r="0" b="-2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961104" y="346877"/>
            <a:ext cx="10931161" cy="1836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How vulnerable do you think your business is to a cyber attack?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3727" y="3058886"/>
            <a:ext cx="13778403" cy="9336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6"/>
              </a:lnSpc>
            </a:pPr>
            <a:r>
              <a:rPr lang="en-US" sz="379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Not very because....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-2700000">
            <a:off x="-690023" y="881393"/>
            <a:ext cx="3778180" cy="595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" r="0" b="-224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" r="0" b="-224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5689" y="4251290"/>
            <a:ext cx="18090560" cy="3827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96"/>
              </a:lnSpc>
            </a:pPr>
            <a:r>
              <a:rPr lang="en-US" sz="379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 am too small to be of interest</a:t>
            </a:r>
          </a:p>
          <a:p>
            <a:pPr algn="ctr">
              <a:lnSpc>
                <a:spcPts val="5696"/>
              </a:lnSpc>
            </a:pPr>
            <a:r>
              <a:rPr lang="en-US" sz="379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 have nothing worth stealing</a:t>
            </a:r>
          </a:p>
          <a:p>
            <a:pPr algn="ctr">
              <a:lnSpc>
                <a:spcPts val="5696"/>
              </a:lnSpc>
            </a:pPr>
            <a:r>
              <a:rPr lang="en-US" sz="379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 am only 1 year in</a:t>
            </a:r>
          </a:p>
          <a:p>
            <a:pPr algn="ctr">
              <a:lnSpc>
                <a:spcPts val="5696"/>
              </a:lnSpc>
            </a:pPr>
            <a:r>
              <a:rPr lang="en-US" sz="379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Cyber criminals only go after larger businesses</a:t>
            </a:r>
          </a:p>
          <a:p>
            <a:pPr algn="ctr">
              <a:lnSpc>
                <a:spcPts val="5696"/>
              </a:lnSpc>
            </a:pPr>
            <a:r>
              <a:rPr lang="en-US" sz="3797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 have the latest tool......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3483429" y="1433565"/>
            <a:ext cx="11857055" cy="7904703"/>
          </a:xfrm>
          <a:custGeom>
            <a:avLst/>
            <a:gdLst/>
            <a:ahLst/>
            <a:cxnLst/>
            <a:rect r="r" b="b" t="t" l="l"/>
            <a:pathLst>
              <a:path h="7904703" w="11857055">
                <a:moveTo>
                  <a:pt x="0" y="0"/>
                </a:moveTo>
                <a:lnTo>
                  <a:pt x="11857055" y="0"/>
                </a:lnTo>
                <a:lnTo>
                  <a:pt x="11857055" y="7904703"/>
                </a:lnTo>
                <a:lnTo>
                  <a:pt x="0" y="7904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2700000">
            <a:off x="-584693" y="1028769"/>
            <a:ext cx="3778180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843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Motivation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4" r="0" b="-22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4" r="0" b="-22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28457" y="7583156"/>
            <a:ext cx="10021556" cy="1607736"/>
          </a:xfrm>
          <a:custGeom>
            <a:avLst/>
            <a:gdLst/>
            <a:ahLst/>
            <a:cxnLst/>
            <a:rect r="r" b="b" t="t" l="l"/>
            <a:pathLst>
              <a:path h="1607736" w="10021556">
                <a:moveTo>
                  <a:pt x="0" y="0"/>
                </a:moveTo>
                <a:lnTo>
                  <a:pt x="10021556" y="0"/>
                </a:lnTo>
                <a:lnTo>
                  <a:pt x="10021556" y="1607736"/>
                </a:lnTo>
                <a:lnTo>
                  <a:pt x="0" y="16077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631403" y="7764709"/>
            <a:ext cx="10606134" cy="1257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10"/>
              </a:lnSpc>
            </a:pPr>
            <a:r>
              <a:rPr lang="en-US" b="true" sz="6841" spc="-15">
                <a:solidFill>
                  <a:srgbClr val="29292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WE WANT YOUR</a:t>
            </a:r>
            <a:r>
              <a:rPr lang="en-US" b="true" sz="6841" spc="-15">
                <a:solidFill>
                  <a:srgbClr val="FF104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DATA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48243" y="285371"/>
            <a:ext cx="15592111" cy="1023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50% of SMEs Experience at Least One Incident a Week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-147376" y="-79764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7" y="0"/>
                </a:lnTo>
                <a:lnTo>
                  <a:pt x="3130107" y="3130107"/>
                </a:lnTo>
                <a:lnTo>
                  <a:pt x="0" y="3130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822184" y="741484"/>
            <a:ext cx="3778180" cy="585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5"/>
              </a:lnSpc>
            </a:pPr>
            <a:r>
              <a:rPr lang="en-US" sz="2813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Why am </a:t>
            </a:r>
          </a:p>
          <a:p>
            <a:pPr algn="ctr">
              <a:lnSpc>
                <a:spcPts val="3375"/>
              </a:lnSpc>
            </a:pPr>
            <a:r>
              <a:rPr lang="en-US" sz="2813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I here?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448699" y="1922438"/>
            <a:ext cx="2733152" cy="2733152"/>
          </a:xfrm>
          <a:custGeom>
            <a:avLst/>
            <a:gdLst/>
            <a:ahLst/>
            <a:cxnLst/>
            <a:rect r="r" b="b" t="t" l="l"/>
            <a:pathLst>
              <a:path h="2733152" w="2733152">
                <a:moveTo>
                  <a:pt x="0" y="0"/>
                </a:moveTo>
                <a:lnTo>
                  <a:pt x="2733152" y="0"/>
                </a:lnTo>
                <a:lnTo>
                  <a:pt x="2733152" y="2733151"/>
                </a:lnTo>
                <a:lnTo>
                  <a:pt x="0" y="2733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287925" y="2002824"/>
            <a:ext cx="2679560" cy="2679560"/>
          </a:xfrm>
          <a:custGeom>
            <a:avLst/>
            <a:gdLst/>
            <a:ahLst/>
            <a:cxnLst/>
            <a:rect r="r" b="b" t="t" l="l"/>
            <a:pathLst>
              <a:path h="2679560" w="2679560">
                <a:moveTo>
                  <a:pt x="0" y="0"/>
                </a:moveTo>
                <a:lnTo>
                  <a:pt x="2679561" y="0"/>
                </a:lnTo>
                <a:lnTo>
                  <a:pt x="2679561" y="2679561"/>
                </a:lnTo>
                <a:lnTo>
                  <a:pt x="0" y="26795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080477" y="1922438"/>
            <a:ext cx="2733152" cy="2733152"/>
          </a:xfrm>
          <a:custGeom>
            <a:avLst/>
            <a:gdLst/>
            <a:ahLst/>
            <a:cxnLst/>
            <a:rect r="r" b="b" t="t" l="l"/>
            <a:pathLst>
              <a:path h="2733152" w="2733152">
                <a:moveTo>
                  <a:pt x="0" y="0"/>
                </a:moveTo>
                <a:lnTo>
                  <a:pt x="2733151" y="0"/>
                </a:lnTo>
                <a:lnTo>
                  <a:pt x="2733151" y="2733151"/>
                </a:lnTo>
                <a:lnTo>
                  <a:pt x="0" y="2733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157325" y="2056416"/>
            <a:ext cx="2679560" cy="2679560"/>
          </a:xfrm>
          <a:custGeom>
            <a:avLst/>
            <a:gdLst/>
            <a:ahLst/>
            <a:cxnLst/>
            <a:rect r="r" b="b" t="t" l="l"/>
            <a:pathLst>
              <a:path h="2679560" w="2679560">
                <a:moveTo>
                  <a:pt x="0" y="0"/>
                </a:moveTo>
                <a:lnTo>
                  <a:pt x="2679560" y="0"/>
                </a:lnTo>
                <a:lnTo>
                  <a:pt x="2679560" y="2679560"/>
                </a:lnTo>
                <a:lnTo>
                  <a:pt x="0" y="26795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878306" y="2043018"/>
            <a:ext cx="2733152" cy="2733152"/>
          </a:xfrm>
          <a:custGeom>
            <a:avLst/>
            <a:gdLst/>
            <a:ahLst/>
            <a:cxnLst/>
            <a:rect r="r" b="b" t="t" l="l"/>
            <a:pathLst>
              <a:path h="2733152" w="2733152">
                <a:moveTo>
                  <a:pt x="0" y="0"/>
                </a:moveTo>
                <a:lnTo>
                  <a:pt x="2733151" y="0"/>
                </a:lnTo>
                <a:lnTo>
                  <a:pt x="2733151" y="2733151"/>
                </a:lnTo>
                <a:lnTo>
                  <a:pt x="0" y="2733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905101" y="1922438"/>
            <a:ext cx="2679560" cy="2679560"/>
          </a:xfrm>
          <a:custGeom>
            <a:avLst/>
            <a:gdLst/>
            <a:ahLst/>
            <a:cxnLst/>
            <a:rect r="r" b="b" t="t" l="l"/>
            <a:pathLst>
              <a:path h="2679560" w="2679560">
                <a:moveTo>
                  <a:pt x="0" y="0"/>
                </a:moveTo>
                <a:lnTo>
                  <a:pt x="2679561" y="0"/>
                </a:lnTo>
                <a:lnTo>
                  <a:pt x="2679561" y="2679560"/>
                </a:lnTo>
                <a:lnTo>
                  <a:pt x="0" y="26795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81090" y="1922438"/>
            <a:ext cx="2733152" cy="2733152"/>
          </a:xfrm>
          <a:custGeom>
            <a:avLst/>
            <a:gdLst/>
            <a:ahLst/>
            <a:cxnLst/>
            <a:rect r="r" b="b" t="t" l="l"/>
            <a:pathLst>
              <a:path h="2733152" w="2733152">
                <a:moveTo>
                  <a:pt x="0" y="0"/>
                </a:moveTo>
                <a:lnTo>
                  <a:pt x="2733152" y="0"/>
                </a:lnTo>
                <a:lnTo>
                  <a:pt x="2733152" y="2733151"/>
                </a:lnTo>
                <a:lnTo>
                  <a:pt x="0" y="2733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933714" y="2029620"/>
            <a:ext cx="2679560" cy="2679560"/>
          </a:xfrm>
          <a:custGeom>
            <a:avLst/>
            <a:gdLst/>
            <a:ahLst/>
            <a:cxnLst/>
            <a:rect r="r" b="b" t="t" l="l"/>
            <a:pathLst>
              <a:path h="2679560" w="2679560">
                <a:moveTo>
                  <a:pt x="0" y="0"/>
                </a:moveTo>
                <a:lnTo>
                  <a:pt x="2679561" y="0"/>
                </a:lnTo>
                <a:lnTo>
                  <a:pt x="2679561" y="2679560"/>
                </a:lnTo>
                <a:lnTo>
                  <a:pt x="0" y="26795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287925" y="6259839"/>
            <a:ext cx="2733152" cy="2733152"/>
          </a:xfrm>
          <a:custGeom>
            <a:avLst/>
            <a:gdLst/>
            <a:ahLst/>
            <a:cxnLst/>
            <a:rect r="r" b="b" t="t" l="l"/>
            <a:pathLst>
              <a:path h="2733152" w="2733152">
                <a:moveTo>
                  <a:pt x="0" y="0"/>
                </a:moveTo>
                <a:lnTo>
                  <a:pt x="2733152" y="0"/>
                </a:lnTo>
                <a:lnTo>
                  <a:pt x="2733152" y="2733151"/>
                </a:lnTo>
                <a:lnTo>
                  <a:pt x="0" y="27331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210419" y="6125861"/>
            <a:ext cx="2679560" cy="2697424"/>
          </a:xfrm>
          <a:custGeom>
            <a:avLst/>
            <a:gdLst/>
            <a:ahLst/>
            <a:cxnLst/>
            <a:rect r="r" b="b" t="t" l="l"/>
            <a:pathLst>
              <a:path h="2697424" w="2679560">
                <a:moveTo>
                  <a:pt x="0" y="0"/>
                </a:moveTo>
                <a:lnTo>
                  <a:pt x="2679561" y="0"/>
                </a:lnTo>
                <a:lnTo>
                  <a:pt x="2679561" y="2697424"/>
                </a:lnTo>
                <a:lnTo>
                  <a:pt x="0" y="26974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" t="0" r="-82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123929" y="6224526"/>
            <a:ext cx="2733152" cy="2733152"/>
          </a:xfrm>
          <a:custGeom>
            <a:avLst/>
            <a:gdLst/>
            <a:ahLst/>
            <a:cxnLst/>
            <a:rect r="r" b="b" t="t" l="l"/>
            <a:pathLst>
              <a:path h="2733152" w="2733152">
                <a:moveTo>
                  <a:pt x="0" y="0"/>
                </a:moveTo>
                <a:lnTo>
                  <a:pt x="2733152" y="0"/>
                </a:lnTo>
                <a:lnTo>
                  <a:pt x="2733152" y="2733152"/>
                </a:lnTo>
                <a:lnTo>
                  <a:pt x="0" y="273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208269" y="6130740"/>
            <a:ext cx="2679560" cy="2679560"/>
          </a:xfrm>
          <a:custGeom>
            <a:avLst/>
            <a:gdLst/>
            <a:ahLst/>
            <a:cxnLst/>
            <a:rect r="r" b="b" t="t" l="l"/>
            <a:pathLst>
              <a:path h="2679560" w="2679560">
                <a:moveTo>
                  <a:pt x="0" y="0"/>
                </a:moveTo>
                <a:lnTo>
                  <a:pt x="2679560" y="0"/>
                </a:lnTo>
                <a:lnTo>
                  <a:pt x="2679560" y="2679560"/>
                </a:lnTo>
                <a:lnTo>
                  <a:pt x="0" y="26795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944949" y="6222631"/>
            <a:ext cx="2733152" cy="2733152"/>
          </a:xfrm>
          <a:custGeom>
            <a:avLst/>
            <a:gdLst/>
            <a:ahLst/>
            <a:cxnLst/>
            <a:rect r="r" b="b" t="t" l="l"/>
            <a:pathLst>
              <a:path h="2733152" w="2733152">
                <a:moveTo>
                  <a:pt x="0" y="0"/>
                </a:moveTo>
                <a:lnTo>
                  <a:pt x="2733151" y="0"/>
                </a:lnTo>
                <a:lnTo>
                  <a:pt x="2733151" y="2733152"/>
                </a:lnTo>
                <a:lnTo>
                  <a:pt x="0" y="273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933714" y="6383544"/>
            <a:ext cx="2679560" cy="2679560"/>
          </a:xfrm>
          <a:custGeom>
            <a:avLst/>
            <a:gdLst/>
            <a:ahLst/>
            <a:cxnLst/>
            <a:rect r="r" b="b" t="t" l="l"/>
            <a:pathLst>
              <a:path h="2679560" w="2679560">
                <a:moveTo>
                  <a:pt x="0" y="0"/>
                </a:moveTo>
                <a:lnTo>
                  <a:pt x="2679561" y="0"/>
                </a:lnTo>
                <a:lnTo>
                  <a:pt x="2679561" y="2679561"/>
                </a:lnTo>
                <a:lnTo>
                  <a:pt x="0" y="26795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884359" y="4634760"/>
            <a:ext cx="3647467" cy="78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IT Service Loss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111971" y="4699790"/>
            <a:ext cx="4337957" cy="78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Reputational Damage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714117" y="4699790"/>
            <a:ext cx="3413509" cy="78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Theft of Data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12927" y="8896654"/>
            <a:ext cx="3516609" cy="78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Data Encryption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170483" y="8896654"/>
            <a:ext cx="2670792" cy="78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Fines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841395" y="9010050"/>
            <a:ext cx="3158951" cy="78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Mental Health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9878306" y="6339509"/>
            <a:ext cx="2733152" cy="2733152"/>
          </a:xfrm>
          <a:custGeom>
            <a:avLst/>
            <a:gdLst/>
            <a:ahLst/>
            <a:cxnLst/>
            <a:rect r="r" b="b" t="t" l="l"/>
            <a:pathLst>
              <a:path h="2733152" w="2733152">
                <a:moveTo>
                  <a:pt x="0" y="0"/>
                </a:moveTo>
                <a:lnTo>
                  <a:pt x="2733151" y="0"/>
                </a:lnTo>
                <a:lnTo>
                  <a:pt x="2733151" y="2733152"/>
                </a:lnTo>
                <a:lnTo>
                  <a:pt x="0" y="273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905101" y="6218929"/>
            <a:ext cx="2679560" cy="2679560"/>
          </a:xfrm>
          <a:custGeom>
            <a:avLst/>
            <a:gdLst/>
            <a:ahLst/>
            <a:cxnLst/>
            <a:rect r="r" b="b" t="t" l="l"/>
            <a:pathLst>
              <a:path h="2679560" w="2679560">
                <a:moveTo>
                  <a:pt x="0" y="0"/>
                </a:moveTo>
                <a:lnTo>
                  <a:pt x="2679561" y="0"/>
                </a:lnTo>
                <a:lnTo>
                  <a:pt x="2679561" y="2679561"/>
                </a:lnTo>
                <a:lnTo>
                  <a:pt x="0" y="26795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9245949" y="8998240"/>
            <a:ext cx="4016410" cy="78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Company Valuation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5596523" y="4699790"/>
            <a:ext cx="3647467" cy="784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Financial Loss</a:t>
            </a:r>
          </a:p>
        </p:txBody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104776" y="150076"/>
            <a:ext cx="13580335" cy="19292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Sometimes Attacks Result in Some Business Ceasing To Trade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667531" y="1008468"/>
            <a:ext cx="3778180" cy="576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375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Impacts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7" id="7" descr="A person in a beanie and a red hat with his hand on his face  Description automatically generated"/>
          <p:cNvSpPr/>
          <p:nvPr/>
        </p:nvSpPr>
        <p:spPr>
          <a:xfrm flipH="false" flipV="false" rot="0">
            <a:off x="5035132" y="2752993"/>
            <a:ext cx="8231134" cy="6559184"/>
          </a:xfrm>
          <a:custGeom>
            <a:avLst/>
            <a:gdLst/>
            <a:ahLst/>
            <a:cxnLst/>
            <a:rect r="r" b="b" t="t" l="l"/>
            <a:pathLst>
              <a:path h="6559184" w="8231134">
                <a:moveTo>
                  <a:pt x="0" y="0"/>
                </a:moveTo>
                <a:lnTo>
                  <a:pt x="8231134" y="0"/>
                </a:lnTo>
                <a:lnTo>
                  <a:pt x="8231134" y="6559184"/>
                </a:lnTo>
                <a:lnTo>
                  <a:pt x="0" y="6559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96" r="0" b="-196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2700000">
            <a:off x="-825613" y="326815"/>
            <a:ext cx="3778180" cy="11617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26"/>
              </a:lnSpc>
            </a:pPr>
            <a:r>
              <a:rPr lang="en-US" b="true" sz="6189" spc="901">
                <a:solidFill>
                  <a:srgbClr val="FFFFFF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🤔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 descr="A person in a hoodie with a question mark on their face  Description automatically generated"/>
          <p:cNvSpPr/>
          <p:nvPr/>
        </p:nvSpPr>
        <p:spPr>
          <a:xfrm flipH="false" flipV="false" rot="0">
            <a:off x="4970585" y="1929284"/>
            <a:ext cx="8360229" cy="6430945"/>
          </a:xfrm>
          <a:custGeom>
            <a:avLst/>
            <a:gdLst/>
            <a:ahLst/>
            <a:cxnLst/>
            <a:rect r="r" b="b" t="t" l="l"/>
            <a:pathLst>
              <a:path h="6430945" w="8360229">
                <a:moveTo>
                  <a:pt x="0" y="0"/>
                </a:moveTo>
                <a:lnTo>
                  <a:pt x="8360228" y="0"/>
                </a:lnTo>
                <a:lnTo>
                  <a:pt x="8360228" y="6430945"/>
                </a:lnTo>
                <a:lnTo>
                  <a:pt x="0" y="6430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483429" y="1433565"/>
            <a:ext cx="11857055" cy="7904703"/>
          </a:xfrm>
          <a:custGeom>
            <a:avLst/>
            <a:gdLst/>
            <a:ahLst/>
            <a:cxnLst/>
            <a:rect r="r" b="b" t="t" l="l"/>
            <a:pathLst>
              <a:path h="7904703" w="11857055">
                <a:moveTo>
                  <a:pt x="0" y="0"/>
                </a:moveTo>
                <a:lnTo>
                  <a:pt x="11857055" y="0"/>
                </a:lnTo>
                <a:lnTo>
                  <a:pt x="11857055" y="7904703"/>
                </a:lnTo>
                <a:lnTo>
                  <a:pt x="0" y="79047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581326" y="1036899"/>
            <a:ext cx="3778180" cy="398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Motivation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24" r="0" b="-22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28457" y="7583156"/>
            <a:ext cx="10021556" cy="1607736"/>
          </a:xfrm>
          <a:custGeom>
            <a:avLst/>
            <a:gdLst/>
            <a:ahLst/>
            <a:cxnLst/>
            <a:rect r="r" b="b" t="t" l="l"/>
            <a:pathLst>
              <a:path h="1607736" w="10021556">
                <a:moveTo>
                  <a:pt x="0" y="0"/>
                </a:moveTo>
                <a:lnTo>
                  <a:pt x="10021556" y="0"/>
                </a:lnTo>
                <a:lnTo>
                  <a:pt x="10021556" y="1607736"/>
                </a:lnTo>
                <a:lnTo>
                  <a:pt x="0" y="16077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631403" y="7764709"/>
            <a:ext cx="10606134" cy="12578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10"/>
              </a:lnSpc>
            </a:pPr>
            <a:r>
              <a:rPr lang="en-US" b="true" sz="6841" spc="-15">
                <a:solidFill>
                  <a:srgbClr val="29292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WE WANT YOUR</a:t>
            </a:r>
            <a:r>
              <a:rPr lang="en-US" b="true" sz="6841" spc="-15">
                <a:solidFill>
                  <a:srgbClr val="FF104F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 DATA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576108" y="844655"/>
            <a:ext cx="3778180" cy="643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375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Phishing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354950" y="195629"/>
            <a:ext cx="13227384" cy="1023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The Scams Change…But 3 Things Never Change!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29228" y="2109421"/>
            <a:ext cx="9857852" cy="7416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Phishing vs Spear Phishing vs Whaling</a:t>
            </a:r>
          </a:p>
          <a:p>
            <a:pPr algn="ctr">
              <a:lnSpc>
                <a:spcPts val="4747"/>
              </a:lnSpc>
            </a:pPr>
          </a:p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The scam changes but the 3 things they want you to do never change</a:t>
            </a:r>
          </a:p>
          <a:p>
            <a:pPr algn="ctr">
              <a:lnSpc>
                <a:spcPts val="4747"/>
              </a:lnSpc>
            </a:pPr>
          </a:p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3 things: click on the link, open an attachment or divulge information</a:t>
            </a:r>
          </a:p>
          <a:p>
            <a:pPr algn="ctr">
              <a:lnSpc>
                <a:spcPts val="4747"/>
              </a:lnSpc>
            </a:pPr>
          </a:p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Motivation: Want your login details, want to deliver malware, want your data</a:t>
            </a:r>
          </a:p>
          <a:p>
            <a:pPr algn="ctr">
              <a:lnSpc>
                <a:spcPts val="4747"/>
              </a:lnSpc>
            </a:pPr>
          </a:p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Use tried and tested psychological cues to action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168932" y="2157046"/>
            <a:ext cx="7792976" cy="7475974"/>
          </a:xfrm>
          <a:custGeom>
            <a:avLst/>
            <a:gdLst/>
            <a:ahLst/>
            <a:cxnLst/>
            <a:rect r="r" b="b" t="t" l="l"/>
            <a:pathLst>
              <a:path h="7475974" w="7792976">
                <a:moveTo>
                  <a:pt x="0" y="0"/>
                </a:moveTo>
                <a:lnTo>
                  <a:pt x="7792976" y="0"/>
                </a:lnTo>
                <a:lnTo>
                  <a:pt x="7792976" y="7475974"/>
                </a:lnTo>
                <a:lnTo>
                  <a:pt x="0" y="74759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" t="0" r="-29" b="0"/>
            </a:stretch>
          </a:blipFill>
        </p:spPr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2700000">
            <a:off x="-686657" y="677567"/>
            <a:ext cx="3778180" cy="786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Hackers </a:t>
            </a:r>
          </a:p>
          <a:p>
            <a:pPr algn="ctr">
              <a:lnSpc>
                <a:spcPts val="3038"/>
              </a:lnSpc>
            </a:pPr>
            <a:r>
              <a:rPr lang="en-US" sz="2531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log in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05802" y="2371411"/>
            <a:ext cx="16354809" cy="6728652"/>
          </a:xfrm>
          <a:custGeom>
            <a:avLst/>
            <a:gdLst/>
            <a:ahLst/>
            <a:cxnLst/>
            <a:rect r="r" b="b" t="t" l="l"/>
            <a:pathLst>
              <a:path h="6728652" w="16354809">
                <a:moveTo>
                  <a:pt x="0" y="0"/>
                </a:moveTo>
                <a:lnTo>
                  <a:pt x="16354809" y="0"/>
                </a:lnTo>
                <a:lnTo>
                  <a:pt x="16354809" y="6728652"/>
                </a:lnTo>
                <a:lnTo>
                  <a:pt x="0" y="67286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" t="0" r="-33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48242" y="182231"/>
            <a:ext cx="14808596" cy="1827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Length, uppercase, lowercase, numbers, and special characters? 🤷‍♂️ Let's think like a bad guy...😈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43288" y="950119"/>
            <a:ext cx="11401425" cy="1385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b="true" sz="6599" spc="-14">
                <a:solidFill>
                  <a:srgbClr val="33339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Partners in delivery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057482" y="2705101"/>
            <a:ext cx="12065880" cy="6910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b="true" sz="2099" spc="-4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Funded and supported by</a:t>
            </a:r>
          </a:p>
          <a:p>
            <a:pPr algn="l">
              <a:lnSpc>
                <a:spcPts val="2519"/>
              </a:lnSpc>
            </a:pPr>
          </a:p>
          <a:p>
            <a:pPr algn="l">
              <a:lnSpc>
                <a:spcPts val="2519"/>
              </a:lnSpc>
            </a:pPr>
          </a:p>
          <a:p>
            <a:pPr algn="l">
              <a:lnSpc>
                <a:spcPts val="2519"/>
              </a:lnSpc>
            </a:pPr>
          </a:p>
          <a:p>
            <a:pPr algn="l">
              <a:lnSpc>
                <a:spcPts val="2519"/>
              </a:lnSpc>
            </a:pPr>
          </a:p>
          <a:p>
            <a:pPr algn="l">
              <a:lnSpc>
                <a:spcPts val="2519"/>
              </a:lnSpc>
            </a:pPr>
            <a:r>
              <a:rPr lang="en-US" b="true" sz="2099" spc="-4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Partners</a:t>
            </a:r>
          </a:p>
          <a:p>
            <a:pPr algn="l">
              <a:lnSpc>
                <a:spcPts val="2519"/>
              </a:lnSpc>
            </a:pPr>
          </a:p>
          <a:p>
            <a:pPr algn="l">
              <a:lnSpc>
                <a:spcPts val="2519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751206" y="3167358"/>
            <a:ext cx="4428187" cy="1269807"/>
          </a:xfrm>
          <a:custGeom>
            <a:avLst/>
            <a:gdLst/>
            <a:ahLst/>
            <a:cxnLst/>
            <a:rect r="r" b="b" t="t" l="l"/>
            <a:pathLst>
              <a:path h="1269807" w="4428187">
                <a:moveTo>
                  <a:pt x="0" y="0"/>
                </a:moveTo>
                <a:lnTo>
                  <a:pt x="4428187" y="0"/>
                </a:lnTo>
                <a:lnTo>
                  <a:pt x="4428187" y="1269807"/>
                </a:lnTo>
                <a:lnTo>
                  <a:pt x="0" y="1269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" t="0" r="-143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86170" y="5143500"/>
            <a:ext cx="3515661" cy="1264276"/>
          </a:xfrm>
          <a:custGeom>
            <a:avLst/>
            <a:gdLst/>
            <a:ahLst/>
            <a:cxnLst/>
            <a:rect r="r" b="b" t="t" l="l"/>
            <a:pathLst>
              <a:path h="1264276" w="3515661">
                <a:moveTo>
                  <a:pt x="0" y="0"/>
                </a:moveTo>
                <a:lnTo>
                  <a:pt x="3515660" y="0"/>
                </a:lnTo>
                <a:lnTo>
                  <a:pt x="3515660" y="1264276"/>
                </a:lnTo>
                <a:lnTo>
                  <a:pt x="0" y="12642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43" r="0" b="-4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41674" y="4966375"/>
            <a:ext cx="2148703" cy="2148703"/>
          </a:xfrm>
          <a:custGeom>
            <a:avLst/>
            <a:gdLst/>
            <a:ahLst/>
            <a:cxnLst/>
            <a:rect r="r" b="b" t="t" l="l"/>
            <a:pathLst>
              <a:path h="2148703" w="2148703">
                <a:moveTo>
                  <a:pt x="0" y="0"/>
                </a:moveTo>
                <a:lnTo>
                  <a:pt x="2148704" y="0"/>
                </a:lnTo>
                <a:lnTo>
                  <a:pt x="2148704" y="2148704"/>
                </a:lnTo>
                <a:lnTo>
                  <a:pt x="0" y="21487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28894" y="7317535"/>
            <a:ext cx="4072336" cy="1856817"/>
          </a:xfrm>
          <a:custGeom>
            <a:avLst/>
            <a:gdLst/>
            <a:ahLst/>
            <a:cxnLst/>
            <a:rect r="r" b="b" t="t" l="l"/>
            <a:pathLst>
              <a:path h="1856817" w="4072336">
                <a:moveTo>
                  <a:pt x="0" y="0"/>
                </a:moveTo>
                <a:lnTo>
                  <a:pt x="4072336" y="0"/>
                </a:lnTo>
                <a:lnTo>
                  <a:pt x="4072336" y="1856817"/>
                </a:lnTo>
                <a:lnTo>
                  <a:pt x="0" y="185681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005016" y="5143500"/>
            <a:ext cx="3746190" cy="1397585"/>
          </a:xfrm>
          <a:custGeom>
            <a:avLst/>
            <a:gdLst/>
            <a:ahLst/>
            <a:cxnLst/>
            <a:rect r="r" b="b" t="t" l="l"/>
            <a:pathLst>
              <a:path h="1397585" w="3746190">
                <a:moveTo>
                  <a:pt x="0" y="0"/>
                </a:moveTo>
                <a:lnTo>
                  <a:pt x="3746190" y="0"/>
                </a:lnTo>
                <a:lnTo>
                  <a:pt x="3746190" y="1397584"/>
                </a:lnTo>
                <a:lnTo>
                  <a:pt x="0" y="13975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5" r="0" b="-35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335607" y="7115079"/>
            <a:ext cx="3509628" cy="2050939"/>
          </a:xfrm>
          <a:custGeom>
            <a:avLst/>
            <a:gdLst/>
            <a:ahLst/>
            <a:cxnLst/>
            <a:rect r="r" b="b" t="t" l="l"/>
            <a:pathLst>
              <a:path h="2050939" w="3509628">
                <a:moveTo>
                  <a:pt x="0" y="0"/>
                </a:moveTo>
                <a:lnTo>
                  <a:pt x="3509628" y="0"/>
                </a:lnTo>
                <a:lnTo>
                  <a:pt x="3509628" y="2050939"/>
                </a:lnTo>
                <a:lnTo>
                  <a:pt x="0" y="20509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179393" y="7317535"/>
            <a:ext cx="4072556" cy="1414878"/>
          </a:xfrm>
          <a:custGeom>
            <a:avLst/>
            <a:gdLst/>
            <a:ahLst/>
            <a:cxnLst/>
            <a:rect r="r" b="b" t="t" l="l"/>
            <a:pathLst>
              <a:path h="1414878" w="4072556">
                <a:moveTo>
                  <a:pt x="0" y="0"/>
                </a:moveTo>
                <a:lnTo>
                  <a:pt x="4072556" y="0"/>
                </a:lnTo>
                <a:lnTo>
                  <a:pt x="4072556" y="1414878"/>
                </a:lnTo>
                <a:lnTo>
                  <a:pt x="0" y="14148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30" r="0" b="-30"/>
            </a:stretch>
          </a:blipFill>
        </p:spPr>
      </p: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20589" y="1788607"/>
            <a:ext cx="8566428" cy="174171"/>
          </a:xfrm>
          <a:custGeom>
            <a:avLst/>
            <a:gdLst/>
            <a:ahLst/>
            <a:cxnLst/>
            <a:rect r="r" b="b" t="t" l="l"/>
            <a:pathLst>
              <a:path h="174171" w="8566428">
                <a:moveTo>
                  <a:pt x="0" y="0"/>
                </a:moveTo>
                <a:lnTo>
                  <a:pt x="8566428" y="0"/>
                </a:lnTo>
                <a:lnTo>
                  <a:pt x="8566428" y="174172"/>
                </a:lnTo>
                <a:lnTo>
                  <a:pt x="0" y="1741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0" r="0" b="-3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409766"/>
            <a:ext cx="11830798" cy="133978"/>
          </a:xfrm>
          <a:custGeom>
            <a:avLst/>
            <a:gdLst/>
            <a:ahLst/>
            <a:cxnLst/>
            <a:rect r="r" b="b" t="t" l="l"/>
            <a:pathLst>
              <a:path h="133978" w="11830798">
                <a:moveTo>
                  <a:pt x="0" y="0"/>
                </a:moveTo>
                <a:lnTo>
                  <a:pt x="11830798" y="0"/>
                </a:lnTo>
                <a:lnTo>
                  <a:pt x="11830798" y="133978"/>
                </a:lnTo>
                <a:lnTo>
                  <a:pt x="0" y="1339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" r="0" b="-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11136" y="1217735"/>
            <a:ext cx="7563341" cy="1033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How not to authenticate 🤦‍♀️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2700000">
            <a:off x="-581326" y="1023501"/>
            <a:ext cx="3778180" cy="38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Passwords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" r="0" b="-22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24" r="0" b="-224"/>
            </a:stretch>
          </a:blipFill>
        </p:spPr>
      </p:sp>
      <p:pic>
        <p:nvPicPr>
          <p:cNvPr name="Picture 9" id="9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0" t="0" r="0" b="0"/>
          <a:stretch>
            <a:fillRect/>
          </a:stretch>
        </p:blipFill>
        <p:spPr>
          <a:xfrm flipH="false" flipV="false" rot="0">
            <a:off x="4336422" y="2511252"/>
            <a:ext cx="9628555" cy="5416063"/>
          </a:xfrm>
          <a:prstGeom prst="rect">
            <a:avLst/>
          </a:prstGeom>
        </p:spPr>
      </p:pic>
      <p:sp>
        <p:nvSpPr>
          <p:cNvPr name="Freeform 10" id="10"/>
          <p:cNvSpPr/>
          <p:nvPr/>
        </p:nvSpPr>
        <p:spPr>
          <a:xfrm flipH="false" flipV="false" rot="0">
            <a:off x="1205802" y="10045126"/>
            <a:ext cx="16995469" cy="234710"/>
          </a:xfrm>
          <a:custGeom>
            <a:avLst/>
            <a:gdLst/>
            <a:ahLst/>
            <a:cxnLst/>
            <a:rect r="r" b="b" t="t" l="l"/>
            <a:pathLst>
              <a:path h="234710" w="16995469">
                <a:moveTo>
                  <a:pt x="0" y="0"/>
                </a:moveTo>
                <a:lnTo>
                  <a:pt x="16995469" y="0"/>
                </a:lnTo>
                <a:lnTo>
                  <a:pt x="16995469" y="234710"/>
                </a:lnTo>
                <a:lnTo>
                  <a:pt x="0" y="23471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4002044" r="0" b="-4002044"/>
            </a:stretch>
          </a:blipFill>
        </p:spPr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44680" y="574493"/>
            <a:ext cx="16513048" cy="124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2"/>
              </a:lnSpc>
            </a:pPr>
            <a:r>
              <a:rPr lang="en-US" sz="7201" b="true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Passwords, Password Managers, MFA</a:t>
            </a:r>
          </a:p>
        </p:txBody>
      </p:sp>
      <p:sp>
        <p:nvSpPr>
          <p:cNvPr name="AutoShape 3" id="3"/>
          <p:cNvSpPr/>
          <p:nvPr/>
        </p:nvSpPr>
        <p:spPr>
          <a:xfrm rot="102173">
            <a:off x="-36325" y="1963207"/>
            <a:ext cx="2705106" cy="0"/>
          </a:xfrm>
          <a:prstGeom prst="line">
            <a:avLst/>
          </a:prstGeom>
          <a:ln cap="rnd" w="47625">
            <a:solidFill>
              <a:srgbClr val="62B374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3648668" y="2615251"/>
            <a:ext cx="11425647" cy="7438461"/>
            <a:chOff x="0" y="0"/>
            <a:chExt cx="15234196" cy="9917948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234158" cy="9917938"/>
            </a:xfrm>
            <a:custGeom>
              <a:avLst/>
              <a:gdLst/>
              <a:ahLst/>
              <a:cxnLst/>
              <a:rect r="r" b="b" t="t" l="l"/>
              <a:pathLst>
                <a:path h="9917938" w="15234158">
                  <a:moveTo>
                    <a:pt x="0" y="0"/>
                  </a:moveTo>
                  <a:lnTo>
                    <a:pt x="15234158" y="0"/>
                  </a:lnTo>
                  <a:lnTo>
                    <a:pt x="15234158" y="9917938"/>
                  </a:lnTo>
                  <a:lnTo>
                    <a:pt x="0" y="9917938"/>
                  </a:lnTo>
                  <a:close/>
                </a:path>
              </a:pathLst>
            </a:custGeom>
            <a:gradFill rotWithShape="true">
              <a:gsLst>
                <a:gs pos="0">
                  <a:srgbClr val="A21A5C">
                    <a:alpha val="100000"/>
                  </a:srgbClr>
                </a:gs>
                <a:gs pos="100000">
                  <a:srgbClr val="202A52">
                    <a:alpha val="100000"/>
                  </a:srgbClr>
                </a:gs>
              </a:gsLst>
              <a:lin ang="5400000"/>
            </a:gradFill>
          </p:spPr>
        </p:sp>
      </p:grpSp>
      <p:sp>
        <p:nvSpPr>
          <p:cNvPr name="Freeform 6" id="6" descr="A chart with numbers and letters  Description automatically generated"/>
          <p:cNvSpPr/>
          <p:nvPr/>
        </p:nvSpPr>
        <p:spPr>
          <a:xfrm flipH="false" flipV="false" rot="0">
            <a:off x="3440321" y="2416294"/>
            <a:ext cx="11390669" cy="7447745"/>
          </a:xfrm>
          <a:custGeom>
            <a:avLst/>
            <a:gdLst/>
            <a:ahLst/>
            <a:cxnLst/>
            <a:rect r="r" b="b" t="t" l="l"/>
            <a:pathLst>
              <a:path h="7447745" w="11390669">
                <a:moveTo>
                  <a:pt x="0" y="0"/>
                </a:moveTo>
                <a:lnTo>
                  <a:pt x="11390669" y="0"/>
                </a:lnTo>
                <a:lnTo>
                  <a:pt x="11390669" y="7447745"/>
                </a:lnTo>
                <a:lnTo>
                  <a:pt x="0" y="7447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t="0" r="-43" b="0"/>
            </a:stretch>
          </a:blipFill>
        </p:spPr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547" y="6698"/>
            <a:ext cx="18301398" cy="10276114"/>
          </a:xfrm>
          <a:custGeom>
            <a:avLst/>
            <a:gdLst/>
            <a:ahLst/>
            <a:cxnLst/>
            <a:rect r="r" b="b" t="t" l="l"/>
            <a:pathLst>
              <a:path h="10276114" w="18301398">
                <a:moveTo>
                  <a:pt x="0" y="0"/>
                </a:moveTo>
                <a:lnTo>
                  <a:pt x="18301398" y="0"/>
                </a:lnTo>
                <a:lnTo>
                  <a:pt x="18301398" y="10276114"/>
                </a:lnTo>
                <a:lnTo>
                  <a:pt x="0" y="10276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07545" y="0"/>
            <a:ext cx="18408943" cy="10276114"/>
          </a:xfrm>
          <a:custGeom>
            <a:avLst/>
            <a:gdLst/>
            <a:ahLst/>
            <a:cxnLst/>
            <a:rect r="r" b="b" t="t" l="l"/>
            <a:pathLst>
              <a:path h="10276114" w="18408943">
                <a:moveTo>
                  <a:pt x="0" y="0"/>
                </a:moveTo>
                <a:lnTo>
                  <a:pt x="18408943" y="0"/>
                </a:lnTo>
                <a:lnTo>
                  <a:pt x="18408943" y="10276114"/>
                </a:lnTo>
                <a:lnTo>
                  <a:pt x="0" y="10276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301398" cy="11522110"/>
          </a:xfrm>
          <a:custGeom>
            <a:avLst/>
            <a:gdLst/>
            <a:ahLst/>
            <a:cxnLst/>
            <a:rect r="r" b="b" t="t" l="l"/>
            <a:pathLst>
              <a:path h="11522110" w="18301398">
                <a:moveTo>
                  <a:pt x="0" y="0"/>
                </a:moveTo>
                <a:lnTo>
                  <a:pt x="18301398" y="0"/>
                </a:lnTo>
                <a:lnTo>
                  <a:pt x="18301398" y="11522110"/>
                </a:lnTo>
                <a:lnTo>
                  <a:pt x="0" y="115221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043874" y="249220"/>
            <a:ext cx="7292173" cy="1023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AI Chat Bots &amp; Video Calls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73167" y="1707487"/>
            <a:ext cx="17845412" cy="6813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72896" indent="-286448" lvl="1">
              <a:lnSpc>
                <a:spcPts val="5063"/>
              </a:lnSpc>
              <a:buFont typeface="Arial"/>
              <a:buChar char="•"/>
            </a:pPr>
            <a:r>
              <a:rPr lang="en-US" sz="3375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AI driven chatbot has been detected during multi-agency video calls</a:t>
            </a:r>
          </a:p>
          <a:p>
            <a:pPr algn="ctr" marL="572896" indent="-286448" lvl="1">
              <a:lnSpc>
                <a:spcPts val="5063"/>
              </a:lnSpc>
            </a:pPr>
          </a:p>
          <a:p>
            <a:pPr algn="ctr" marL="572896" indent="-286448" lvl="1">
              <a:lnSpc>
                <a:spcPts val="5063"/>
              </a:lnSpc>
              <a:buFont typeface="Arial"/>
              <a:buChar char="•"/>
            </a:pPr>
            <a:r>
              <a:rPr lang="en-US" sz="3375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Teams, Zoom and Google</a:t>
            </a:r>
          </a:p>
          <a:p>
            <a:pPr algn="ctr" marL="572896" indent="-286448" lvl="1">
              <a:lnSpc>
                <a:spcPts val="5063"/>
              </a:lnSpc>
            </a:pPr>
          </a:p>
          <a:p>
            <a:pPr algn="ctr" marL="572896" indent="-286448" lvl="1">
              <a:lnSpc>
                <a:spcPts val="5063"/>
              </a:lnSpc>
              <a:buFont typeface="Arial"/>
              <a:buChar char="•"/>
            </a:pPr>
            <a:r>
              <a:rPr lang="en-US" sz="3375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Creates AI generated summaries, transcripts, playback</a:t>
            </a:r>
          </a:p>
          <a:p>
            <a:pPr algn="ctr" marL="572896" indent="-286448" lvl="1">
              <a:lnSpc>
                <a:spcPts val="5063"/>
              </a:lnSpc>
            </a:pPr>
          </a:p>
          <a:p>
            <a:pPr algn="ctr" marL="572896" indent="-286448" lvl="1">
              <a:lnSpc>
                <a:spcPts val="5063"/>
              </a:lnSpc>
              <a:buFont typeface="Arial"/>
              <a:buChar char="•"/>
            </a:pPr>
            <a:r>
              <a:rPr lang="en-US" sz="3375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Provides details related to speech coaching (speed of speech, sentiment analysis, etc).</a:t>
            </a:r>
          </a:p>
          <a:p>
            <a:pPr algn="ctr" marL="572896" indent="-286448" lvl="1">
              <a:lnSpc>
                <a:spcPts val="5063"/>
              </a:lnSpc>
            </a:pPr>
          </a:p>
          <a:p>
            <a:pPr algn="ctr" marL="572896" indent="-286448" lvl="1">
              <a:lnSpc>
                <a:spcPts val="5063"/>
              </a:lnSpc>
              <a:buFont typeface="Arial"/>
              <a:buChar char="•"/>
            </a:pPr>
            <a:r>
              <a:rPr lang="en-US" sz="3375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What the </a:t>
            </a:r>
            <a:r>
              <a:rPr lang="en-US" sz="3375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1,554</a:t>
            </a:r>
            <a:r>
              <a:rPr lang="en-US" sz="3375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 apps do with the information? Who it is shared with, etc?</a:t>
            </a:r>
          </a:p>
          <a:p>
            <a:pPr algn="ctr" marL="572896" indent="-286448" lvl="1">
              <a:lnSpc>
                <a:spcPts val="5063"/>
              </a:lnSpc>
            </a:pPr>
          </a:p>
          <a:p>
            <a:pPr algn="ctr" marL="572896" indent="-286448" lvl="1">
              <a:lnSpc>
                <a:spcPts val="5063"/>
              </a:lnSpc>
              <a:buFont typeface="Arial"/>
              <a:buChar char="•"/>
            </a:pPr>
            <a:r>
              <a:rPr lang="en-US" sz="3375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Could they constitute a data breach?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-2700000">
            <a:off x="-790470" y="830664"/>
            <a:ext cx="3778180" cy="643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3"/>
              </a:lnSpc>
            </a:pPr>
            <a:r>
              <a:rPr lang="en-US" sz="4219" spc="88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🤖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2700000">
            <a:off x="-790470" y="830664"/>
            <a:ext cx="3778180" cy="643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63"/>
              </a:lnSpc>
            </a:pPr>
            <a:r>
              <a:rPr lang="en-US" sz="4219" spc="883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🤖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 descr="A screenshot of a computer  Description automatically generated"/>
          <p:cNvSpPr/>
          <p:nvPr/>
        </p:nvSpPr>
        <p:spPr>
          <a:xfrm flipH="false" flipV="false" rot="0">
            <a:off x="4121144" y="1242163"/>
            <a:ext cx="10932607" cy="7805185"/>
          </a:xfrm>
          <a:custGeom>
            <a:avLst/>
            <a:gdLst/>
            <a:ahLst/>
            <a:cxnLst/>
            <a:rect r="r" b="b" t="t" l="l"/>
            <a:pathLst>
              <a:path h="7805185" w="10932607">
                <a:moveTo>
                  <a:pt x="0" y="0"/>
                </a:moveTo>
                <a:lnTo>
                  <a:pt x="10932607" y="0"/>
                </a:lnTo>
                <a:lnTo>
                  <a:pt x="10932607" y="7805185"/>
                </a:lnTo>
                <a:lnTo>
                  <a:pt x="0" y="78051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560446" y="603815"/>
            <a:ext cx="6495003" cy="1023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Social media within minutes….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612967" y="1016801"/>
            <a:ext cx="3778180" cy="585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75"/>
              </a:lnSpc>
            </a:pPr>
            <a:r>
              <a:rPr lang="en-US" sz="2813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LinkedIn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7" id="7" descr="A screenshot of a screenshot of a video  Description automatically generated"/>
          <p:cNvSpPr/>
          <p:nvPr/>
        </p:nvSpPr>
        <p:spPr>
          <a:xfrm flipH="false" flipV="false" rot="0">
            <a:off x="601625" y="2581310"/>
            <a:ext cx="9199824" cy="6966857"/>
          </a:xfrm>
          <a:custGeom>
            <a:avLst/>
            <a:gdLst/>
            <a:ahLst/>
            <a:cxnLst/>
            <a:rect r="r" b="b" t="t" l="l"/>
            <a:pathLst>
              <a:path h="6966857" w="9199824">
                <a:moveTo>
                  <a:pt x="0" y="0"/>
                </a:moveTo>
                <a:lnTo>
                  <a:pt x="9199824" y="0"/>
                </a:lnTo>
                <a:lnTo>
                  <a:pt x="9199824" y="6966857"/>
                </a:lnTo>
                <a:lnTo>
                  <a:pt x="0" y="69668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 descr="A screenshot of a social media post  Description automatically generated"/>
          <p:cNvSpPr/>
          <p:nvPr/>
        </p:nvSpPr>
        <p:spPr>
          <a:xfrm flipH="false" flipV="false" rot="0">
            <a:off x="9150699" y="741345"/>
            <a:ext cx="8812181" cy="8806822"/>
          </a:xfrm>
          <a:custGeom>
            <a:avLst/>
            <a:gdLst/>
            <a:ahLst/>
            <a:cxnLst/>
            <a:rect r="r" b="b" t="t" l="l"/>
            <a:pathLst>
              <a:path h="8806822" w="8812181">
                <a:moveTo>
                  <a:pt x="0" y="0"/>
                </a:moveTo>
                <a:lnTo>
                  <a:pt x="8812181" y="0"/>
                </a:lnTo>
                <a:lnTo>
                  <a:pt x="8812181" y="8806822"/>
                </a:lnTo>
                <a:lnTo>
                  <a:pt x="0" y="8806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71" t="0" r="0" b="0"/>
            </a:stretch>
          </a:blipFill>
        </p:spPr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2700000">
            <a:off x="-683288" y="897653"/>
            <a:ext cx="3778180" cy="576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b="true" sz="3797" spc="879">
                <a:solidFill>
                  <a:srgbClr val="FFFFFF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👣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523622" y="897653"/>
            <a:ext cx="11593565" cy="8695174"/>
          </a:xfrm>
          <a:custGeom>
            <a:avLst/>
            <a:gdLst/>
            <a:ahLst/>
            <a:cxnLst/>
            <a:rect r="r" b="b" t="t" l="l"/>
            <a:pathLst>
              <a:path h="8695174" w="11593565">
                <a:moveTo>
                  <a:pt x="0" y="0"/>
                </a:moveTo>
                <a:lnTo>
                  <a:pt x="11593565" y="0"/>
                </a:lnTo>
                <a:lnTo>
                  <a:pt x="11593565" y="8695173"/>
                </a:lnTo>
                <a:lnTo>
                  <a:pt x="0" y="86951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9" r="0" b="-19"/>
            </a:stretch>
          </a:blipFill>
        </p:spPr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603952" y="444692"/>
            <a:ext cx="14716491" cy="1033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But how do they discover the information about their targets?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581326" y="1023501"/>
            <a:ext cx="3778180" cy="384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Footprint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05802" y="10045126"/>
            <a:ext cx="16995469" cy="234710"/>
          </a:xfrm>
          <a:custGeom>
            <a:avLst/>
            <a:gdLst/>
            <a:ahLst/>
            <a:cxnLst/>
            <a:rect r="r" b="b" t="t" l="l"/>
            <a:pathLst>
              <a:path h="234710" w="16995469">
                <a:moveTo>
                  <a:pt x="0" y="0"/>
                </a:moveTo>
                <a:lnTo>
                  <a:pt x="16995469" y="0"/>
                </a:lnTo>
                <a:lnTo>
                  <a:pt x="16995469" y="234710"/>
                </a:lnTo>
                <a:lnTo>
                  <a:pt x="0" y="2347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002044" r="0" b="-4002044"/>
            </a:stretch>
          </a:blipFill>
        </p:spPr>
      </p:sp>
      <p:pic>
        <p:nvPicPr>
          <p:cNvPr name="Picture 8" id="8">
            <a:hlinkClick action="ppaction://media"/>
          </p:cNvPr>
          <p:cNvPicPr>
            <a:picLocks noChangeAspect="true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936839" y="1826532"/>
            <a:ext cx="13607701" cy="7654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80000">
                <p:cTn fill="hold" display="false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43288" y="950119"/>
            <a:ext cx="11401425" cy="1385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b="true" sz="6599" spc="-14">
                <a:solidFill>
                  <a:srgbClr val="33339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Partnership working in Health Transport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057482" y="2705101"/>
            <a:ext cx="12065880" cy="6370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799" spc="-10">
                <a:solidFill>
                  <a:srgbClr val="000000"/>
                </a:solidFill>
                <a:latin typeface="Nanum Square"/>
                <a:ea typeface="Nanum Square"/>
                <a:cs typeface="Nanum Square"/>
                <a:sym typeface="Nanum Square"/>
              </a:rPr>
              <a:t>Covering the entire Western half of Derbyshire Since October 2017.</a:t>
            </a:r>
          </a:p>
          <a:p>
            <a:pPr algn="ctr">
              <a:lnSpc>
                <a:spcPts val="5759"/>
              </a:lnSpc>
            </a:pPr>
          </a:p>
          <a:p>
            <a:pPr algn="ctr" marL="617728" indent="-308864" lvl="1">
              <a:lnSpc>
                <a:spcPts val="5759"/>
              </a:lnSpc>
              <a:buFont typeface="Arial"/>
              <a:buChar char="•"/>
            </a:pPr>
            <a:r>
              <a:rPr lang="en-US" sz="4799" spc="-10">
                <a:solidFill>
                  <a:srgbClr val="000000"/>
                </a:solidFill>
                <a:latin typeface="Nanum Square"/>
                <a:ea typeface="Nanum Square"/>
                <a:cs typeface="Nanum Square"/>
                <a:sym typeface="Nanum Square"/>
              </a:rPr>
              <a:t>Transported over </a:t>
            </a:r>
            <a:r>
              <a:rPr lang="en-US" b="true" sz="4799" spc="-10">
                <a:solidFill>
                  <a:srgbClr val="00B05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68,139*</a:t>
            </a:r>
            <a:r>
              <a:rPr lang="en-US" sz="4799" spc="-10">
                <a:solidFill>
                  <a:srgbClr val="000000"/>
                </a:solidFill>
                <a:latin typeface="Nanum Square"/>
                <a:ea typeface="Nanum Square"/>
                <a:cs typeface="Nanum Square"/>
                <a:sym typeface="Nanum Square"/>
              </a:rPr>
              <a:t> passengers</a:t>
            </a:r>
          </a:p>
          <a:p>
            <a:pPr algn="ctr" marL="617728" indent="-308864" lvl="1">
              <a:lnSpc>
                <a:spcPts val="5759"/>
              </a:lnSpc>
            </a:pPr>
          </a:p>
          <a:p>
            <a:pPr algn="ctr" marL="617728" indent="-308864" lvl="1">
              <a:lnSpc>
                <a:spcPts val="5759"/>
              </a:lnSpc>
              <a:buFont typeface="Arial"/>
              <a:buChar char="•"/>
            </a:pPr>
            <a:r>
              <a:rPr lang="en-US" sz="4799" spc="-10">
                <a:solidFill>
                  <a:srgbClr val="000000"/>
                </a:solidFill>
                <a:latin typeface="Nanum Square"/>
                <a:ea typeface="Nanum Square"/>
                <a:cs typeface="Nanum Square"/>
                <a:sym typeface="Nanum Square"/>
              </a:rPr>
              <a:t>Travelled over </a:t>
            </a:r>
            <a:r>
              <a:rPr lang="en-US" b="true" sz="4799" spc="-10">
                <a:solidFill>
                  <a:srgbClr val="00B05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832,857*</a:t>
            </a:r>
            <a:r>
              <a:rPr lang="en-US" sz="4799" spc="-10">
                <a:solidFill>
                  <a:srgbClr val="000000"/>
                </a:solidFill>
                <a:latin typeface="Nanum Square"/>
                <a:ea typeface="Nanum Square"/>
                <a:cs typeface="Nanum Square"/>
                <a:sym typeface="Nanum Square"/>
              </a:rPr>
              <a:t> miles</a:t>
            </a:r>
          </a:p>
          <a:p>
            <a:pPr algn="ctr" marL="617728" indent="-308864" lvl="1">
              <a:lnSpc>
                <a:spcPts val="5759"/>
              </a:lnSpc>
            </a:pPr>
          </a:p>
          <a:p>
            <a:pPr algn="ctr" marL="308864" indent="-154432" lvl="1">
              <a:lnSpc>
                <a:spcPts val="2879"/>
              </a:lnSpc>
            </a:pPr>
            <a:r>
              <a:rPr lang="en-US" sz="2399" i="true" spc="-5">
                <a:solidFill>
                  <a:srgbClr val="00B050"/>
                </a:solidFill>
                <a:latin typeface="Nanum Square"/>
                <a:ea typeface="Nanum Square"/>
                <a:cs typeface="Nanum Square"/>
                <a:sym typeface="Nanum Square"/>
              </a:rPr>
              <a:t>* Reporting during Covid pandemic was temporarily suspended</a:t>
            </a:r>
          </a:p>
        </p:txBody>
      </p:sp>
      <p:sp>
        <p:nvSpPr>
          <p:cNvPr name="Freeform 4" id="4" descr="SMALL CONNEX Logo RGB Colour.png"/>
          <p:cNvSpPr/>
          <p:nvPr/>
        </p:nvSpPr>
        <p:spPr>
          <a:xfrm flipH="false" flipV="false" rot="0">
            <a:off x="14112552" y="9463980"/>
            <a:ext cx="1457400" cy="543710"/>
          </a:xfrm>
          <a:custGeom>
            <a:avLst/>
            <a:gdLst/>
            <a:ahLst/>
            <a:cxnLst/>
            <a:rect r="r" b="b" t="t" l="l"/>
            <a:pathLst>
              <a:path h="543710" w="1457400">
                <a:moveTo>
                  <a:pt x="0" y="0"/>
                </a:moveTo>
                <a:lnTo>
                  <a:pt x="1457400" y="0"/>
                </a:lnTo>
                <a:lnTo>
                  <a:pt x="1457400" y="543710"/>
                </a:lnTo>
                <a:lnTo>
                  <a:pt x="0" y="54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" t="0" r="-171" b="0"/>
            </a:stretch>
          </a:blipFill>
        </p:spPr>
      </p: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345023" y="463585"/>
            <a:ext cx="8745834" cy="1827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The trail of data we leave behind as we use digital services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23563" y="2657915"/>
            <a:ext cx="4457160" cy="654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Social Media Activity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79587" y="2679560"/>
            <a:ext cx="881664" cy="702800"/>
          </a:xfrm>
          <a:custGeom>
            <a:avLst/>
            <a:gdLst/>
            <a:ahLst/>
            <a:cxnLst/>
            <a:rect r="r" b="b" t="t" l="l"/>
            <a:pathLst>
              <a:path h="702800" w="881664">
                <a:moveTo>
                  <a:pt x="0" y="0"/>
                </a:moveTo>
                <a:lnTo>
                  <a:pt x="881664" y="0"/>
                </a:lnTo>
                <a:lnTo>
                  <a:pt x="881664" y="702801"/>
                </a:lnTo>
                <a:lnTo>
                  <a:pt x="0" y="7028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0" r="0" b="-18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48894" y="4033537"/>
            <a:ext cx="5323735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Location Data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30176" y="3752184"/>
            <a:ext cx="980486" cy="1029538"/>
          </a:xfrm>
          <a:custGeom>
            <a:avLst/>
            <a:gdLst/>
            <a:ahLst/>
            <a:cxnLst/>
            <a:rect r="r" b="b" t="t" l="l"/>
            <a:pathLst>
              <a:path h="1029538" w="980486">
                <a:moveTo>
                  <a:pt x="0" y="0"/>
                </a:moveTo>
                <a:lnTo>
                  <a:pt x="980486" y="0"/>
                </a:lnTo>
                <a:lnTo>
                  <a:pt x="980486" y="1029537"/>
                </a:lnTo>
                <a:lnTo>
                  <a:pt x="0" y="1029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8" t="0" r="-428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548894" y="5316731"/>
            <a:ext cx="3270050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Websites (contact us)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84271" y="5151543"/>
            <a:ext cx="1072298" cy="797207"/>
          </a:xfrm>
          <a:custGeom>
            <a:avLst/>
            <a:gdLst/>
            <a:ahLst/>
            <a:cxnLst/>
            <a:rect r="r" b="b" t="t" l="l"/>
            <a:pathLst>
              <a:path h="797207" w="1072298">
                <a:moveTo>
                  <a:pt x="0" y="0"/>
                </a:moveTo>
                <a:lnTo>
                  <a:pt x="1072298" y="0"/>
                </a:lnTo>
                <a:lnTo>
                  <a:pt x="1072298" y="797206"/>
                </a:lnTo>
                <a:lnTo>
                  <a:pt x="0" y="7972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03" t="0" r="-403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548894" y="6559334"/>
            <a:ext cx="2774970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Companies House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42158" y="6318572"/>
            <a:ext cx="956524" cy="948352"/>
          </a:xfrm>
          <a:custGeom>
            <a:avLst/>
            <a:gdLst/>
            <a:ahLst/>
            <a:cxnLst/>
            <a:rect r="r" b="b" t="t" l="l"/>
            <a:pathLst>
              <a:path h="948352" w="956524">
                <a:moveTo>
                  <a:pt x="0" y="0"/>
                </a:moveTo>
                <a:lnTo>
                  <a:pt x="956524" y="0"/>
                </a:lnTo>
                <a:lnTo>
                  <a:pt x="956524" y="948352"/>
                </a:lnTo>
                <a:lnTo>
                  <a:pt x="0" y="9483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0" t="0" r="-28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546030" y="7796333"/>
            <a:ext cx="5563938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What others post/share about us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503865" y="7636747"/>
            <a:ext cx="827382" cy="786000"/>
          </a:xfrm>
          <a:custGeom>
            <a:avLst/>
            <a:gdLst/>
            <a:ahLst/>
            <a:cxnLst/>
            <a:rect r="r" b="b" t="t" l="l"/>
            <a:pathLst>
              <a:path h="786000" w="827382">
                <a:moveTo>
                  <a:pt x="0" y="0"/>
                </a:moveTo>
                <a:lnTo>
                  <a:pt x="827382" y="0"/>
                </a:lnTo>
                <a:lnTo>
                  <a:pt x="827382" y="786000"/>
                </a:lnTo>
                <a:lnTo>
                  <a:pt x="0" y="786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43" r="0" b="-43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-2700000">
            <a:off x="-683288" y="897653"/>
            <a:ext cx="3778180" cy="576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b="true" sz="3797" spc="879">
                <a:solidFill>
                  <a:srgbClr val="FFFFFF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👣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24" r="0" b="-224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24" r="0" b="-224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487138" y="1085222"/>
            <a:ext cx="6149591" cy="8199455"/>
          </a:xfrm>
          <a:custGeom>
            <a:avLst/>
            <a:gdLst/>
            <a:ahLst/>
            <a:cxnLst/>
            <a:rect r="r" b="b" t="t" l="l"/>
            <a:pathLst>
              <a:path h="8199455" w="6149591">
                <a:moveTo>
                  <a:pt x="0" y="0"/>
                </a:moveTo>
                <a:lnTo>
                  <a:pt x="6149591" y="0"/>
                </a:lnTo>
                <a:lnTo>
                  <a:pt x="6149591" y="8199455"/>
                </a:lnTo>
                <a:lnTo>
                  <a:pt x="0" y="81994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521753" y="8894953"/>
            <a:ext cx="5563938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The image/photo itself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479589" y="8735367"/>
            <a:ext cx="827382" cy="670977"/>
          </a:xfrm>
          <a:custGeom>
            <a:avLst/>
            <a:gdLst/>
            <a:ahLst/>
            <a:cxnLst/>
            <a:rect r="r" b="b" t="t" l="l"/>
            <a:pathLst>
              <a:path h="670977" w="827382">
                <a:moveTo>
                  <a:pt x="0" y="0"/>
                </a:moveTo>
                <a:lnTo>
                  <a:pt x="827382" y="0"/>
                </a:lnTo>
                <a:lnTo>
                  <a:pt x="827382" y="670977"/>
                </a:lnTo>
                <a:lnTo>
                  <a:pt x="0" y="670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536" r="0" b="-536"/>
            </a:stretch>
          </a:blipFill>
        </p:spPr>
      </p: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683288" y="897653"/>
            <a:ext cx="3778180" cy="576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b="true" sz="3797" spc="879">
                <a:solidFill>
                  <a:srgbClr val="FFFFFF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✅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52642" y="228971"/>
            <a:ext cx="13616165" cy="1228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7"/>
              </a:lnSpc>
            </a:pPr>
            <a:r>
              <a:rPr lang="en-US" sz="3758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The Efficacy of Cyber Essentials</a:t>
            </a:r>
          </a:p>
        </p:txBody>
      </p:sp>
      <p:sp>
        <p:nvSpPr>
          <p:cNvPr name="Freeform 8" id="8" descr="A collection of blue and black robots  Description automatically generated"/>
          <p:cNvSpPr/>
          <p:nvPr/>
        </p:nvSpPr>
        <p:spPr>
          <a:xfrm flipH="false" flipV="false" rot="0">
            <a:off x="5088060" y="1739223"/>
            <a:ext cx="9067984" cy="6811064"/>
          </a:xfrm>
          <a:custGeom>
            <a:avLst/>
            <a:gdLst/>
            <a:ahLst/>
            <a:cxnLst/>
            <a:rect r="r" b="b" t="t" l="l"/>
            <a:pathLst>
              <a:path h="6811064" w="9067984">
                <a:moveTo>
                  <a:pt x="0" y="0"/>
                </a:moveTo>
                <a:lnTo>
                  <a:pt x="9067985" y="0"/>
                </a:lnTo>
                <a:lnTo>
                  <a:pt x="9067985" y="6811064"/>
                </a:lnTo>
                <a:lnTo>
                  <a:pt x="0" y="68110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47" r="0" b="-147"/>
            </a:stretch>
          </a:blipFill>
        </p:spPr>
      </p:sp>
      <p:sp>
        <p:nvSpPr>
          <p:cNvPr name="Freeform 9" id="9" descr="A orange from a plant  Description automatically generated"/>
          <p:cNvSpPr/>
          <p:nvPr/>
        </p:nvSpPr>
        <p:spPr>
          <a:xfrm flipH="false" flipV="false" rot="0">
            <a:off x="5088060" y="1811637"/>
            <a:ext cx="9128369" cy="6305899"/>
          </a:xfrm>
          <a:custGeom>
            <a:avLst/>
            <a:gdLst/>
            <a:ahLst/>
            <a:cxnLst/>
            <a:rect r="r" b="b" t="t" l="l"/>
            <a:pathLst>
              <a:path h="6305899" w="9128369">
                <a:moveTo>
                  <a:pt x="0" y="0"/>
                </a:moveTo>
                <a:lnTo>
                  <a:pt x="9128370" y="0"/>
                </a:lnTo>
                <a:lnTo>
                  <a:pt x="9128370" y="6305899"/>
                </a:lnTo>
                <a:lnTo>
                  <a:pt x="0" y="63058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8" t="0" r="-48" b="0"/>
            </a:stretch>
          </a:blipFill>
        </p:spPr>
      </p:sp>
      <p:sp>
        <p:nvSpPr>
          <p:cNvPr name="Freeform 10" id="10" descr="Close with solid fill"/>
          <p:cNvSpPr/>
          <p:nvPr/>
        </p:nvSpPr>
        <p:spPr>
          <a:xfrm flipH="false" flipV="false" rot="0">
            <a:off x="10101884" y="2752993"/>
            <a:ext cx="3108349" cy="3108349"/>
          </a:xfrm>
          <a:custGeom>
            <a:avLst/>
            <a:gdLst/>
            <a:ahLst/>
            <a:cxnLst/>
            <a:rect r="r" b="b" t="t" l="l"/>
            <a:pathLst>
              <a:path h="3108349" w="3108349">
                <a:moveTo>
                  <a:pt x="0" y="0"/>
                </a:moveTo>
                <a:lnTo>
                  <a:pt x="3108349" y="0"/>
                </a:lnTo>
                <a:lnTo>
                  <a:pt x="3108349" y="3108349"/>
                </a:lnTo>
                <a:lnTo>
                  <a:pt x="0" y="3108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2700000">
            <a:off x="-683288" y="897653"/>
            <a:ext cx="3778180" cy="576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b="true" sz="3797" spc="879">
                <a:solidFill>
                  <a:srgbClr val="FFFFFF"/>
                </a:solidFill>
                <a:latin typeface="TT Rounds Condensed Bold"/>
                <a:ea typeface="TT Rounds Condensed Bold"/>
                <a:cs typeface="TT Rounds Condensed Bold"/>
                <a:sym typeface="TT Rounds Condensed Bold"/>
              </a:rPr>
              <a:t>🛂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342616" y="267670"/>
            <a:ext cx="13616165" cy="1228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7"/>
              </a:lnSpc>
            </a:pPr>
            <a:r>
              <a:rPr lang="en-US" sz="3758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Five Key Controls</a:t>
            </a:r>
          </a:p>
        </p:txBody>
      </p:sp>
      <p:sp>
        <p:nvSpPr>
          <p:cNvPr name="Freeform 8" id="8" descr="A green circle with icons and text  Description automatically generated"/>
          <p:cNvSpPr/>
          <p:nvPr/>
        </p:nvSpPr>
        <p:spPr>
          <a:xfrm flipH="false" flipV="false" rot="0">
            <a:off x="5159369" y="1457869"/>
            <a:ext cx="7982660" cy="7982660"/>
          </a:xfrm>
          <a:custGeom>
            <a:avLst/>
            <a:gdLst/>
            <a:ahLst/>
            <a:cxnLst/>
            <a:rect r="r" b="b" t="t" l="l"/>
            <a:pathLst>
              <a:path h="7982660" w="7982660">
                <a:moveTo>
                  <a:pt x="0" y="0"/>
                </a:moveTo>
                <a:lnTo>
                  <a:pt x="7982660" y="0"/>
                </a:lnTo>
                <a:lnTo>
                  <a:pt x="7982660" y="7982660"/>
                </a:lnTo>
                <a:lnTo>
                  <a:pt x="0" y="79826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319297" y="10019177"/>
            <a:ext cx="5694066" cy="181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50"/>
              </a:lnSpc>
            </a:pPr>
            <a:r>
              <a:rPr lang="en-US" sz="1125" spc="10">
                <a:solidFill>
                  <a:srgbClr val="000000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document/email contains no sensitive information and can be circulated without restrictions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927684" y="182231"/>
            <a:ext cx="10883752" cy="1023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Defence in Depth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394217" y="1914939"/>
            <a:ext cx="6311873" cy="889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Password - Strong and unique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-2700000">
            <a:off x="-686656" y="889523"/>
            <a:ext cx="3778180" cy="585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NEBRC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-2700000">
            <a:off x="-686656" y="889523"/>
            <a:ext cx="3778180" cy="585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Layers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73682" y="1941638"/>
            <a:ext cx="7356970" cy="7356970"/>
          </a:xfrm>
          <a:custGeom>
            <a:avLst/>
            <a:gdLst/>
            <a:ahLst/>
            <a:cxnLst/>
            <a:rect r="r" b="b" t="t" l="l"/>
            <a:pathLst>
              <a:path h="7356970" w="7356970">
                <a:moveTo>
                  <a:pt x="0" y="0"/>
                </a:moveTo>
                <a:lnTo>
                  <a:pt x="7356970" y="0"/>
                </a:lnTo>
                <a:lnTo>
                  <a:pt x="7356970" y="7356970"/>
                </a:lnTo>
                <a:lnTo>
                  <a:pt x="0" y="7356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0394217" y="2981509"/>
            <a:ext cx="6311873" cy="889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MFA - Is enforced, different types?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394217" y="4048080"/>
            <a:ext cx="6311873" cy="889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Settings - Geolocation Restrictions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394217" y="5114650"/>
            <a:ext cx="6311873" cy="889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Settings - Access Controls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394217" y="6181221"/>
            <a:ext cx="6311873" cy="889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Training - Regular 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394217" y="7247791"/>
            <a:ext cx="6311873" cy="889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Reporting - Users?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394217" y="8314359"/>
            <a:ext cx="6311873" cy="8899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7"/>
              </a:lnSpc>
            </a:pPr>
            <a:r>
              <a:rPr lang="en-US" sz="3164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Golden Rule - Login your own way!</a:t>
            </a:r>
          </a:p>
        </p:txBody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78974" y="-522514"/>
            <a:ext cx="24259343" cy="11339980"/>
          </a:xfrm>
          <a:custGeom>
            <a:avLst/>
            <a:gdLst/>
            <a:ahLst/>
            <a:cxnLst/>
            <a:rect r="r" b="b" t="t" l="l"/>
            <a:pathLst>
              <a:path h="11339980" w="24259343">
                <a:moveTo>
                  <a:pt x="0" y="0"/>
                </a:moveTo>
                <a:lnTo>
                  <a:pt x="24259344" y="0"/>
                </a:lnTo>
                <a:lnTo>
                  <a:pt x="24259344" y="11339980"/>
                </a:lnTo>
                <a:lnTo>
                  <a:pt x="0" y="11339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" t="0" r="-3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-390605" y="-174171"/>
            <a:ext cx="13638614" cy="13568686"/>
          </a:xfrm>
          <a:custGeom>
            <a:avLst/>
            <a:gdLst/>
            <a:ahLst/>
            <a:cxnLst/>
            <a:rect r="r" b="b" t="t" l="l"/>
            <a:pathLst>
              <a:path h="13568686" w="13638614">
                <a:moveTo>
                  <a:pt x="0" y="0"/>
                </a:moveTo>
                <a:lnTo>
                  <a:pt x="13638613" y="0"/>
                </a:lnTo>
                <a:lnTo>
                  <a:pt x="13638613" y="13568686"/>
                </a:lnTo>
                <a:lnTo>
                  <a:pt x="0" y="135686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" r="0" b="-1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8454013" y="-4367684"/>
            <a:ext cx="2331218" cy="18689943"/>
          </a:xfrm>
          <a:custGeom>
            <a:avLst/>
            <a:gdLst/>
            <a:ahLst/>
            <a:cxnLst/>
            <a:rect r="r" b="b" t="t" l="l"/>
            <a:pathLst>
              <a:path h="18689943" w="2331218">
                <a:moveTo>
                  <a:pt x="0" y="0"/>
                </a:moveTo>
                <a:lnTo>
                  <a:pt x="2331218" y="0"/>
                </a:lnTo>
                <a:lnTo>
                  <a:pt x="2331218" y="18689943"/>
                </a:lnTo>
                <a:lnTo>
                  <a:pt x="0" y="186899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17763" y="1942995"/>
            <a:ext cx="8819917" cy="2156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28"/>
              </a:lnSpc>
            </a:pPr>
            <a:r>
              <a:rPr lang="en-US" sz="632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How can the NEBRC help?</a:t>
            </a:r>
          </a:p>
        </p:txBody>
      </p: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-2700000">
            <a:off x="-700054" y="728749"/>
            <a:ext cx="3778180" cy="786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Core Membership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400000">
            <a:off x="-1299587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4" r="0" b="-22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7266" y="-924448"/>
            <a:ext cx="16840293" cy="12125011"/>
          </a:xfrm>
          <a:custGeom>
            <a:avLst/>
            <a:gdLst/>
            <a:ahLst/>
            <a:cxnLst/>
            <a:rect r="r" b="b" t="t" l="l"/>
            <a:pathLst>
              <a:path h="12125011" w="16840293">
                <a:moveTo>
                  <a:pt x="0" y="0"/>
                </a:moveTo>
                <a:lnTo>
                  <a:pt x="16840293" y="0"/>
                </a:lnTo>
                <a:lnTo>
                  <a:pt x="16840293" y="12125011"/>
                </a:lnTo>
                <a:lnTo>
                  <a:pt x="0" y="12125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7" t="0" r="-167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949310" y="428730"/>
            <a:ext cx="8576205" cy="8387024"/>
          </a:xfrm>
          <a:custGeom>
            <a:avLst/>
            <a:gdLst/>
            <a:ahLst/>
            <a:cxnLst/>
            <a:rect r="r" b="b" t="t" l="l"/>
            <a:pathLst>
              <a:path h="8387024" w="8576205">
                <a:moveTo>
                  <a:pt x="0" y="0"/>
                </a:moveTo>
                <a:lnTo>
                  <a:pt x="8576205" y="0"/>
                </a:lnTo>
                <a:lnTo>
                  <a:pt x="8576205" y="8387024"/>
                </a:lnTo>
                <a:lnTo>
                  <a:pt x="0" y="83870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" r="0" b="-24"/>
            </a:stretch>
          </a:blipFill>
        </p:spPr>
      </p: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883825" y="2295437"/>
            <a:ext cx="6861109" cy="6861109"/>
          </a:xfrm>
          <a:custGeom>
            <a:avLst/>
            <a:gdLst/>
            <a:ahLst/>
            <a:cxnLst/>
            <a:rect r="r" b="b" t="t" l="l"/>
            <a:pathLst>
              <a:path h="6861109" w="6861109">
                <a:moveTo>
                  <a:pt x="0" y="0"/>
                </a:moveTo>
                <a:lnTo>
                  <a:pt x="6861110" y="0"/>
                </a:lnTo>
                <a:lnTo>
                  <a:pt x="6861110" y="6861109"/>
                </a:lnTo>
                <a:lnTo>
                  <a:pt x="0" y="68611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56747" y="3968634"/>
            <a:ext cx="3568857" cy="3568857"/>
          </a:xfrm>
          <a:custGeom>
            <a:avLst/>
            <a:gdLst/>
            <a:ahLst/>
            <a:cxnLst/>
            <a:rect r="r" b="b" t="t" l="l"/>
            <a:pathLst>
              <a:path h="3568857" w="3568857">
                <a:moveTo>
                  <a:pt x="0" y="0"/>
                </a:moveTo>
                <a:lnTo>
                  <a:pt x="3568857" y="0"/>
                </a:lnTo>
                <a:lnTo>
                  <a:pt x="3568857" y="3568857"/>
                </a:lnTo>
                <a:lnTo>
                  <a:pt x="0" y="3568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066826" y="4478713"/>
            <a:ext cx="2548698" cy="2548698"/>
          </a:xfrm>
          <a:custGeom>
            <a:avLst/>
            <a:gdLst/>
            <a:ahLst/>
            <a:cxnLst/>
            <a:rect r="r" b="b" t="t" l="l"/>
            <a:pathLst>
              <a:path h="2548698" w="2548698">
                <a:moveTo>
                  <a:pt x="0" y="0"/>
                </a:moveTo>
                <a:lnTo>
                  <a:pt x="2548698" y="0"/>
                </a:lnTo>
                <a:lnTo>
                  <a:pt x="2548698" y="2548698"/>
                </a:lnTo>
                <a:lnTo>
                  <a:pt x="0" y="25486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24783" y="1554145"/>
            <a:ext cx="1432784" cy="1432784"/>
          </a:xfrm>
          <a:custGeom>
            <a:avLst/>
            <a:gdLst/>
            <a:ahLst/>
            <a:cxnLst/>
            <a:rect r="r" b="b" t="t" l="l"/>
            <a:pathLst>
              <a:path h="1432784" w="1432784">
                <a:moveTo>
                  <a:pt x="0" y="0"/>
                </a:moveTo>
                <a:lnTo>
                  <a:pt x="1432785" y="0"/>
                </a:lnTo>
                <a:lnTo>
                  <a:pt x="1432785" y="1432784"/>
                </a:lnTo>
                <a:lnTo>
                  <a:pt x="0" y="1432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900344" y="1919136"/>
            <a:ext cx="881664" cy="702800"/>
          </a:xfrm>
          <a:custGeom>
            <a:avLst/>
            <a:gdLst/>
            <a:ahLst/>
            <a:cxnLst/>
            <a:rect r="r" b="b" t="t" l="l"/>
            <a:pathLst>
              <a:path h="702800" w="881664">
                <a:moveTo>
                  <a:pt x="0" y="0"/>
                </a:moveTo>
                <a:lnTo>
                  <a:pt x="881664" y="0"/>
                </a:lnTo>
                <a:lnTo>
                  <a:pt x="881664" y="702801"/>
                </a:lnTo>
                <a:lnTo>
                  <a:pt x="0" y="70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80" r="0" b="-18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992141" y="7608278"/>
            <a:ext cx="1432784" cy="1432784"/>
          </a:xfrm>
          <a:custGeom>
            <a:avLst/>
            <a:gdLst/>
            <a:ahLst/>
            <a:cxnLst/>
            <a:rect r="r" b="b" t="t" l="l"/>
            <a:pathLst>
              <a:path h="1432784" w="1432784">
                <a:moveTo>
                  <a:pt x="0" y="0"/>
                </a:moveTo>
                <a:lnTo>
                  <a:pt x="1432784" y="0"/>
                </a:lnTo>
                <a:lnTo>
                  <a:pt x="1432784" y="1432784"/>
                </a:lnTo>
                <a:lnTo>
                  <a:pt x="0" y="1432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294841" y="7931669"/>
            <a:ext cx="827382" cy="786000"/>
          </a:xfrm>
          <a:custGeom>
            <a:avLst/>
            <a:gdLst/>
            <a:ahLst/>
            <a:cxnLst/>
            <a:rect r="r" b="b" t="t" l="l"/>
            <a:pathLst>
              <a:path h="786000" w="827382">
                <a:moveTo>
                  <a:pt x="0" y="0"/>
                </a:moveTo>
                <a:lnTo>
                  <a:pt x="827382" y="0"/>
                </a:lnTo>
                <a:lnTo>
                  <a:pt x="827382" y="786000"/>
                </a:lnTo>
                <a:lnTo>
                  <a:pt x="0" y="786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43" r="0" b="-43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410092" y="7608278"/>
            <a:ext cx="1432784" cy="1432784"/>
          </a:xfrm>
          <a:custGeom>
            <a:avLst/>
            <a:gdLst/>
            <a:ahLst/>
            <a:cxnLst/>
            <a:rect r="r" b="b" t="t" l="l"/>
            <a:pathLst>
              <a:path h="1432784" w="1432784">
                <a:moveTo>
                  <a:pt x="0" y="0"/>
                </a:moveTo>
                <a:lnTo>
                  <a:pt x="1432784" y="0"/>
                </a:lnTo>
                <a:lnTo>
                  <a:pt x="1432784" y="1432784"/>
                </a:lnTo>
                <a:lnTo>
                  <a:pt x="0" y="1432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648222" y="7850493"/>
            <a:ext cx="956524" cy="948352"/>
          </a:xfrm>
          <a:custGeom>
            <a:avLst/>
            <a:gdLst/>
            <a:ahLst/>
            <a:cxnLst/>
            <a:rect r="r" b="b" t="t" l="l"/>
            <a:pathLst>
              <a:path h="948352" w="956524">
                <a:moveTo>
                  <a:pt x="0" y="0"/>
                </a:moveTo>
                <a:lnTo>
                  <a:pt x="956524" y="0"/>
                </a:lnTo>
                <a:lnTo>
                  <a:pt x="956524" y="948352"/>
                </a:lnTo>
                <a:lnTo>
                  <a:pt x="0" y="948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80" t="0" r="-28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432053" y="3898760"/>
            <a:ext cx="1432784" cy="1432784"/>
          </a:xfrm>
          <a:custGeom>
            <a:avLst/>
            <a:gdLst/>
            <a:ahLst/>
            <a:cxnLst/>
            <a:rect r="r" b="b" t="t" l="l"/>
            <a:pathLst>
              <a:path h="1432784" w="1432784">
                <a:moveTo>
                  <a:pt x="0" y="0"/>
                </a:moveTo>
                <a:lnTo>
                  <a:pt x="1432784" y="0"/>
                </a:lnTo>
                <a:lnTo>
                  <a:pt x="1432784" y="1432785"/>
                </a:lnTo>
                <a:lnTo>
                  <a:pt x="0" y="1432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612295" y="4216549"/>
            <a:ext cx="1072298" cy="797207"/>
          </a:xfrm>
          <a:custGeom>
            <a:avLst/>
            <a:gdLst/>
            <a:ahLst/>
            <a:cxnLst/>
            <a:rect r="r" b="b" t="t" l="l"/>
            <a:pathLst>
              <a:path h="797207" w="1072298">
                <a:moveTo>
                  <a:pt x="0" y="0"/>
                </a:moveTo>
                <a:lnTo>
                  <a:pt x="1072298" y="0"/>
                </a:lnTo>
                <a:lnTo>
                  <a:pt x="1072298" y="797207"/>
                </a:lnTo>
                <a:lnTo>
                  <a:pt x="0" y="7972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03" t="0" r="-403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729020" y="3898760"/>
            <a:ext cx="1432784" cy="1432784"/>
          </a:xfrm>
          <a:custGeom>
            <a:avLst/>
            <a:gdLst/>
            <a:ahLst/>
            <a:cxnLst/>
            <a:rect r="r" b="b" t="t" l="l"/>
            <a:pathLst>
              <a:path h="1432784" w="1432784">
                <a:moveTo>
                  <a:pt x="0" y="0"/>
                </a:moveTo>
                <a:lnTo>
                  <a:pt x="1432784" y="0"/>
                </a:lnTo>
                <a:lnTo>
                  <a:pt x="1432784" y="1432785"/>
                </a:lnTo>
                <a:lnTo>
                  <a:pt x="0" y="14327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5955169" y="4100384"/>
            <a:ext cx="980486" cy="1029538"/>
          </a:xfrm>
          <a:custGeom>
            <a:avLst/>
            <a:gdLst/>
            <a:ahLst/>
            <a:cxnLst/>
            <a:rect r="r" b="b" t="t" l="l"/>
            <a:pathLst>
              <a:path h="1029538" w="980486">
                <a:moveTo>
                  <a:pt x="0" y="0"/>
                </a:moveTo>
                <a:lnTo>
                  <a:pt x="980486" y="0"/>
                </a:lnTo>
                <a:lnTo>
                  <a:pt x="980486" y="1029538"/>
                </a:lnTo>
                <a:lnTo>
                  <a:pt x="0" y="1029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28" t="0" r="-428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503715" y="48253"/>
            <a:ext cx="5856676" cy="1023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29"/>
              </a:lnSpc>
            </a:pPr>
            <a:r>
              <a:rPr lang="en-US" sz="4219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The Student Services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60993" y="2215787"/>
            <a:ext cx="4457160" cy="6543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97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Policy Review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517017" y="2237433"/>
            <a:ext cx="881664" cy="702800"/>
          </a:xfrm>
          <a:custGeom>
            <a:avLst/>
            <a:gdLst/>
            <a:ahLst/>
            <a:cxnLst/>
            <a:rect r="r" b="b" t="t" l="l"/>
            <a:pathLst>
              <a:path h="702800" w="881664">
                <a:moveTo>
                  <a:pt x="0" y="0"/>
                </a:moveTo>
                <a:lnTo>
                  <a:pt x="881664" y="0"/>
                </a:lnTo>
                <a:lnTo>
                  <a:pt x="881664" y="702800"/>
                </a:lnTo>
                <a:lnTo>
                  <a:pt x="0" y="702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180" r="0" b="-18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586323" y="3591409"/>
            <a:ext cx="5323735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External Vulnerability Assessment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1467606" y="3310056"/>
            <a:ext cx="980486" cy="1029538"/>
          </a:xfrm>
          <a:custGeom>
            <a:avLst/>
            <a:gdLst/>
            <a:ahLst/>
            <a:cxnLst/>
            <a:rect r="r" b="b" t="t" l="l"/>
            <a:pathLst>
              <a:path h="1029538" w="980486">
                <a:moveTo>
                  <a:pt x="0" y="0"/>
                </a:moveTo>
                <a:lnTo>
                  <a:pt x="980485" y="0"/>
                </a:lnTo>
                <a:lnTo>
                  <a:pt x="980485" y="1029538"/>
                </a:lnTo>
                <a:lnTo>
                  <a:pt x="0" y="10295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428" t="0" r="-428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586323" y="4874604"/>
            <a:ext cx="4727496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Internal Vulnerability Assessment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421699" y="4709415"/>
            <a:ext cx="1072298" cy="797207"/>
          </a:xfrm>
          <a:custGeom>
            <a:avLst/>
            <a:gdLst/>
            <a:ahLst/>
            <a:cxnLst/>
            <a:rect r="r" b="b" t="t" l="l"/>
            <a:pathLst>
              <a:path h="797207" w="1072298">
                <a:moveTo>
                  <a:pt x="0" y="0"/>
                </a:moveTo>
                <a:lnTo>
                  <a:pt x="1072298" y="0"/>
                </a:lnTo>
                <a:lnTo>
                  <a:pt x="1072298" y="797207"/>
                </a:lnTo>
                <a:lnTo>
                  <a:pt x="0" y="7972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403" t="0" r="-403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586323" y="6117207"/>
            <a:ext cx="5840158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Web Application Vulnerability Assessment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479587" y="5876445"/>
            <a:ext cx="956524" cy="948352"/>
          </a:xfrm>
          <a:custGeom>
            <a:avLst/>
            <a:gdLst/>
            <a:ahLst/>
            <a:cxnLst/>
            <a:rect r="r" b="b" t="t" l="l"/>
            <a:pathLst>
              <a:path h="948352" w="956524">
                <a:moveTo>
                  <a:pt x="0" y="0"/>
                </a:moveTo>
                <a:lnTo>
                  <a:pt x="956524" y="0"/>
                </a:lnTo>
                <a:lnTo>
                  <a:pt x="956524" y="948352"/>
                </a:lnTo>
                <a:lnTo>
                  <a:pt x="0" y="94835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80" t="0" r="-28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583459" y="7354206"/>
            <a:ext cx="2987322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Training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541294" y="7194620"/>
            <a:ext cx="827382" cy="786000"/>
          </a:xfrm>
          <a:custGeom>
            <a:avLst/>
            <a:gdLst/>
            <a:ahLst/>
            <a:cxnLst/>
            <a:rect r="r" b="b" t="t" l="l"/>
            <a:pathLst>
              <a:path h="786000" w="827382">
                <a:moveTo>
                  <a:pt x="0" y="0"/>
                </a:moveTo>
                <a:lnTo>
                  <a:pt x="827383" y="0"/>
                </a:lnTo>
                <a:lnTo>
                  <a:pt x="827383" y="786000"/>
                </a:lnTo>
                <a:lnTo>
                  <a:pt x="0" y="786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43" r="0" b="-43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-2700000">
            <a:off x="-686656" y="889523"/>
            <a:ext cx="3778180" cy="585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57"/>
              </a:lnSpc>
            </a:pPr>
            <a:r>
              <a:rPr lang="en-US" sz="3797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NEBRC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224" r="0" b="-224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224" r="0" b="-224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2583459" y="8533212"/>
            <a:ext cx="3204391" cy="407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Internet Investigations</a:t>
            </a:r>
          </a:p>
        </p:txBody>
      </p:sp>
      <p:sp>
        <p:nvSpPr>
          <p:cNvPr name="Freeform 31" id="31"/>
          <p:cNvSpPr/>
          <p:nvPr/>
        </p:nvSpPr>
        <p:spPr>
          <a:xfrm flipH="false" flipV="false" rot="0">
            <a:off x="1541294" y="8373626"/>
            <a:ext cx="790470" cy="790470"/>
          </a:xfrm>
          <a:custGeom>
            <a:avLst/>
            <a:gdLst/>
            <a:ahLst/>
            <a:cxnLst/>
            <a:rect r="r" b="b" t="t" l="l"/>
            <a:pathLst>
              <a:path h="790470" w="790470">
                <a:moveTo>
                  <a:pt x="0" y="0"/>
                </a:moveTo>
                <a:lnTo>
                  <a:pt x="790471" y="0"/>
                </a:lnTo>
                <a:lnTo>
                  <a:pt x="790471" y="790471"/>
                </a:lnTo>
                <a:lnTo>
                  <a:pt x="0" y="79047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424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616299" y="5077767"/>
            <a:ext cx="19131483" cy="5490159"/>
          </a:xfrm>
          <a:custGeom>
            <a:avLst/>
            <a:gdLst/>
            <a:ahLst/>
            <a:cxnLst/>
            <a:rect r="r" b="b" t="t" l="l"/>
            <a:pathLst>
              <a:path h="5490159" w="19131483">
                <a:moveTo>
                  <a:pt x="0" y="0"/>
                </a:moveTo>
                <a:lnTo>
                  <a:pt x="19131484" y="0"/>
                </a:lnTo>
                <a:lnTo>
                  <a:pt x="19131484" y="5490159"/>
                </a:lnTo>
                <a:lnTo>
                  <a:pt x="0" y="54901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" t="0" r="-6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50418" y="7757327"/>
            <a:ext cx="11179218" cy="267956"/>
          </a:xfrm>
          <a:custGeom>
            <a:avLst/>
            <a:gdLst/>
            <a:ahLst/>
            <a:cxnLst/>
            <a:rect r="r" b="b" t="t" l="l"/>
            <a:pathLst>
              <a:path h="267956" w="11179218">
                <a:moveTo>
                  <a:pt x="0" y="0"/>
                </a:moveTo>
                <a:lnTo>
                  <a:pt x="11179217" y="0"/>
                </a:lnTo>
                <a:lnTo>
                  <a:pt x="11179217" y="267957"/>
                </a:lnTo>
                <a:lnTo>
                  <a:pt x="0" y="2679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4" r="0" b="-2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32776" y="1353178"/>
            <a:ext cx="12111613" cy="5412712"/>
          </a:xfrm>
          <a:custGeom>
            <a:avLst/>
            <a:gdLst/>
            <a:ahLst/>
            <a:cxnLst/>
            <a:rect r="r" b="b" t="t" l="l"/>
            <a:pathLst>
              <a:path h="5412712" w="12111613">
                <a:moveTo>
                  <a:pt x="0" y="0"/>
                </a:moveTo>
                <a:lnTo>
                  <a:pt x="12111613" y="0"/>
                </a:lnTo>
                <a:lnTo>
                  <a:pt x="12111613" y="5412712"/>
                </a:lnTo>
                <a:lnTo>
                  <a:pt x="0" y="5412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900226" y="2937991"/>
            <a:ext cx="10527742" cy="786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6"/>
              </a:lnSpc>
            </a:pPr>
            <a:r>
              <a:rPr lang="en-US" sz="5063" spc="210">
                <a:solidFill>
                  <a:srgbClr val="113033"/>
                </a:solidFill>
                <a:latin typeface="Nixie One"/>
                <a:ea typeface="Nixie One"/>
                <a:cs typeface="Nixie One"/>
                <a:sym typeface="Nixie One"/>
              </a:rPr>
              <a:t>THANK YOU FOR LISTENING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230336" y="4256942"/>
            <a:ext cx="11847621" cy="18390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62"/>
              </a:lnSpc>
            </a:pPr>
            <a:r>
              <a:rPr lang="en-US" sz="3586">
                <a:solidFill>
                  <a:srgbClr val="1CB364"/>
                </a:solidFill>
                <a:latin typeface="Arimo"/>
                <a:ea typeface="Arimo"/>
                <a:cs typeface="Arimo"/>
                <a:sym typeface="Arimo"/>
              </a:rPr>
              <a:t>Any Questions</a:t>
            </a:r>
          </a:p>
          <a:p>
            <a:pPr algn="ctr">
              <a:lnSpc>
                <a:spcPts val="4388"/>
              </a:lnSpc>
            </a:pPr>
          </a:p>
          <a:p>
            <a:pPr algn="ctr">
              <a:lnSpc>
                <a:spcPts val="4388"/>
              </a:lnSpc>
            </a:pPr>
            <a:r>
              <a:rPr lang="en-US" sz="3375">
                <a:solidFill>
                  <a:srgbClr val="1CB364"/>
                </a:solidFill>
                <a:latin typeface="Arimo"/>
                <a:ea typeface="Arimo"/>
                <a:cs typeface="Arimo"/>
                <a:sym typeface="Arimo"/>
              </a:rPr>
              <a:t>enquiries@nebrcentre.co.uk | www.nebrcentre.co.uk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577213" y="1755112"/>
            <a:ext cx="11179218" cy="267956"/>
          </a:xfrm>
          <a:custGeom>
            <a:avLst/>
            <a:gdLst/>
            <a:ahLst/>
            <a:cxnLst/>
            <a:rect r="r" b="b" t="t" l="l"/>
            <a:pathLst>
              <a:path h="267956" w="11179218">
                <a:moveTo>
                  <a:pt x="0" y="0"/>
                </a:moveTo>
                <a:lnTo>
                  <a:pt x="11179218" y="0"/>
                </a:lnTo>
                <a:lnTo>
                  <a:pt x="11179218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4" r="0" b="-2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11224506" y="4759072"/>
            <a:ext cx="6522488" cy="267956"/>
          </a:xfrm>
          <a:custGeom>
            <a:avLst/>
            <a:gdLst/>
            <a:ahLst/>
            <a:cxnLst/>
            <a:rect r="r" b="b" t="t" l="l"/>
            <a:pathLst>
              <a:path h="267956" w="6522488">
                <a:moveTo>
                  <a:pt x="0" y="0"/>
                </a:moveTo>
                <a:lnTo>
                  <a:pt x="6522487" y="0"/>
                </a:lnTo>
                <a:lnTo>
                  <a:pt x="6522487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85" r="0" b="-85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549310" y="4742822"/>
            <a:ext cx="6522488" cy="267956"/>
          </a:xfrm>
          <a:custGeom>
            <a:avLst/>
            <a:gdLst/>
            <a:ahLst/>
            <a:cxnLst/>
            <a:rect r="r" b="b" t="t" l="l"/>
            <a:pathLst>
              <a:path h="267956" w="6522488">
                <a:moveTo>
                  <a:pt x="0" y="0"/>
                </a:moveTo>
                <a:lnTo>
                  <a:pt x="6522487" y="0"/>
                </a:lnTo>
                <a:lnTo>
                  <a:pt x="6522487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85" r="0" b="-85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5400000">
            <a:off x="-120580" y="-107182"/>
            <a:ext cx="3130106" cy="3130106"/>
          </a:xfrm>
          <a:custGeom>
            <a:avLst/>
            <a:gdLst/>
            <a:ahLst/>
            <a:cxnLst/>
            <a:rect r="r" b="b" t="t" l="l"/>
            <a:pathLst>
              <a:path h="3130106" w="3130106">
                <a:moveTo>
                  <a:pt x="0" y="0"/>
                </a:moveTo>
                <a:lnTo>
                  <a:pt x="3130106" y="0"/>
                </a:lnTo>
                <a:lnTo>
                  <a:pt x="3130106" y="3130106"/>
                </a:lnTo>
                <a:lnTo>
                  <a:pt x="0" y="313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2700000">
            <a:off x="-576107" y="931895"/>
            <a:ext cx="3778180" cy="576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3375" spc="843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Feedback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-127024" y="0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6" y="0"/>
                </a:lnTo>
                <a:lnTo>
                  <a:pt x="2880016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24" r="0" b="-224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-1306030" y="1179007"/>
            <a:ext cx="2880015" cy="267956"/>
          </a:xfrm>
          <a:custGeom>
            <a:avLst/>
            <a:gdLst/>
            <a:ahLst/>
            <a:cxnLst/>
            <a:rect r="r" b="b" t="t" l="l"/>
            <a:pathLst>
              <a:path h="267956" w="2880015">
                <a:moveTo>
                  <a:pt x="0" y="0"/>
                </a:moveTo>
                <a:lnTo>
                  <a:pt x="2880015" y="0"/>
                </a:lnTo>
                <a:lnTo>
                  <a:pt x="2880015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24" r="0" b="-224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141029" y="1473758"/>
            <a:ext cx="4072932" cy="991437"/>
          </a:xfrm>
          <a:custGeom>
            <a:avLst/>
            <a:gdLst/>
            <a:ahLst/>
            <a:cxnLst/>
            <a:rect r="r" b="b" t="t" l="l"/>
            <a:pathLst>
              <a:path h="991437" w="4072932">
                <a:moveTo>
                  <a:pt x="0" y="0"/>
                </a:moveTo>
                <a:lnTo>
                  <a:pt x="4072931" y="0"/>
                </a:lnTo>
                <a:lnTo>
                  <a:pt x="4072931" y="991438"/>
                </a:lnTo>
                <a:lnTo>
                  <a:pt x="0" y="9914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7236279" y="1693461"/>
            <a:ext cx="3892977" cy="570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38"/>
              </a:lnSpc>
            </a:pPr>
            <a:r>
              <a:rPr lang="en-US" sz="2531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27ᵗʰ of November 2024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644202" y="8866363"/>
            <a:ext cx="545428" cy="417550"/>
          </a:xfrm>
          <a:custGeom>
            <a:avLst/>
            <a:gdLst/>
            <a:ahLst/>
            <a:cxnLst/>
            <a:rect r="r" b="b" t="t" l="l"/>
            <a:pathLst>
              <a:path h="417550" w="545428">
                <a:moveTo>
                  <a:pt x="0" y="0"/>
                </a:moveTo>
                <a:lnTo>
                  <a:pt x="545428" y="0"/>
                </a:lnTo>
                <a:lnTo>
                  <a:pt x="545428" y="417550"/>
                </a:lnTo>
                <a:lnTo>
                  <a:pt x="0" y="4175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617" r="0" b="-617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4148445" y="8833664"/>
            <a:ext cx="3137549" cy="496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63"/>
              </a:lnSpc>
            </a:pPr>
            <a:r>
              <a:rPr lang="en-US" sz="168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enquiries@nebrcentre.co.uk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92931" y="8833664"/>
            <a:ext cx="1694334" cy="496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3"/>
              </a:lnSpc>
            </a:pPr>
            <a:r>
              <a:rPr lang="en-US" sz="168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@NEBRCentre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577848" y="8590695"/>
            <a:ext cx="545428" cy="415584"/>
          </a:xfrm>
          <a:custGeom>
            <a:avLst/>
            <a:gdLst/>
            <a:ahLst/>
            <a:cxnLst/>
            <a:rect r="r" b="b" t="t" l="l"/>
            <a:pathLst>
              <a:path h="415584" w="545428">
                <a:moveTo>
                  <a:pt x="0" y="0"/>
                </a:moveTo>
                <a:lnTo>
                  <a:pt x="545428" y="0"/>
                </a:lnTo>
                <a:lnTo>
                  <a:pt x="545428" y="415583"/>
                </a:lnTo>
                <a:lnTo>
                  <a:pt x="0" y="4155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856" r="0" b="-856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76105" y="9100717"/>
            <a:ext cx="545428" cy="458865"/>
          </a:xfrm>
          <a:custGeom>
            <a:avLst/>
            <a:gdLst/>
            <a:ahLst/>
            <a:cxnLst/>
            <a:rect r="r" b="b" t="t" l="l"/>
            <a:pathLst>
              <a:path h="458865" w="545428">
                <a:moveTo>
                  <a:pt x="0" y="0"/>
                </a:moveTo>
                <a:lnTo>
                  <a:pt x="545428" y="0"/>
                </a:lnTo>
                <a:lnTo>
                  <a:pt x="545428" y="458865"/>
                </a:lnTo>
                <a:lnTo>
                  <a:pt x="0" y="458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517" r="0" b="-517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8348171" y="8826964"/>
            <a:ext cx="4235719" cy="496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63"/>
              </a:lnSpc>
            </a:pPr>
            <a:r>
              <a:rPr lang="en-US" sz="1687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@NorthEastBusinessResilienceCentre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7851112" y="8454013"/>
            <a:ext cx="545428" cy="565102"/>
          </a:xfrm>
          <a:custGeom>
            <a:avLst/>
            <a:gdLst/>
            <a:ahLst/>
            <a:cxnLst/>
            <a:rect r="r" b="b" t="t" l="l"/>
            <a:pathLst>
              <a:path h="565102" w="545428">
                <a:moveTo>
                  <a:pt x="0" y="0"/>
                </a:moveTo>
                <a:lnTo>
                  <a:pt x="545428" y="0"/>
                </a:lnTo>
                <a:lnTo>
                  <a:pt x="545428" y="565102"/>
                </a:lnTo>
                <a:lnTo>
                  <a:pt x="0" y="56510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-672" r="0" b="-672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7874829" y="9137301"/>
            <a:ext cx="356813" cy="558962"/>
          </a:xfrm>
          <a:custGeom>
            <a:avLst/>
            <a:gdLst/>
            <a:ahLst/>
            <a:cxnLst/>
            <a:rect r="r" b="b" t="t" l="l"/>
            <a:pathLst>
              <a:path h="558962" w="356813">
                <a:moveTo>
                  <a:pt x="0" y="0"/>
                </a:moveTo>
                <a:lnTo>
                  <a:pt x="356813" y="0"/>
                </a:lnTo>
                <a:lnTo>
                  <a:pt x="356813" y="558962"/>
                </a:lnTo>
                <a:lnTo>
                  <a:pt x="0" y="5589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-331" r="0" b="-331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5400000">
            <a:off x="13653891" y="7182752"/>
            <a:ext cx="1669421" cy="267956"/>
          </a:xfrm>
          <a:custGeom>
            <a:avLst/>
            <a:gdLst/>
            <a:ahLst/>
            <a:cxnLst/>
            <a:rect r="r" b="b" t="t" l="l"/>
            <a:pathLst>
              <a:path h="267956" w="1669421">
                <a:moveTo>
                  <a:pt x="0" y="0"/>
                </a:moveTo>
                <a:lnTo>
                  <a:pt x="1669421" y="0"/>
                </a:lnTo>
                <a:lnTo>
                  <a:pt x="1669421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243" r="0" b="-243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5400000">
            <a:off x="2974312" y="7167824"/>
            <a:ext cx="1669421" cy="267956"/>
          </a:xfrm>
          <a:custGeom>
            <a:avLst/>
            <a:gdLst/>
            <a:ahLst/>
            <a:cxnLst/>
            <a:rect r="r" b="b" t="t" l="l"/>
            <a:pathLst>
              <a:path h="267956" w="1669421">
                <a:moveTo>
                  <a:pt x="0" y="0"/>
                </a:moveTo>
                <a:lnTo>
                  <a:pt x="1669421" y="0"/>
                </a:lnTo>
                <a:lnTo>
                  <a:pt x="1669421" y="267956"/>
                </a:lnTo>
                <a:lnTo>
                  <a:pt x="0" y="26795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-243" r="0" b="-243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657920" y="6310365"/>
            <a:ext cx="3483308" cy="2865020"/>
          </a:xfrm>
          <a:custGeom>
            <a:avLst/>
            <a:gdLst/>
            <a:ahLst/>
            <a:cxnLst/>
            <a:rect r="r" b="b" t="t" l="l"/>
            <a:pathLst>
              <a:path h="2865020" w="3483308">
                <a:moveTo>
                  <a:pt x="0" y="0"/>
                </a:moveTo>
                <a:lnTo>
                  <a:pt x="3483308" y="0"/>
                </a:lnTo>
                <a:lnTo>
                  <a:pt x="3483308" y="2865020"/>
                </a:lnTo>
                <a:lnTo>
                  <a:pt x="0" y="28650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6678321" y="8367464"/>
            <a:ext cx="765439" cy="1513224"/>
          </a:xfrm>
          <a:custGeom>
            <a:avLst/>
            <a:gdLst/>
            <a:ahLst/>
            <a:cxnLst/>
            <a:rect r="r" b="b" t="t" l="l"/>
            <a:pathLst>
              <a:path h="1513224" w="765439">
                <a:moveTo>
                  <a:pt x="0" y="0"/>
                </a:moveTo>
                <a:lnTo>
                  <a:pt x="765439" y="0"/>
                </a:lnTo>
                <a:lnTo>
                  <a:pt x="765439" y="1513225"/>
                </a:lnTo>
                <a:lnTo>
                  <a:pt x="0" y="151322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5400000">
            <a:off x="14128768" y="7840838"/>
            <a:ext cx="1595409" cy="2146290"/>
          </a:xfrm>
          <a:custGeom>
            <a:avLst/>
            <a:gdLst/>
            <a:ahLst/>
            <a:cxnLst/>
            <a:rect r="r" b="b" t="t" l="l"/>
            <a:pathLst>
              <a:path h="2146290" w="1595409">
                <a:moveTo>
                  <a:pt x="0" y="0"/>
                </a:moveTo>
                <a:lnTo>
                  <a:pt x="1595409" y="0"/>
                </a:lnTo>
                <a:lnTo>
                  <a:pt x="1595409" y="2146290"/>
                </a:lnTo>
                <a:lnTo>
                  <a:pt x="0" y="214629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4849792" y="6522846"/>
            <a:ext cx="17115168" cy="7966333"/>
          </a:xfrm>
          <a:custGeom>
            <a:avLst/>
            <a:gdLst/>
            <a:ahLst/>
            <a:cxnLst/>
            <a:rect r="r" b="b" t="t" l="l"/>
            <a:pathLst>
              <a:path h="7966333" w="17115168">
                <a:moveTo>
                  <a:pt x="0" y="0"/>
                </a:moveTo>
                <a:lnTo>
                  <a:pt x="17115168" y="0"/>
                </a:lnTo>
                <a:lnTo>
                  <a:pt x="17115168" y="7966333"/>
                </a:lnTo>
                <a:lnTo>
                  <a:pt x="0" y="796633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51" r="0" b="-51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6751965" y="8455736"/>
            <a:ext cx="8031752" cy="14198991"/>
          </a:xfrm>
          <a:custGeom>
            <a:avLst/>
            <a:gdLst/>
            <a:ahLst/>
            <a:cxnLst/>
            <a:rect r="r" b="b" t="t" l="l"/>
            <a:pathLst>
              <a:path h="14198991" w="8031752">
                <a:moveTo>
                  <a:pt x="0" y="0"/>
                </a:moveTo>
                <a:lnTo>
                  <a:pt x="8031752" y="0"/>
                </a:lnTo>
                <a:lnTo>
                  <a:pt x="8031752" y="14198991"/>
                </a:lnTo>
                <a:lnTo>
                  <a:pt x="0" y="1419899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-49" r="0" b="-49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5400000">
            <a:off x="1724114" y="4225748"/>
            <a:ext cx="10142138" cy="18175513"/>
          </a:xfrm>
          <a:custGeom>
            <a:avLst/>
            <a:gdLst/>
            <a:ahLst/>
            <a:cxnLst/>
            <a:rect r="r" b="b" t="t" l="l"/>
            <a:pathLst>
              <a:path h="18175513" w="10142138">
                <a:moveTo>
                  <a:pt x="0" y="0"/>
                </a:moveTo>
                <a:lnTo>
                  <a:pt x="10142137" y="0"/>
                </a:lnTo>
                <a:lnTo>
                  <a:pt x="10142137" y="18175514"/>
                </a:lnTo>
                <a:lnTo>
                  <a:pt x="0" y="1817551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-14" r="0" b="-14"/>
            </a:stretch>
          </a:blipFill>
        </p:spPr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724709" cy="16273813"/>
          </a:xfrm>
          <a:custGeom>
            <a:avLst/>
            <a:gdLst/>
            <a:ahLst/>
            <a:cxnLst/>
            <a:rect r="r" b="b" t="t" l="l"/>
            <a:pathLst>
              <a:path h="16273813" w="18724709">
                <a:moveTo>
                  <a:pt x="0" y="0"/>
                </a:moveTo>
                <a:lnTo>
                  <a:pt x="18724709" y="0"/>
                </a:lnTo>
                <a:lnTo>
                  <a:pt x="18724709" y="16273813"/>
                </a:lnTo>
                <a:lnTo>
                  <a:pt x="0" y="16273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83" t="0" r="-15183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06167" y="4409247"/>
            <a:ext cx="12066524" cy="2635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spc="-275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Please make your way downstairs to the main space for closing remarks and refreshments.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1822074" y="1462694"/>
            <a:ext cx="14440942" cy="13586515"/>
            <a:chOff x="0" y="0"/>
            <a:chExt cx="19254590" cy="18115354"/>
          </a:xfrm>
        </p:grpSpPr>
        <p:grpSp>
          <p:nvGrpSpPr>
            <p:cNvPr name="Group 5" id="5"/>
            <p:cNvGrpSpPr/>
            <p:nvPr/>
          </p:nvGrpSpPr>
          <p:grpSpPr>
            <a:xfrm rot="2448500">
              <a:off x="4506115" y="413941"/>
              <a:ext cx="6198237" cy="16095682"/>
              <a:chOff x="0" y="0"/>
              <a:chExt cx="1224343" cy="3179394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224343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224343">
                    <a:moveTo>
                      <a:pt x="0" y="0"/>
                    </a:moveTo>
                    <a:lnTo>
                      <a:pt x="1224343" y="0"/>
                    </a:lnTo>
                    <a:lnTo>
                      <a:pt x="1224343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60519D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38100"/>
                <a:ext cx="1224343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2448500">
              <a:off x="5585377" y="664834"/>
              <a:ext cx="8021854" cy="16095682"/>
              <a:chOff x="0" y="0"/>
              <a:chExt cx="1584564" cy="3179394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A84D98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2448500">
              <a:off x="6266829" y="1009836"/>
              <a:ext cx="8021854" cy="16095682"/>
              <a:chOff x="0" y="0"/>
              <a:chExt cx="1584564" cy="3179394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30A2A1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2448500">
              <a:off x="6948281" y="1354838"/>
              <a:ext cx="8021854" cy="16095682"/>
              <a:chOff x="0" y="0"/>
              <a:chExt cx="1584564" cy="3179394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584564" cy="3179394"/>
              </a:xfrm>
              <a:custGeom>
                <a:avLst/>
                <a:gdLst/>
                <a:ahLst/>
                <a:cxnLst/>
                <a:rect r="r" b="b" t="t" l="l"/>
                <a:pathLst>
                  <a:path h="3179394" w="1584564">
                    <a:moveTo>
                      <a:pt x="0" y="0"/>
                    </a:moveTo>
                    <a:lnTo>
                      <a:pt x="1584564" y="0"/>
                    </a:lnTo>
                    <a:lnTo>
                      <a:pt x="1584564" y="3179394"/>
                    </a:lnTo>
                    <a:lnTo>
                      <a:pt x="0" y="3179394"/>
                    </a:lnTo>
                    <a:close/>
                  </a:path>
                </a:pathLst>
              </a:custGeom>
              <a:solidFill>
                <a:srgbClr val="279CD8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38100"/>
                <a:ext cx="1584564" cy="321749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499"/>
                  </a:lnSpc>
                </a:pPr>
              </a:p>
            </p:txBody>
          </p:sp>
        </p:grpSp>
      </p:grpSp>
      <p:sp>
        <p:nvSpPr>
          <p:cNvPr name="Freeform 17" id="17"/>
          <p:cNvSpPr/>
          <p:nvPr/>
        </p:nvSpPr>
        <p:spPr>
          <a:xfrm flipH="false" flipV="false" rot="0">
            <a:off x="1028700" y="1028700"/>
            <a:ext cx="2271238" cy="1796651"/>
          </a:xfrm>
          <a:custGeom>
            <a:avLst/>
            <a:gdLst/>
            <a:ahLst/>
            <a:cxnLst/>
            <a:rect r="r" b="b" t="t" l="l"/>
            <a:pathLst>
              <a:path h="1796651" w="2271238">
                <a:moveTo>
                  <a:pt x="0" y="0"/>
                </a:moveTo>
                <a:lnTo>
                  <a:pt x="2271238" y="0"/>
                </a:lnTo>
                <a:lnTo>
                  <a:pt x="2271238" y="1796651"/>
                </a:lnTo>
                <a:lnTo>
                  <a:pt x="0" y="1796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306167" y="3320221"/>
            <a:ext cx="10029676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b="true" sz="6999" spc="-384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984273" y="8974502"/>
            <a:ext cx="1336030" cy="587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true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#CT24</a:t>
            </a:r>
          </a:p>
        </p:txBody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43288" y="950119"/>
            <a:ext cx="11401425" cy="1385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b="true" sz="6599" spc="-14">
                <a:solidFill>
                  <a:srgbClr val="33339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Advantages of Partnerships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057482" y="2705101"/>
            <a:ext cx="12065880" cy="6370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b="true" sz="3899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Established organisations that know their locality.</a:t>
            </a:r>
          </a:p>
          <a:p>
            <a:pPr algn="ctr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b="true" sz="3899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Passionate volunteers wanting to help their own community.</a:t>
            </a:r>
          </a:p>
          <a:p>
            <a:pPr algn="ctr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b="true" sz="3899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Centralised telephone booking telephone number.</a:t>
            </a:r>
          </a:p>
          <a:p>
            <a:pPr algn="ctr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b="true" sz="3899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Opportunity to share costs and resources across partnership.</a:t>
            </a:r>
          </a:p>
          <a:p>
            <a:pPr algn="ctr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b="true" sz="3899" spc="-8">
                <a:solidFill>
                  <a:srgbClr val="00000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Early intervention and support, prevents a problem becoming a crisis.</a:t>
            </a:r>
          </a:p>
        </p:txBody>
      </p:sp>
      <p:sp>
        <p:nvSpPr>
          <p:cNvPr name="Freeform 4" id="4" descr="SMALL CONNEX Logo RGB Colour.png"/>
          <p:cNvSpPr/>
          <p:nvPr/>
        </p:nvSpPr>
        <p:spPr>
          <a:xfrm flipH="false" flipV="false" rot="0">
            <a:off x="14112552" y="9463980"/>
            <a:ext cx="1457400" cy="543710"/>
          </a:xfrm>
          <a:custGeom>
            <a:avLst/>
            <a:gdLst/>
            <a:ahLst/>
            <a:cxnLst/>
            <a:rect r="r" b="b" t="t" l="l"/>
            <a:pathLst>
              <a:path h="543710" w="1457400">
                <a:moveTo>
                  <a:pt x="0" y="0"/>
                </a:moveTo>
                <a:lnTo>
                  <a:pt x="1457400" y="0"/>
                </a:lnTo>
                <a:lnTo>
                  <a:pt x="1457400" y="543710"/>
                </a:lnTo>
                <a:lnTo>
                  <a:pt x="0" y="54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" t="0" r="-171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443288" y="950119"/>
            <a:ext cx="11401425" cy="1385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b="true" sz="6599" spc="-14">
                <a:solidFill>
                  <a:srgbClr val="33339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Challenges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057482" y="2705101"/>
            <a:ext cx="12065880" cy="6370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sz="3899" spc="-8">
                <a:solidFill>
                  <a:srgbClr val="000000"/>
                </a:solidFill>
                <a:latin typeface="Nanum Square"/>
                <a:ea typeface="Nanum Square"/>
                <a:cs typeface="Nanum Square"/>
                <a:sym typeface="Nanum Square"/>
              </a:rPr>
              <a:t>Recognition by funders that we are not a cheap Taxi or Public Transport service. We deliver so much more.</a:t>
            </a:r>
          </a:p>
          <a:p>
            <a:pPr algn="l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sz="3899" spc="-8">
                <a:solidFill>
                  <a:srgbClr val="000000"/>
                </a:solidFill>
                <a:latin typeface="Nanum Square"/>
                <a:ea typeface="Nanum Square"/>
                <a:cs typeface="Nanum Square"/>
                <a:sym typeface="Nanum Square"/>
              </a:rPr>
              <a:t>Negotiating a funding solution to suit each delivery partner.</a:t>
            </a:r>
          </a:p>
          <a:p>
            <a:pPr algn="l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sz="3899" spc="-8">
                <a:solidFill>
                  <a:srgbClr val="000000"/>
                </a:solidFill>
                <a:latin typeface="Nanum Square"/>
                <a:ea typeface="Nanum Square"/>
                <a:cs typeface="Nanum Square"/>
                <a:sym typeface="Nanum Square"/>
              </a:rPr>
              <a:t>Maintaining enough volunteers to deliver the services and hit KPI’s.</a:t>
            </a:r>
          </a:p>
          <a:p>
            <a:pPr algn="l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sz="3899" spc="-8">
                <a:solidFill>
                  <a:srgbClr val="000000"/>
                </a:solidFill>
                <a:latin typeface="Nanum Square"/>
                <a:ea typeface="Nanum Square"/>
                <a:cs typeface="Nanum Square"/>
                <a:sym typeface="Nanum Square"/>
              </a:rPr>
              <a:t>Trust in partner agencies to do all they can to hit their KPI’s.</a:t>
            </a:r>
          </a:p>
          <a:p>
            <a:pPr algn="l" marL="501904" indent="-250952" lvl="1">
              <a:lnSpc>
                <a:spcPts val="4679"/>
              </a:lnSpc>
              <a:buFont typeface="Arial"/>
              <a:buChar char="•"/>
            </a:pPr>
            <a:r>
              <a:rPr lang="en-US" b="true" sz="3899" spc="-8">
                <a:solidFill>
                  <a:srgbClr val="00B050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SUSTAINABILITY!</a:t>
            </a:r>
          </a:p>
          <a:p>
            <a:pPr algn="ctr" marL="501904" indent="-250952" lvl="1">
              <a:lnSpc>
                <a:spcPts val="4679"/>
              </a:lnSpc>
            </a:pPr>
          </a:p>
        </p:txBody>
      </p:sp>
      <p:sp>
        <p:nvSpPr>
          <p:cNvPr name="Freeform 4" id="4" descr="SMALL CONNEX Logo RGB Colour.png"/>
          <p:cNvSpPr/>
          <p:nvPr/>
        </p:nvSpPr>
        <p:spPr>
          <a:xfrm flipH="false" flipV="false" rot="0">
            <a:off x="14112552" y="9463980"/>
            <a:ext cx="1457400" cy="543710"/>
          </a:xfrm>
          <a:custGeom>
            <a:avLst/>
            <a:gdLst/>
            <a:ahLst/>
            <a:cxnLst/>
            <a:rect r="r" b="b" t="t" l="l"/>
            <a:pathLst>
              <a:path h="543710" w="1457400">
                <a:moveTo>
                  <a:pt x="0" y="0"/>
                </a:moveTo>
                <a:lnTo>
                  <a:pt x="1457400" y="0"/>
                </a:lnTo>
                <a:lnTo>
                  <a:pt x="1457400" y="543710"/>
                </a:lnTo>
                <a:lnTo>
                  <a:pt x="0" y="54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1" t="0" r="-171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655220" y="6151327"/>
            <a:ext cx="10846593" cy="2276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76B82A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Tel: 01298 23970</a:t>
            </a:r>
          </a:p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76B82A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www.connex.org.uk</a:t>
            </a:r>
          </a:p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76B82A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transport@connex.org.uk</a:t>
            </a:r>
          </a:p>
          <a:p>
            <a:pPr algn="ctr">
              <a:lnSpc>
                <a:spcPts val="647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3117055" y="3991087"/>
            <a:ext cx="12053887" cy="17004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33339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Thanks for listening.</a:t>
            </a:r>
          </a:p>
          <a:p>
            <a:pPr algn="ctr">
              <a:lnSpc>
                <a:spcPts val="6479"/>
              </a:lnSpc>
            </a:pPr>
            <a:r>
              <a:rPr lang="en-US" b="true" sz="5399" spc="-12">
                <a:solidFill>
                  <a:srgbClr val="333399"/>
                </a:solidFill>
                <a:latin typeface="Nanum Square Bold"/>
                <a:ea typeface="Nanum Square Bold"/>
                <a:cs typeface="Nanum Square Bold"/>
                <a:sym typeface="Nanum Square Bold"/>
              </a:rPr>
              <a:t>For more information.</a:t>
            </a:r>
          </a:p>
        </p:txBody>
      </p:sp>
      <p:sp>
        <p:nvSpPr>
          <p:cNvPr name="Freeform 4" id="4" descr="SMALL CONNEX Logo RGB Colour.png"/>
          <p:cNvSpPr/>
          <p:nvPr/>
        </p:nvSpPr>
        <p:spPr>
          <a:xfrm flipH="false" flipV="false" rot="0">
            <a:off x="4715508" y="282960"/>
            <a:ext cx="9126252" cy="3404716"/>
          </a:xfrm>
          <a:custGeom>
            <a:avLst/>
            <a:gdLst/>
            <a:ahLst/>
            <a:cxnLst/>
            <a:rect r="r" b="b" t="t" l="l"/>
            <a:pathLst>
              <a:path h="3404716" w="9126252">
                <a:moveTo>
                  <a:pt x="0" y="0"/>
                </a:moveTo>
                <a:lnTo>
                  <a:pt x="9126252" y="0"/>
                </a:lnTo>
                <a:lnTo>
                  <a:pt x="9126252" y="3404716"/>
                </a:lnTo>
                <a:lnTo>
                  <a:pt x="0" y="3404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DAGXHkGrHfk</dc:identifier>
  <dcterms:modified xsi:type="dcterms:W3CDTF">2011-08-01T06:04:30Z</dcterms:modified>
  <cp:revision>1</cp:revision>
  <dc:title>Mezzanine CT24 master power point</dc:title>
</cp:coreProperties>
</file>