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450" r:id="rId5"/>
    <p:sldId id="460" r:id="rId6"/>
    <p:sldId id="485" r:id="rId7"/>
    <p:sldId id="499" r:id="rId8"/>
    <p:sldId id="496" r:id="rId9"/>
    <p:sldId id="476" r:id="rId10"/>
    <p:sldId id="502" r:id="rId11"/>
    <p:sldId id="483" r:id="rId12"/>
    <p:sldId id="504" r:id="rId13"/>
    <p:sldId id="505" r:id="rId14"/>
  </p:sldIdLst>
  <p:sldSz cx="9144000" cy="6858000" type="screen4x3"/>
  <p:notesSz cx="6797675" cy="9926638"/>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3"/>
    <a:srgbClr val="279C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DC16F-8650-4B24-A08F-2790C6EBFE7C}" v="6" dt="2024-12-02T13:48:05.0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99" autoAdjust="0"/>
  </p:normalViewPr>
  <p:slideViewPr>
    <p:cSldViewPr>
      <p:cViewPr varScale="1">
        <p:scale>
          <a:sx n="69" d="100"/>
          <a:sy n="69" d="100"/>
        </p:scale>
        <p:origin x="1858" y="5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mma Lelliott" userId="623916d3-eb3b-49c1-927f-dd71cb69cc4f" providerId="ADAL" clId="{1EDDC16F-8650-4B24-A08F-2790C6EBFE7C}"/>
    <pc:docChg chg="custSel addSld delSld modSld">
      <pc:chgData name="Gemma Lelliott" userId="623916d3-eb3b-49c1-927f-dd71cb69cc4f" providerId="ADAL" clId="{1EDDC16F-8650-4B24-A08F-2790C6EBFE7C}" dt="2024-12-02T16:03:54.949" v="468" actId="20577"/>
      <pc:docMkLst>
        <pc:docMk/>
      </pc:docMkLst>
      <pc:sldChg chg="addSp delSp modSp mod">
        <pc:chgData name="Gemma Lelliott" userId="623916d3-eb3b-49c1-927f-dd71cb69cc4f" providerId="ADAL" clId="{1EDDC16F-8650-4B24-A08F-2790C6EBFE7C}" dt="2024-12-02T12:14:43.575" v="219" actId="1076"/>
        <pc:sldMkLst>
          <pc:docMk/>
          <pc:sldMk cId="1956061644" sldId="450"/>
        </pc:sldMkLst>
        <pc:spChg chg="add mod">
          <ac:chgData name="Gemma Lelliott" userId="623916d3-eb3b-49c1-927f-dd71cb69cc4f" providerId="ADAL" clId="{1EDDC16F-8650-4B24-A08F-2790C6EBFE7C}" dt="2024-12-02T12:14:43.575" v="219" actId="1076"/>
          <ac:spMkLst>
            <pc:docMk/>
            <pc:sldMk cId="1956061644" sldId="450"/>
            <ac:spMk id="2" creationId="{3FFBF72B-843B-0A0C-C0C0-A205EBC08534}"/>
          </ac:spMkLst>
        </pc:spChg>
        <pc:spChg chg="mod">
          <ac:chgData name="Gemma Lelliott" userId="623916d3-eb3b-49c1-927f-dd71cb69cc4f" providerId="ADAL" clId="{1EDDC16F-8650-4B24-A08F-2790C6EBFE7C}" dt="2024-12-02T12:13:14.351" v="126" actId="1076"/>
          <ac:spMkLst>
            <pc:docMk/>
            <pc:sldMk cId="1956061644" sldId="450"/>
            <ac:spMk id="5" creationId="{A3553540-29E3-B8BC-5CB6-0F82A82012E2}"/>
          </ac:spMkLst>
        </pc:spChg>
        <pc:spChg chg="del">
          <ac:chgData name="Gemma Lelliott" userId="623916d3-eb3b-49c1-927f-dd71cb69cc4f" providerId="ADAL" clId="{1EDDC16F-8650-4B24-A08F-2790C6EBFE7C}" dt="2024-12-02T12:12:26.973" v="110" actId="478"/>
          <ac:spMkLst>
            <pc:docMk/>
            <pc:sldMk cId="1956061644" sldId="450"/>
            <ac:spMk id="9" creationId="{0E24B28F-94EA-D7AB-E4D4-444AAB5B2232}"/>
          </ac:spMkLst>
        </pc:spChg>
        <pc:spChg chg="mod">
          <ac:chgData name="Gemma Lelliott" userId="623916d3-eb3b-49c1-927f-dd71cb69cc4f" providerId="ADAL" clId="{1EDDC16F-8650-4B24-A08F-2790C6EBFE7C}" dt="2024-12-02T12:13:29.864" v="158" actId="20577"/>
          <ac:spMkLst>
            <pc:docMk/>
            <pc:sldMk cId="1956061644" sldId="450"/>
            <ac:spMk id="10" creationId="{14739B94-DACD-9483-3F2B-750E3AA85317}"/>
          </ac:spMkLst>
        </pc:spChg>
      </pc:sldChg>
      <pc:sldChg chg="add modNotesTx">
        <pc:chgData name="Gemma Lelliott" userId="623916d3-eb3b-49c1-927f-dd71cb69cc4f" providerId="ADAL" clId="{1EDDC16F-8650-4B24-A08F-2790C6EBFE7C}" dt="2024-12-02T16:03:54.949" v="468" actId="20577"/>
        <pc:sldMkLst>
          <pc:docMk/>
          <pc:sldMk cId="335658852" sldId="476"/>
        </pc:sldMkLst>
      </pc:sldChg>
      <pc:sldChg chg="modSp add mod">
        <pc:chgData name="Gemma Lelliott" userId="623916d3-eb3b-49c1-927f-dd71cb69cc4f" providerId="ADAL" clId="{1EDDC16F-8650-4B24-A08F-2790C6EBFE7C}" dt="2024-12-02T13:49:47.776" v="467" actId="20577"/>
        <pc:sldMkLst>
          <pc:docMk/>
          <pc:sldMk cId="1650626351" sldId="483"/>
        </pc:sldMkLst>
        <pc:spChg chg="mod">
          <ac:chgData name="Gemma Lelliott" userId="623916d3-eb3b-49c1-927f-dd71cb69cc4f" providerId="ADAL" clId="{1EDDC16F-8650-4B24-A08F-2790C6EBFE7C}" dt="2024-12-02T13:49:47.776" v="467" actId="20577"/>
          <ac:spMkLst>
            <pc:docMk/>
            <pc:sldMk cId="1650626351" sldId="483"/>
            <ac:spMk id="2" creationId="{E816C73F-1AD4-386E-BA69-FD008F765E16}"/>
          </ac:spMkLst>
        </pc:spChg>
      </pc:sldChg>
      <pc:sldChg chg="add">
        <pc:chgData name="Gemma Lelliott" userId="623916d3-eb3b-49c1-927f-dd71cb69cc4f" providerId="ADAL" clId="{1EDDC16F-8650-4B24-A08F-2790C6EBFE7C}" dt="2024-12-02T12:15:57.167" v="220"/>
        <pc:sldMkLst>
          <pc:docMk/>
          <pc:sldMk cId="1244401269" sldId="496"/>
        </pc:sldMkLst>
      </pc:sldChg>
      <pc:sldChg chg="modNotesTx">
        <pc:chgData name="Gemma Lelliott" userId="623916d3-eb3b-49c1-927f-dd71cb69cc4f" providerId="ADAL" clId="{1EDDC16F-8650-4B24-A08F-2790C6EBFE7C}" dt="2024-12-02T12:31:46.400" v="395" actId="20577"/>
        <pc:sldMkLst>
          <pc:docMk/>
          <pc:sldMk cId="2265763669" sldId="499"/>
        </pc:sldMkLst>
      </pc:sldChg>
      <pc:sldChg chg="del">
        <pc:chgData name="Gemma Lelliott" userId="623916d3-eb3b-49c1-927f-dd71cb69cc4f" providerId="ADAL" clId="{1EDDC16F-8650-4B24-A08F-2790C6EBFE7C}" dt="2024-12-02T12:16:53.129" v="224" actId="47"/>
        <pc:sldMkLst>
          <pc:docMk/>
          <pc:sldMk cId="858273175" sldId="503"/>
        </pc:sldMkLst>
      </pc:sldChg>
      <pc:sldChg chg="addSp delSp modSp mod modNotesTx">
        <pc:chgData name="Gemma Lelliott" userId="623916d3-eb3b-49c1-927f-dd71cb69cc4f" providerId="ADAL" clId="{1EDDC16F-8650-4B24-A08F-2790C6EBFE7C}" dt="2024-12-02T13:49:25.243" v="465" actId="20577"/>
        <pc:sldMkLst>
          <pc:docMk/>
          <pc:sldMk cId="1423382695" sldId="504"/>
        </pc:sldMkLst>
        <pc:spChg chg="mod">
          <ac:chgData name="Gemma Lelliott" userId="623916d3-eb3b-49c1-927f-dd71cb69cc4f" providerId="ADAL" clId="{1EDDC16F-8650-4B24-A08F-2790C6EBFE7C}" dt="2024-12-02T13:49:25.243" v="465" actId="20577"/>
          <ac:spMkLst>
            <pc:docMk/>
            <pc:sldMk cId="1423382695" sldId="504"/>
            <ac:spMk id="2" creationId="{D51C3982-C5A4-EF50-C512-B7C2FEA64D70}"/>
          </ac:spMkLst>
        </pc:spChg>
        <pc:spChg chg="add del mod">
          <ac:chgData name="Gemma Lelliott" userId="623916d3-eb3b-49c1-927f-dd71cb69cc4f" providerId="ADAL" clId="{1EDDC16F-8650-4B24-A08F-2790C6EBFE7C}" dt="2024-12-02T13:48:05.040" v="402" actId="931"/>
          <ac:spMkLst>
            <pc:docMk/>
            <pc:sldMk cId="1423382695" sldId="504"/>
            <ac:spMk id="6" creationId="{607A10BB-C5FE-A0C0-17BE-FFCE11DAFD5E}"/>
          </ac:spMkLst>
        </pc:spChg>
        <pc:picChg chg="add mod">
          <ac:chgData name="Gemma Lelliott" userId="623916d3-eb3b-49c1-927f-dd71cb69cc4f" providerId="ADAL" clId="{1EDDC16F-8650-4B24-A08F-2790C6EBFE7C}" dt="2024-12-02T13:48:23.922" v="407" actId="1076"/>
          <ac:picMkLst>
            <pc:docMk/>
            <pc:sldMk cId="1423382695" sldId="504"/>
            <ac:picMk id="8" creationId="{BFCFB97B-0B35-AC1F-58D7-CFB5F94013FA}"/>
          </ac:picMkLst>
        </pc:picChg>
        <pc:picChg chg="del">
          <ac:chgData name="Gemma Lelliott" userId="623916d3-eb3b-49c1-927f-dd71cb69cc4f" providerId="ADAL" clId="{1EDDC16F-8650-4B24-A08F-2790C6EBFE7C}" dt="2024-12-02T13:47:25.129" v="397" actId="478"/>
          <ac:picMkLst>
            <pc:docMk/>
            <pc:sldMk cId="1423382695" sldId="504"/>
            <ac:picMk id="9" creationId="{A534C7FA-B541-FAE5-98F9-CDDC823698F1}"/>
          </ac:picMkLst>
        </pc:picChg>
        <pc:picChg chg="del">
          <ac:chgData name="Gemma Lelliott" userId="623916d3-eb3b-49c1-927f-dd71cb69cc4f" providerId="ADAL" clId="{1EDDC16F-8650-4B24-A08F-2790C6EBFE7C}" dt="2024-12-02T13:47:21.401" v="396" actId="478"/>
          <ac:picMkLst>
            <pc:docMk/>
            <pc:sldMk cId="1423382695" sldId="504"/>
            <ac:picMk id="11" creationId="{DE9277BF-5DAA-AD6C-5C9D-7BF6FF788B14}"/>
          </ac:picMkLst>
        </pc:picChg>
        <pc:picChg chg="del">
          <ac:chgData name="Gemma Lelliott" userId="623916d3-eb3b-49c1-927f-dd71cb69cc4f" providerId="ADAL" clId="{1EDDC16F-8650-4B24-A08F-2790C6EBFE7C}" dt="2024-12-02T13:47:37.823" v="399" actId="478"/>
          <ac:picMkLst>
            <pc:docMk/>
            <pc:sldMk cId="1423382695" sldId="504"/>
            <ac:picMk id="13" creationId="{62CB35E9-F9E4-7F42-3CF6-B0F95D481FD4}"/>
          </ac:picMkLst>
        </pc:picChg>
      </pc:sldChg>
      <pc:sldChg chg="add">
        <pc:chgData name="Gemma Lelliott" userId="623916d3-eb3b-49c1-927f-dd71cb69cc4f" providerId="ADAL" clId="{1EDDC16F-8650-4B24-A08F-2790C6EBFE7C}" dt="2024-12-02T12:17:01.389" v="225"/>
        <pc:sldMkLst>
          <pc:docMk/>
          <pc:sldMk cId="811364470" sldId="505"/>
        </pc:sldMkLst>
      </pc:sldChg>
      <pc:sldChg chg="del">
        <pc:chgData name="Gemma Lelliott" userId="623916d3-eb3b-49c1-927f-dd71cb69cc4f" providerId="ADAL" clId="{1EDDC16F-8650-4B24-A08F-2790C6EBFE7C}" dt="2024-12-02T12:16:47.077" v="222" actId="47"/>
        <pc:sldMkLst>
          <pc:docMk/>
          <pc:sldMk cId="2713246995" sldId="505"/>
        </pc:sldMkLst>
      </pc:sldChg>
      <pc:sldChg chg="del">
        <pc:chgData name="Gemma Lelliott" userId="623916d3-eb3b-49c1-927f-dd71cb69cc4f" providerId="ADAL" clId="{1EDDC16F-8650-4B24-A08F-2790C6EBFE7C}" dt="2024-12-02T12:16:50.291" v="223" actId="47"/>
        <pc:sldMkLst>
          <pc:docMk/>
          <pc:sldMk cId="1558951582" sldId="5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A1F9DFD-69AD-47CD-BA4C-78EFE1101708}" type="datetimeFigureOut">
              <a:rPr lang="en-GB" smtClean="0"/>
              <a:t>02/12/2024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6" name="Slide Number Placeholder 5"/>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EBA10BB-FAE9-4293-8558-E3AAD298120A}" type="slidenum">
              <a:rPr lang="en-GB" smtClean="0"/>
              <a:t>‹#›</a:t>
            </a:fld>
            <a:endParaRPr lang="en-GB"/>
          </a:p>
        </p:txBody>
      </p:sp>
    </p:spTree>
    <p:extLst>
      <p:ext uri="{BB962C8B-B14F-4D97-AF65-F5344CB8AC3E}">
        <p14:creationId xmlns:p14="http://schemas.microsoft.com/office/powerpoint/2010/main" val="2505235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C35D5D0-9A78-4630-BCF2-84EB39C4DC0B}" type="datetimeFigureOut">
              <a:rPr lang="en-GB" smtClean="0"/>
              <a:t>02/12/2024</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147B0D2-D1E6-4489-A21A-40446C92A63E}" type="slidenum">
              <a:rPr lang="en-GB" smtClean="0"/>
              <a:t>‹#›</a:t>
            </a:fld>
            <a:endParaRPr lang="en-GB"/>
          </a:p>
        </p:txBody>
      </p:sp>
    </p:spTree>
    <p:extLst>
      <p:ext uri="{BB962C8B-B14F-4D97-AF65-F5344CB8AC3E}">
        <p14:creationId xmlns:p14="http://schemas.microsoft.com/office/powerpoint/2010/main" val="3715004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47B0D2-D1E6-4489-A21A-40446C92A63E}" type="slidenum">
              <a:rPr lang="en-GB" smtClean="0"/>
              <a:t>1</a:t>
            </a:fld>
            <a:endParaRPr lang="en-GB"/>
          </a:p>
        </p:txBody>
      </p:sp>
    </p:spTree>
    <p:extLst>
      <p:ext uri="{BB962C8B-B14F-4D97-AF65-F5344CB8AC3E}">
        <p14:creationId xmlns:p14="http://schemas.microsoft.com/office/powerpoint/2010/main" val="1029290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B6441-27C5-E0DF-77AF-8FAF632661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D59B56-2D58-8F0C-5AE1-973AEDB90E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E811CE-2EE7-9000-D9C0-30E9BFB5E5C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764A74-D23F-D2E2-3406-DB01E0D3EB6F}"/>
              </a:ext>
            </a:extLst>
          </p:cNvPr>
          <p:cNvSpPr>
            <a:spLocks noGrp="1"/>
          </p:cNvSpPr>
          <p:nvPr>
            <p:ph type="sldNum" sz="quarter" idx="5"/>
          </p:nvPr>
        </p:nvSpPr>
        <p:spPr/>
        <p:txBody>
          <a:bodyPr/>
          <a:lstStyle/>
          <a:p>
            <a:fld id="{C147B0D2-D1E6-4489-A21A-40446C92A63E}" type="slidenum">
              <a:rPr lang="en-GB" smtClean="0"/>
              <a:t>10</a:t>
            </a:fld>
            <a:endParaRPr lang="en-GB"/>
          </a:p>
        </p:txBody>
      </p:sp>
    </p:spTree>
    <p:extLst>
      <p:ext uri="{BB962C8B-B14F-4D97-AF65-F5344CB8AC3E}">
        <p14:creationId xmlns:p14="http://schemas.microsoft.com/office/powerpoint/2010/main" val="557424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self and CTA, vision and mission, </a:t>
            </a:r>
          </a:p>
          <a:p>
            <a:r>
              <a:rPr lang="en-GB" sz="1200" dirty="0">
                <a:latin typeface="Calibri" panose="020F0502020204030204" pitchFamily="34" charset="0"/>
                <a:ea typeface="Calibri" panose="020F0502020204030204" pitchFamily="34" charset="0"/>
                <a:cs typeface="Times New Roman" panose="02020603050405020304" pitchFamily="18" charset="0"/>
              </a:rPr>
              <a:t>UK charity &amp; Membership organisation</a:t>
            </a:r>
          </a:p>
          <a:p>
            <a:r>
              <a:rPr lang="en-GB" sz="1200" dirty="0">
                <a:latin typeface="Calibri" panose="020F0502020204030204" pitchFamily="34" charset="0"/>
                <a:ea typeface="Calibri" panose="020F0502020204030204" pitchFamily="34" charset="0"/>
                <a:cs typeface="Times New Roman" panose="02020603050405020304" pitchFamily="18" charset="0"/>
              </a:rPr>
              <a:t>Represents Community Transport operators in England, Scotland, Wales and Northern Ireland</a:t>
            </a:r>
          </a:p>
          <a:p>
            <a:r>
              <a:rPr lang="en-GB" sz="1200" dirty="0">
                <a:latin typeface="Calibri" panose="020F0502020204030204" pitchFamily="34" charset="0"/>
                <a:ea typeface="Calibri" panose="020F0502020204030204" pitchFamily="34" charset="0"/>
                <a:cs typeface="Times New Roman" panose="02020603050405020304" pitchFamily="18" charset="0"/>
              </a:rPr>
              <a:t>Designated body (Section 19 permits)</a:t>
            </a:r>
          </a:p>
          <a:p>
            <a:r>
              <a:rPr lang="en-GB" sz="1200" dirty="0">
                <a:latin typeface="Calibri" panose="020F0502020204030204" pitchFamily="34" charset="0"/>
                <a:ea typeface="Calibri" panose="020F0502020204030204" pitchFamily="34" charset="0"/>
                <a:cs typeface="Times New Roman" panose="02020603050405020304" pitchFamily="18" charset="0"/>
              </a:rPr>
              <a:t>Voice of the sector</a:t>
            </a:r>
          </a:p>
          <a:p>
            <a:r>
              <a:rPr lang="en-GB" sz="1200" dirty="0">
                <a:latin typeface="Calibri" panose="020F0502020204030204" pitchFamily="34" charset="0"/>
                <a:ea typeface="Calibri" panose="020F0502020204030204" pitchFamily="34" charset="0"/>
                <a:cs typeface="Times New Roman" panose="02020603050405020304" pitchFamily="18" charset="0"/>
              </a:rPr>
              <a:t>Manage MiDAS training</a:t>
            </a:r>
          </a:p>
          <a:p>
            <a:pPr marL="0" indent="0" algn="l" fontAlgn="base">
              <a:buNone/>
            </a:pPr>
            <a:r>
              <a:rPr lang="en-GB" sz="1200" b="1" i="0" dirty="0">
                <a:solidFill>
                  <a:srgbClr val="2D2B2B"/>
                </a:solidFill>
                <a:effectLst/>
                <a:latin typeface="Open Sans" panose="020B0606030504020204" pitchFamily="34" charset="0"/>
              </a:rPr>
              <a:t>Our Mission:</a:t>
            </a:r>
            <a:r>
              <a:rPr lang="en-GB" sz="1200" b="0" i="0" dirty="0">
                <a:solidFill>
                  <a:srgbClr val="2D2B2B"/>
                </a:solidFill>
                <a:effectLst/>
                <a:latin typeface="Open Sans" panose="020B0606030504020204" pitchFamily="34" charset="0"/>
              </a:rPr>
              <a:t> To lead a thriving community transport movement in the UK.</a:t>
            </a:r>
          </a:p>
          <a:p>
            <a:pPr marL="0" indent="0" algn="l" fontAlgn="base">
              <a:buNone/>
            </a:pPr>
            <a:endParaRPr lang="en-GB" sz="1200" b="0" i="0" dirty="0">
              <a:solidFill>
                <a:srgbClr val="2D2B2B"/>
              </a:solidFill>
              <a:effectLst/>
              <a:latin typeface="Open Sans" panose="020B0606030504020204" pitchFamily="34" charset="0"/>
            </a:endParaRPr>
          </a:p>
          <a:p>
            <a:pPr marL="0" indent="0" algn="l" fontAlgn="base">
              <a:buNone/>
            </a:pPr>
            <a:r>
              <a:rPr lang="en-GB" sz="1200" b="1" i="0" dirty="0">
                <a:solidFill>
                  <a:srgbClr val="2D2B2B"/>
                </a:solidFill>
                <a:effectLst/>
                <a:latin typeface="Open Sans" panose="020B0606030504020204" pitchFamily="34" charset="0"/>
              </a:rPr>
              <a:t>Our Vision:</a:t>
            </a:r>
            <a:r>
              <a:rPr lang="en-GB" sz="1200" b="0" i="0" dirty="0">
                <a:solidFill>
                  <a:srgbClr val="2D2B2B"/>
                </a:solidFill>
                <a:effectLst/>
                <a:latin typeface="Open Sans" panose="020B0606030504020204" pitchFamily="34" charset="0"/>
              </a:rPr>
              <a:t> A world where everyone in their communities can access transport that meets their needs. </a:t>
            </a:r>
          </a:p>
        </p:txBody>
      </p:sp>
      <p:sp>
        <p:nvSpPr>
          <p:cNvPr id="4" name="Slide Number Placeholder 3"/>
          <p:cNvSpPr>
            <a:spLocks noGrp="1"/>
          </p:cNvSpPr>
          <p:nvPr>
            <p:ph type="sldNum" sz="quarter" idx="5"/>
          </p:nvPr>
        </p:nvSpPr>
        <p:spPr/>
        <p:txBody>
          <a:bodyPr/>
          <a:lstStyle/>
          <a:p>
            <a:fld id="{C147B0D2-D1E6-4489-A21A-40446C92A63E}" type="slidenum">
              <a:rPr lang="en-GB" smtClean="0"/>
              <a:t>2</a:t>
            </a:fld>
            <a:endParaRPr lang="en-GB"/>
          </a:p>
        </p:txBody>
      </p:sp>
    </p:spTree>
    <p:extLst>
      <p:ext uri="{BB962C8B-B14F-4D97-AF65-F5344CB8AC3E}">
        <p14:creationId xmlns:p14="http://schemas.microsoft.com/office/powerpoint/2010/main" val="93914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latin typeface="Calibri" panose="020F0502020204030204" pitchFamily="34" charset="0"/>
                <a:ea typeface="Calibri" panose="020F0502020204030204" pitchFamily="34" charset="0"/>
                <a:cs typeface="Times New Roman" panose="02020603050405020304" pitchFamily="18" charset="0"/>
              </a:rPr>
              <a:t>Community Transport is about community-led solutions to unmet transport needs</a:t>
            </a:r>
          </a:p>
          <a:p>
            <a:pPr marL="0" indent="0">
              <a:buNone/>
            </a:pPr>
            <a:endParaRPr lang="en-GB" sz="800" dirty="0">
              <a:latin typeface="Calibri" panose="020F0502020204030204" pitchFamily="34" charset="0"/>
              <a:ea typeface="Calibri" panose="020F0502020204030204" pitchFamily="34" charset="0"/>
              <a:cs typeface="Times New Roman" panose="02020603050405020304" pitchFamily="18" charset="0"/>
            </a:endParaRPr>
          </a:p>
          <a:p>
            <a:r>
              <a:rPr lang="en-GB" sz="1200" dirty="0">
                <a:latin typeface="Calibri" panose="020F0502020204030204" pitchFamily="34" charset="0"/>
                <a:ea typeface="Calibri" panose="020F0502020204030204" pitchFamily="34" charset="0"/>
                <a:cs typeface="Times New Roman" panose="02020603050405020304" pitchFamily="18" charset="0"/>
              </a:rPr>
              <a:t>Community ownership &amp; leadership</a:t>
            </a:r>
          </a:p>
          <a:p>
            <a:r>
              <a:rPr lang="en-GB" sz="1200" dirty="0">
                <a:latin typeface="Calibri" panose="020F0502020204030204" pitchFamily="34" charset="0"/>
                <a:ea typeface="Calibri" panose="020F0502020204030204" pitchFamily="34" charset="0"/>
                <a:cs typeface="Times New Roman" panose="02020603050405020304" pitchFamily="18" charset="0"/>
              </a:rPr>
              <a:t>Local charities, community groups &amp; social enterprises</a:t>
            </a:r>
          </a:p>
          <a:p>
            <a:r>
              <a:rPr lang="en-GB" sz="1200" dirty="0">
                <a:latin typeface="Calibri" panose="020F0502020204030204" pitchFamily="34" charset="0"/>
                <a:ea typeface="Calibri" panose="020F0502020204030204" pitchFamily="34" charset="0"/>
                <a:cs typeface="Times New Roman" panose="02020603050405020304" pitchFamily="18" charset="0"/>
              </a:rPr>
              <a:t>Always for a social purpose</a:t>
            </a:r>
          </a:p>
          <a:p>
            <a:r>
              <a:rPr lang="en-GB" sz="1200" dirty="0">
                <a:latin typeface="Calibri" panose="020F0502020204030204" pitchFamily="34" charset="0"/>
                <a:ea typeface="Calibri" panose="020F0502020204030204" pitchFamily="34" charset="0"/>
                <a:cs typeface="Times New Roman" panose="02020603050405020304" pitchFamily="18" charset="0"/>
              </a:rPr>
              <a:t>Never for a profit</a:t>
            </a:r>
          </a:p>
          <a:p>
            <a:r>
              <a:rPr lang="en-GB" sz="1200" dirty="0">
                <a:latin typeface="Calibri" panose="020F0502020204030204" pitchFamily="34" charset="0"/>
                <a:ea typeface="Calibri" panose="020F0502020204030204" pitchFamily="34" charset="0"/>
                <a:cs typeface="Times New Roman" panose="02020603050405020304" pitchFamily="18" charset="0"/>
              </a:rPr>
              <a:t>Focus on accessibility, inclusion &amp; sustainability</a:t>
            </a:r>
          </a:p>
          <a:p>
            <a:r>
              <a:rPr lang="en-GB" sz="1200" dirty="0">
                <a:latin typeface="Calibri" panose="020F0502020204030204" pitchFamily="34" charset="0"/>
                <a:ea typeface="Calibri" panose="020F0502020204030204" pitchFamily="34" charset="0"/>
                <a:cs typeface="Times New Roman" panose="02020603050405020304" pitchFamily="18" charset="0"/>
              </a:rPr>
              <a:t>Diversity of modes, models &amp; passengers</a:t>
            </a:r>
          </a:p>
          <a:p>
            <a:endParaRPr lang="en-GB" dirty="0"/>
          </a:p>
          <a:p>
            <a:r>
              <a:rPr lang="en-GB" dirty="0"/>
              <a:t>Examples – VEST 50 years, dial a ride mainly supporting older/disabled people, 100s of calls every week. </a:t>
            </a:r>
            <a:r>
              <a:rPr lang="en-GB" dirty="0" err="1"/>
              <a:t>Cymrod</a:t>
            </a:r>
            <a:r>
              <a:rPr lang="en-GB" dirty="0"/>
              <a:t>, 2 volunteers delivering a support service using 3 vehicles and a mobility scooter. Dolen Teifi, group hire and support targeted at families in low income areas. </a:t>
            </a:r>
            <a:r>
              <a:rPr lang="en-GB" dirty="0" err="1"/>
              <a:t>TrydaNi</a:t>
            </a:r>
            <a:r>
              <a:rPr lang="en-GB" dirty="0"/>
              <a:t>, car clubs supporting people to access shared low carbon vehicles owned by the community.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2D2B2B"/>
                </a:solidFill>
                <a:effectLst/>
                <a:latin typeface="Calibri Light" panose="020F0302020204030204" pitchFamily="34" charset="0"/>
                <a:ea typeface="Calibri" panose="020F0502020204030204" pitchFamily="34" charset="0"/>
                <a:cs typeface="Times New Roman" panose="02020603050405020304" pitchFamily="18" charset="0"/>
              </a:rPr>
              <a:t>Community transport is about providing flexible and accessible community-led solutions in response to unmet local transport needs. It represents the only means of transportation for many vulnerable and isolated people, including lots of older people, disabled people, children with special educational needs, and people with learning disabilities.</a:t>
            </a:r>
            <a:endParaRPr lang="en-GB" sz="1200" dirty="0">
              <a:effectLst/>
              <a:latin typeface="Calibri Light" panose="020F03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C147B0D2-D1E6-4489-A21A-40446C92A63E}" type="slidenum">
              <a:rPr lang="en-GB" smtClean="0"/>
              <a:t>3</a:t>
            </a:fld>
            <a:endParaRPr lang="en-GB"/>
          </a:p>
        </p:txBody>
      </p:sp>
    </p:spTree>
    <p:extLst>
      <p:ext uri="{BB962C8B-B14F-4D97-AF65-F5344CB8AC3E}">
        <p14:creationId xmlns:p14="http://schemas.microsoft.com/office/powerpoint/2010/main" val="140185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know that there are lots of people in Wales whose needs are not met by the mainstream transport network at the moment, and we are doing our best to challenge and reshape that, making the case for a more flexible and inclusive network with more focus on community-led development. We believe that everyone should have a voice in shaping that network, so more of us can make positive choices about how and when to travel.</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CT at the intersection between health, social care and community - informal and often unseen, directly contributing to preventative agenda.</a:t>
            </a:r>
          </a:p>
          <a:p>
            <a:endParaRPr lang="en-GB" dirty="0"/>
          </a:p>
        </p:txBody>
      </p:sp>
      <p:sp>
        <p:nvSpPr>
          <p:cNvPr id="4" name="Slide Number Placeholder 3"/>
          <p:cNvSpPr>
            <a:spLocks noGrp="1"/>
          </p:cNvSpPr>
          <p:nvPr>
            <p:ph type="sldNum" sz="quarter" idx="5"/>
          </p:nvPr>
        </p:nvSpPr>
        <p:spPr/>
        <p:txBody>
          <a:bodyPr/>
          <a:lstStyle/>
          <a:p>
            <a:fld id="{C147B0D2-D1E6-4489-A21A-40446C92A63E}" type="slidenum">
              <a:rPr lang="en-GB" smtClean="0"/>
              <a:t>4</a:t>
            </a:fld>
            <a:endParaRPr lang="en-GB"/>
          </a:p>
        </p:txBody>
      </p:sp>
    </p:spTree>
    <p:extLst>
      <p:ext uri="{BB962C8B-B14F-4D97-AF65-F5344CB8AC3E}">
        <p14:creationId xmlns:p14="http://schemas.microsoft.com/office/powerpoint/2010/main" val="4237964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2D2B2B"/>
                </a:solidFill>
                <a:effectLst/>
                <a:latin typeface="Calibri Light" panose="020F0302020204030204" pitchFamily="34" charset="0"/>
                <a:ea typeface="Calibri" panose="020F0502020204030204" pitchFamily="34" charset="0"/>
                <a:cs typeface="Times New Roman" panose="02020603050405020304" pitchFamily="18" charset="0"/>
              </a:rPr>
              <a:t>Community transport is about providing flexible and accessible community-led solutions in response to unmet local transport needs. It represents the only means of transportation for many vulnerable and isolated people, including lots of older people, disabled people, children with special educational needs, and people with learning disabilities.</a:t>
            </a:r>
            <a:endParaRPr lang="en-GB" sz="1800" dirty="0">
              <a:effectLst/>
              <a:latin typeface="Calibri Light" panose="020F03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C147B0D2-D1E6-4489-A21A-40446C92A63E}" type="slidenum">
              <a:rPr lang="en-GB" smtClean="0"/>
              <a:t>5</a:t>
            </a:fld>
            <a:endParaRPr lang="en-GB"/>
          </a:p>
        </p:txBody>
      </p:sp>
    </p:spTree>
    <p:extLst>
      <p:ext uri="{BB962C8B-B14F-4D97-AF65-F5344CB8AC3E}">
        <p14:creationId xmlns:p14="http://schemas.microsoft.com/office/powerpoint/2010/main" val="1916396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47B0D2-D1E6-4489-A21A-40446C92A63E}" type="slidenum">
              <a:rPr lang="en-GB" smtClean="0"/>
              <a:t>6</a:t>
            </a:fld>
            <a:endParaRPr lang="en-GB"/>
          </a:p>
        </p:txBody>
      </p:sp>
    </p:spTree>
    <p:extLst>
      <p:ext uri="{BB962C8B-B14F-4D97-AF65-F5344CB8AC3E}">
        <p14:creationId xmlns:p14="http://schemas.microsoft.com/office/powerpoint/2010/main" val="1303825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Community-centred ways of working can be more effective than more traditional services in improving the health and wellbeing of marginalised groups and vulnerable individuals. For this reason, they are an essential way of reducing health inequalities within a local area or community.</a:t>
            </a:r>
          </a:p>
          <a:p>
            <a:endParaRPr lang="en-GB" b="0" i="0" dirty="0">
              <a:solidFill>
                <a:srgbClr val="0B0C0C"/>
              </a:solidFill>
              <a:effectLst/>
              <a:latin typeface="GDS Transport"/>
            </a:endParaRPr>
          </a:p>
          <a:p>
            <a:r>
              <a:rPr lang="en-GB" b="0" i="0" dirty="0">
                <a:solidFill>
                  <a:srgbClr val="0B0C0C"/>
                </a:solidFill>
                <a:effectLst/>
                <a:latin typeface="GDS Transport"/>
              </a:rPr>
              <a:t>Those who find themselves excluded from society, discriminated against, or lacking power and control because of living in extreme poverty, can be the least likely to access and benefit from services – despite often having the worst health. Adopting more community-centred practice can help provide more appropriate and effective ways of engaging people and improving their health and wellbeing.</a:t>
            </a:r>
            <a:endParaRPr lang="en-GB" dirty="0"/>
          </a:p>
        </p:txBody>
      </p:sp>
      <p:sp>
        <p:nvSpPr>
          <p:cNvPr id="4" name="Slide Number Placeholder 3"/>
          <p:cNvSpPr>
            <a:spLocks noGrp="1"/>
          </p:cNvSpPr>
          <p:nvPr>
            <p:ph type="sldNum" sz="quarter" idx="5"/>
          </p:nvPr>
        </p:nvSpPr>
        <p:spPr/>
        <p:txBody>
          <a:bodyPr/>
          <a:lstStyle/>
          <a:p>
            <a:fld id="{C147B0D2-D1E6-4489-A21A-40446C92A63E}" type="slidenum">
              <a:rPr lang="en-GB" smtClean="0"/>
              <a:t>7</a:t>
            </a:fld>
            <a:endParaRPr lang="en-GB"/>
          </a:p>
        </p:txBody>
      </p:sp>
    </p:spTree>
    <p:extLst>
      <p:ext uri="{BB962C8B-B14F-4D97-AF65-F5344CB8AC3E}">
        <p14:creationId xmlns:p14="http://schemas.microsoft.com/office/powerpoint/2010/main" val="1400218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Policy context – </a:t>
            </a:r>
            <a:r>
              <a:rPr lang="en-GB" dirty="0" err="1"/>
              <a:t>Llwybr</a:t>
            </a:r>
            <a:r>
              <a:rPr lang="en-GB" dirty="0"/>
              <a:t> Newydd, NTDP, roadmap to franchising</a:t>
            </a:r>
          </a:p>
        </p:txBody>
      </p:sp>
      <p:sp>
        <p:nvSpPr>
          <p:cNvPr id="4" name="Slide Number Placeholder 3"/>
          <p:cNvSpPr>
            <a:spLocks noGrp="1"/>
          </p:cNvSpPr>
          <p:nvPr>
            <p:ph type="sldNum" sz="quarter" idx="5"/>
          </p:nvPr>
        </p:nvSpPr>
        <p:spPr/>
        <p:txBody>
          <a:bodyPr/>
          <a:lstStyle/>
          <a:p>
            <a:fld id="{C147B0D2-D1E6-4489-A21A-40446C92A63E}" type="slidenum">
              <a:rPr lang="en-GB" smtClean="0"/>
              <a:t>8</a:t>
            </a:fld>
            <a:endParaRPr lang="en-GB"/>
          </a:p>
        </p:txBody>
      </p:sp>
    </p:spTree>
    <p:extLst>
      <p:ext uri="{BB962C8B-B14F-4D97-AF65-F5344CB8AC3E}">
        <p14:creationId xmlns:p14="http://schemas.microsoft.com/office/powerpoint/2010/main" val="103340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36A97-2A66-49E6-1730-A6C36C691A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83EE88-9213-045E-6AA5-989DB8AA6B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683C10-FEFA-8162-9514-4B24E51D90A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01F84D-5DE9-6944-4682-AA7265D1E483}"/>
              </a:ext>
            </a:extLst>
          </p:cNvPr>
          <p:cNvSpPr>
            <a:spLocks noGrp="1"/>
          </p:cNvSpPr>
          <p:nvPr>
            <p:ph type="sldNum" sz="quarter" idx="5"/>
          </p:nvPr>
        </p:nvSpPr>
        <p:spPr/>
        <p:txBody>
          <a:bodyPr/>
          <a:lstStyle/>
          <a:p>
            <a:fld id="{C147B0D2-D1E6-4489-A21A-40446C92A63E}" type="slidenum">
              <a:rPr lang="en-GB" smtClean="0"/>
              <a:t>9</a:t>
            </a:fld>
            <a:endParaRPr lang="en-GB"/>
          </a:p>
        </p:txBody>
      </p:sp>
    </p:spTree>
    <p:extLst>
      <p:ext uri="{BB962C8B-B14F-4D97-AF65-F5344CB8AC3E}">
        <p14:creationId xmlns:p14="http://schemas.microsoft.com/office/powerpoint/2010/main" val="3380672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61" y="5325464"/>
            <a:ext cx="1457739" cy="156606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1102" y="152401"/>
            <a:ext cx="2518098" cy="1981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solidFill>
                  <a:srgbClr val="009FE3"/>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0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2000">
                <a:latin typeface="Calibri Light" panose="020F0302020204030204" pitchFamily="34" charset="0"/>
                <a:cs typeface="Calibri Light" panose="020F0302020204030204" pitchFamily="34" charset="0"/>
              </a:defRPr>
            </a:lvl4pPr>
            <a:lvl5pPr>
              <a:defRPr sz="20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5805" y="5291447"/>
            <a:ext cx="1458195" cy="15665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7" name="Content Placeholder 6">
            <a:extLst>
              <a:ext uri="{FF2B5EF4-FFF2-40B4-BE49-F238E27FC236}">
                <a16:creationId xmlns:a16="http://schemas.microsoft.com/office/drawing/2014/main" id="{D235F5D5-06C8-CDD6-CE23-AD65C25315F6}"/>
              </a:ext>
            </a:extLst>
          </p:cNvPr>
          <p:cNvSpPr>
            <a:spLocks noGrp="1"/>
          </p:cNvSpPr>
          <p:nvPr>
            <p:ph sz="quarter" idx="13"/>
          </p:nvPr>
        </p:nvSpPr>
        <p:spPr>
          <a:xfrm>
            <a:off x="457200" y="17526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9YlxVHfseKk?feature=oembed" TargetMode="External"/><Relationship Id="rId5" Type="http://schemas.openxmlformats.org/officeDocument/2006/relationships/image" Target="../media/image8.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093F1FA5-DE12-13D7-9152-C769DC5E4D36}"/>
              </a:ext>
            </a:extLst>
          </p:cNvPr>
          <p:cNvSpPr/>
          <p:nvPr/>
        </p:nvSpPr>
        <p:spPr>
          <a:xfrm rot="16200000">
            <a:off x="6611300" y="4338000"/>
            <a:ext cx="2160000" cy="2880000"/>
          </a:xfrm>
          <a:prstGeom prst="rtTriangle">
            <a:avLst/>
          </a:prstGeom>
          <a:solidFill>
            <a:srgbClr val="279C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A3553540-29E3-B8BC-5CB6-0F82A82012E2}"/>
              </a:ext>
            </a:extLst>
          </p:cNvPr>
          <p:cNvSpPr txBox="1"/>
          <p:nvPr/>
        </p:nvSpPr>
        <p:spPr>
          <a:xfrm>
            <a:off x="127155" y="2674947"/>
            <a:ext cx="8889690" cy="1508105"/>
          </a:xfrm>
          <a:prstGeom prst="rect">
            <a:avLst/>
          </a:prstGeom>
          <a:noFill/>
        </p:spPr>
        <p:txBody>
          <a:bodyPr wrap="square" rtlCol="0">
            <a:spAutoFit/>
          </a:bodyPr>
          <a:lstStyle/>
          <a:p>
            <a:r>
              <a:rPr lang="en-GB" sz="46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The future of Welsh transport belongs to all of us</a:t>
            </a:r>
          </a:p>
        </p:txBody>
      </p:sp>
      <p:pic>
        <p:nvPicPr>
          <p:cNvPr id="7" name="Picture 6" descr="A black and white logo&#10;&#10;Description automatically generated">
            <a:extLst>
              <a:ext uri="{FF2B5EF4-FFF2-40B4-BE49-F238E27FC236}">
                <a16:creationId xmlns:a16="http://schemas.microsoft.com/office/drawing/2014/main" id="{D87E4ACB-413B-83B2-C82B-92ABBB3FA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1300" y="275527"/>
            <a:ext cx="2309968" cy="2160001"/>
          </a:xfrm>
          <a:prstGeom prst="rect">
            <a:avLst/>
          </a:prstGeom>
        </p:spPr>
      </p:pic>
      <p:sp>
        <p:nvSpPr>
          <p:cNvPr id="10" name="TextBox 9">
            <a:extLst>
              <a:ext uri="{FF2B5EF4-FFF2-40B4-BE49-F238E27FC236}">
                <a16:creationId xmlns:a16="http://schemas.microsoft.com/office/drawing/2014/main" id="{14739B94-DACD-9483-3F2B-750E3AA85317}"/>
              </a:ext>
            </a:extLst>
          </p:cNvPr>
          <p:cNvSpPr txBox="1"/>
          <p:nvPr/>
        </p:nvSpPr>
        <p:spPr>
          <a:xfrm>
            <a:off x="228600" y="6172200"/>
            <a:ext cx="7086600" cy="369302"/>
          </a:xfrm>
          <a:prstGeom prst="rect">
            <a:avLst/>
          </a:prstGeom>
          <a:noFill/>
        </p:spPr>
        <p:txBody>
          <a:bodyPr wrap="square" lIns="91410" tIns="45705" rIns="91410" bIns="45705" rtlCol="0">
            <a:spAutoFit/>
          </a:bodyPr>
          <a:lstStyle/>
          <a:p>
            <a:r>
              <a:rPr lang="en-GB" dirty="0">
                <a:latin typeface="Open Sans Light" panose="020B0306030504020204" pitchFamily="34" charset="0"/>
                <a:ea typeface="Open Sans Light" panose="020B0306030504020204" pitchFamily="34" charset="0"/>
                <a:cs typeface="Open Sans Light" panose="020B0306030504020204" pitchFamily="34" charset="0"/>
              </a:rPr>
              <a:t>gemma@ctauk.org |@CTAUK1| ctauk.org </a:t>
            </a:r>
          </a:p>
        </p:txBody>
      </p:sp>
      <p:sp>
        <p:nvSpPr>
          <p:cNvPr id="2" name="TextBox 1">
            <a:extLst>
              <a:ext uri="{FF2B5EF4-FFF2-40B4-BE49-F238E27FC236}">
                <a16:creationId xmlns:a16="http://schemas.microsoft.com/office/drawing/2014/main" id="{3FFBF72B-843B-0A0C-C0C0-A205EBC08534}"/>
              </a:ext>
            </a:extLst>
          </p:cNvPr>
          <p:cNvSpPr txBox="1"/>
          <p:nvPr/>
        </p:nvSpPr>
        <p:spPr>
          <a:xfrm>
            <a:off x="228600" y="4344056"/>
            <a:ext cx="4289316" cy="707886"/>
          </a:xfrm>
          <a:prstGeom prst="rect">
            <a:avLst/>
          </a:prstGeom>
          <a:noFill/>
        </p:spPr>
        <p:txBody>
          <a:bodyPr wrap="non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Gemma Lelliott, Director for Wales</a:t>
            </a:r>
          </a:p>
          <a:p>
            <a:r>
              <a:rPr lang="en-GB" sz="2000" dirty="0">
                <a:latin typeface="Open Sans" panose="020B0606030504020204" pitchFamily="34" charset="0"/>
                <a:ea typeface="Open Sans" panose="020B0606030504020204" pitchFamily="34" charset="0"/>
                <a:cs typeface="Open Sans" panose="020B0606030504020204" pitchFamily="34" charset="0"/>
              </a:rPr>
              <a:t>December 2024</a:t>
            </a:r>
          </a:p>
        </p:txBody>
      </p:sp>
    </p:spTree>
    <p:extLst>
      <p:ext uri="{BB962C8B-B14F-4D97-AF65-F5344CB8AC3E}">
        <p14:creationId xmlns:p14="http://schemas.microsoft.com/office/powerpoint/2010/main" val="1956061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7D4AB-169E-147A-69BF-C2347FBFDCB9}"/>
            </a:ext>
          </a:extLst>
        </p:cNvPr>
        <p:cNvGrpSpPr/>
        <p:nvPr/>
      </p:nvGrpSpPr>
      <p:grpSpPr>
        <a:xfrm>
          <a:off x="0" y="0"/>
          <a:ext cx="0" cy="0"/>
          <a:chOff x="0" y="0"/>
          <a:chExt cx="0" cy="0"/>
        </a:xfrm>
      </p:grpSpPr>
      <p:sp>
        <p:nvSpPr>
          <p:cNvPr id="4" name="Right Triangle 3">
            <a:extLst>
              <a:ext uri="{FF2B5EF4-FFF2-40B4-BE49-F238E27FC236}">
                <a16:creationId xmlns:a16="http://schemas.microsoft.com/office/drawing/2014/main" id="{B82B8AFE-1248-0DAF-4BB9-A4705D10A03A}"/>
              </a:ext>
            </a:extLst>
          </p:cNvPr>
          <p:cNvSpPr/>
          <p:nvPr/>
        </p:nvSpPr>
        <p:spPr>
          <a:xfrm rot="16200000">
            <a:off x="6611300" y="4338000"/>
            <a:ext cx="2160000" cy="2880000"/>
          </a:xfrm>
          <a:prstGeom prst="rtTriangle">
            <a:avLst/>
          </a:prstGeom>
          <a:solidFill>
            <a:srgbClr val="279C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2D8DD85-707A-DFE6-CA5B-F969C6502068}"/>
              </a:ext>
            </a:extLst>
          </p:cNvPr>
          <p:cNvSpPr txBox="1"/>
          <p:nvPr/>
        </p:nvSpPr>
        <p:spPr>
          <a:xfrm>
            <a:off x="127155" y="2674947"/>
            <a:ext cx="8889690" cy="1508105"/>
          </a:xfrm>
          <a:prstGeom prst="rect">
            <a:avLst/>
          </a:prstGeom>
          <a:noFill/>
        </p:spPr>
        <p:txBody>
          <a:bodyPr wrap="square" rtlCol="0">
            <a:spAutoFit/>
          </a:bodyPr>
          <a:lstStyle/>
          <a:p>
            <a:r>
              <a:rPr lang="en-GB" sz="46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The future of Welsh transport belongs to all of us</a:t>
            </a:r>
          </a:p>
        </p:txBody>
      </p:sp>
      <p:pic>
        <p:nvPicPr>
          <p:cNvPr id="7" name="Picture 6" descr="A black and white logo&#10;&#10;Description automatically generated">
            <a:extLst>
              <a:ext uri="{FF2B5EF4-FFF2-40B4-BE49-F238E27FC236}">
                <a16:creationId xmlns:a16="http://schemas.microsoft.com/office/drawing/2014/main" id="{E850A29A-FA76-D503-3FEC-25A2270464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1300" y="275527"/>
            <a:ext cx="2309968" cy="2160001"/>
          </a:xfrm>
          <a:prstGeom prst="rect">
            <a:avLst/>
          </a:prstGeom>
        </p:spPr>
      </p:pic>
      <p:sp>
        <p:nvSpPr>
          <p:cNvPr id="10" name="TextBox 9">
            <a:extLst>
              <a:ext uri="{FF2B5EF4-FFF2-40B4-BE49-F238E27FC236}">
                <a16:creationId xmlns:a16="http://schemas.microsoft.com/office/drawing/2014/main" id="{6C22710B-867E-CC80-CA0D-6A0DBD82E59D}"/>
              </a:ext>
            </a:extLst>
          </p:cNvPr>
          <p:cNvSpPr txBox="1"/>
          <p:nvPr/>
        </p:nvSpPr>
        <p:spPr>
          <a:xfrm>
            <a:off x="228600" y="6172200"/>
            <a:ext cx="7086600" cy="369302"/>
          </a:xfrm>
          <a:prstGeom prst="rect">
            <a:avLst/>
          </a:prstGeom>
          <a:noFill/>
        </p:spPr>
        <p:txBody>
          <a:bodyPr wrap="square" lIns="91410" tIns="45705" rIns="91410" bIns="45705" rtlCol="0">
            <a:spAutoFit/>
          </a:bodyPr>
          <a:lstStyle/>
          <a:p>
            <a:r>
              <a:rPr lang="en-GB" dirty="0">
                <a:latin typeface="Open Sans Light" panose="020B0306030504020204" pitchFamily="34" charset="0"/>
                <a:ea typeface="Open Sans Light" panose="020B0306030504020204" pitchFamily="34" charset="0"/>
                <a:cs typeface="Open Sans Light" panose="020B0306030504020204" pitchFamily="34" charset="0"/>
              </a:rPr>
              <a:t>gemma@ctauk.org |@CTAUK1| ctauk.org </a:t>
            </a:r>
          </a:p>
        </p:txBody>
      </p:sp>
      <p:sp>
        <p:nvSpPr>
          <p:cNvPr id="2" name="TextBox 1">
            <a:extLst>
              <a:ext uri="{FF2B5EF4-FFF2-40B4-BE49-F238E27FC236}">
                <a16:creationId xmlns:a16="http://schemas.microsoft.com/office/drawing/2014/main" id="{7A0066C6-3899-AB37-C0C5-EF3E22B08381}"/>
              </a:ext>
            </a:extLst>
          </p:cNvPr>
          <p:cNvSpPr txBox="1"/>
          <p:nvPr/>
        </p:nvSpPr>
        <p:spPr>
          <a:xfrm>
            <a:off x="228600" y="4344056"/>
            <a:ext cx="4289316" cy="707886"/>
          </a:xfrm>
          <a:prstGeom prst="rect">
            <a:avLst/>
          </a:prstGeom>
          <a:noFill/>
        </p:spPr>
        <p:txBody>
          <a:bodyPr wrap="non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Gemma Lelliott, Director for Wales</a:t>
            </a:r>
          </a:p>
          <a:p>
            <a:r>
              <a:rPr lang="en-GB" sz="2000" dirty="0">
                <a:latin typeface="Open Sans" panose="020B0606030504020204" pitchFamily="34" charset="0"/>
                <a:ea typeface="Open Sans" panose="020B0606030504020204" pitchFamily="34" charset="0"/>
                <a:cs typeface="Open Sans" panose="020B0606030504020204" pitchFamily="34" charset="0"/>
              </a:rPr>
              <a:t>December 2024</a:t>
            </a:r>
          </a:p>
        </p:txBody>
      </p:sp>
    </p:spTree>
    <p:extLst>
      <p:ext uri="{BB962C8B-B14F-4D97-AF65-F5344CB8AC3E}">
        <p14:creationId xmlns:p14="http://schemas.microsoft.com/office/powerpoint/2010/main" val="811364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C73F-1AD4-386E-BA69-FD008F765E16}"/>
              </a:ext>
            </a:extLst>
          </p:cNvPr>
          <p:cNvSpPr>
            <a:spLocks noGrp="1"/>
          </p:cNvSpPr>
          <p:nvPr>
            <p:ph type="title"/>
          </p:nvPr>
        </p:nvSpPr>
        <p:spPr/>
        <p:txBody>
          <a:bodyPr/>
          <a:lstStyle/>
          <a:p>
            <a:pPr algn="l"/>
            <a:r>
              <a:rPr lang="en-GB" b="1" dirty="0">
                <a:solidFill>
                  <a:srgbClr val="009FE3"/>
                </a:solidFill>
                <a:latin typeface="Open Sans" panose="020B0606030504020204" pitchFamily="34" charset="0"/>
                <a:ea typeface="Open Sans" panose="020B0606030504020204" pitchFamily="34" charset="0"/>
                <a:cs typeface="Open Sans" panose="020B0606030504020204" pitchFamily="34" charset="0"/>
              </a:rPr>
              <a:t>No-one Left Behind</a:t>
            </a:r>
          </a:p>
        </p:txBody>
      </p:sp>
      <p:pic>
        <p:nvPicPr>
          <p:cNvPr id="9" name="Content Placeholder 8" descr="A group of people in a bus&#10;&#10;Description automatically generated">
            <a:extLst>
              <a:ext uri="{FF2B5EF4-FFF2-40B4-BE49-F238E27FC236}">
                <a16:creationId xmlns:a16="http://schemas.microsoft.com/office/drawing/2014/main" id="{F076FDEA-3DA2-489D-5495-E32D9E01C429}"/>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428750" y="1417638"/>
            <a:ext cx="6286500" cy="4191000"/>
          </a:xfrm>
        </p:spPr>
      </p:pic>
      <p:sp>
        <p:nvSpPr>
          <p:cNvPr id="3" name="Right Triangle 2">
            <a:extLst>
              <a:ext uri="{FF2B5EF4-FFF2-40B4-BE49-F238E27FC236}">
                <a16:creationId xmlns:a16="http://schemas.microsoft.com/office/drawing/2014/main" id="{80A612B6-95A5-1E19-F952-A76C10D0CB74}"/>
              </a:ext>
            </a:extLst>
          </p:cNvPr>
          <p:cNvSpPr/>
          <p:nvPr/>
        </p:nvSpPr>
        <p:spPr>
          <a:xfrm rot="16200000">
            <a:off x="6611300" y="4338000"/>
            <a:ext cx="2160000" cy="2880000"/>
          </a:xfrm>
          <a:prstGeom prst="rtTriangle">
            <a:avLst/>
          </a:prstGeom>
          <a:solidFill>
            <a:srgbClr val="279C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black and white sign with white text&#10;&#10;Description automatically generated">
            <a:extLst>
              <a:ext uri="{FF2B5EF4-FFF2-40B4-BE49-F238E27FC236}">
                <a16:creationId xmlns:a16="http://schemas.microsoft.com/office/drawing/2014/main" id="{484C9ECD-6FDC-3E52-9549-EF1C60E5DC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5604880"/>
            <a:ext cx="1409700" cy="1239919"/>
          </a:xfrm>
          <a:prstGeom prst="rect">
            <a:avLst/>
          </a:prstGeom>
        </p:spPr>
      </p:pic>
      <p:sp>
        <p:nvSpPr>
          <p:cNvPr id="4" name="TextBox 3">
            <a:extLst>
              <a:ext uri="{FF2B5EF4-FFF2-40B4-BE49-F238E27FC236}">
                <a16:creationId xmlns:a16="http://schemas.microsoft.com/office/drawing/2014/main" id="{55BED7CA-275D-2A5B-EB12-045E37BB2DB0}"/>
              </a:ext>
            </a:extLst>
          </p:cNvPr>
          <p:cNvSpPr txBox="1"/>
          <p:nvPr/>
        </p:nvSpPr>
        <p:spPr>
          <a:xfrm>
            <a:off x="228600" y="6172200"/>
            <a:ext cx="6705600" cy="400079"/>
          </a:xfrm>
          <a:prstGeom prst="rect">
            <a:avLst/>
          </a:prstGeom>
          <a:noFill/>
        </p:spPr>
        <p:txBody>
          <a:bodyPr wrap="square" lIns="91410" tIns="45705" rIns="91410" bIns="45705" rtlCol="0">
            <a:spAutoFit/>
          </a:bodyPr>
          <a:lstStyle/>
          <a:p>
            <a:r>
              <a:rPr lang="en-GB" sz="2000" dirty="0">
                <a:latin typeface="Open Sans Light" panose="020B0306030504020204" pitchFamily="34" charset="0"/>
                <a:ea typeface="Open Sans Light" panose="020B0306030504020204" pitchFamily="34" charset="0"/>
                <a:cs typeface="Open Sans Light" panose="020B0306030504020204" pitchFamily="34" charset="0"/>
              </a:rPr>
              <a:t>(Image credit Age Without Limits) </a:t>
            </a:r>
          </a:p>
        </p:txBody>
      </p:sp>
    </p:spTree>
    <p:extLst>
      <p:ext uri="{BB962C8B-B14F-4D97-AF65-F5344CB8AC3E}">
        <p14:creationId xmlns:p14="http://schemas.microsoft.com/office/powerpoint/2010/main" val="3580665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80A612B6-95A5-1E19-F952-A76C10D0CB74}"/>
              </a:ext>
            </a:extLst>
          </p:cNvPr>
          <p:cNvSpPr/>
          <p:nvPr/>
        </p:nvSpPr>
        <p:spPr>
          <a:xfrm rot="16200000">
            <a:off x="6611300" y="4338000"/>
            <a:ext cx="2160000" cy="2880000"/>
          </a:xfrm>
          <a:prstGeom prst="rtTriangle">
            <a:avLst/>
          </a:prstGeom>
          <a:solidFill>
            <a:srgbClr val="279C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black and white sign with white text&#10;&#10;Description automatically generated">
            <a:extLst>
              <a:ext uri="{FF2B5EF4-FFF2-40B4-BE49-F238E27FC236}">
                <a16:creationId xmlns:a16="http://schemas.microsoft.com/office/drawing/2014/main" id="{484C9ECD-6FDC-3E52-9549-EF1C60E5DC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604880"/>
            <a:ext cx="1409700" cy="1239919"/>
          </a:xfrm>
          <a:prstGeom prst="rect">
            <a:avLst/>
          </a:prstGeom>
        </p:spPr>
      </p:pic>
      <p:pic>
        <p:nvPicPr>
          <p:cNvPr id="11" name="Content Placeholder 10" descr="A collage of photos of people and cars&#10;&#10;Description automatically generated">
            <a:extLst>
              <a:ext uri="{FF2B5EF4-FFF2-40B4-BE49-F238E27FC236}">
                <a16:creationId xmlns:a16="http://schemas.microsoft.com/office/drawing/2014/main" id="{41C34145-8218-88FC-AD45-39BA9724C701}"/>
              </a:ext>
            </a:extLst>
          </p:cNvPr>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526901" y="672599"/>
            <a:ext cx="6090198" cy="5105400"/>
          </a:xfrm>
          <a:ln>
            <a:solidFill>
              <a:schemeClr val="tx1"/>
            </a:solidFill>
          </a:ln>
        </p:spPr>
      </p:pic>
      <p:sp>
        <p:nvSpPr>
          <p:cNvPr id="9" name="Title 8">
            <a:extLst>
              <a:ext uri="{FF2B5EF4-FFF2-40B4-BE49-F238E27FC236}">
                <a16:creationId xmlns:a16="http://schemas.microsoft.com/office/drawing/2014/main" id="{6E029FF4-4BA5-6713-A42A-69B65378D12E}"/>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579423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C73F-1AD4-386E-BA69-FD008F765E16}"/>
              </a:ext>
            </a:extLst>
          </p:cNvPr>
          <p:cNvSpPr>
            <a:spLocks noGrp="1"/>
          </p:cNvSpPr>
          <p:nvPr>
            <p:ph type="title"/>
          </p:nvPr>
        </p:nvSpPr>
        <p:spPr/>
        <p:txBody>
          <a:bodyPr>
            <a:normAutofit/>
          </a:bodyPr>
          <a:lstStyle/>
          <a:p>
            <a:pPr algn="l"/>
            <a:r>
              <a:rPr lang="en-GB" b="1" dirty="0">
                <a:solidFill>
                  <a:srgbClr val="009FE3"/>
                </a:solidFill>
                <a:latin typeface="Open Sans" panose="020B0606030504020204" pitchFamily="34" charset="0"/>
                <a:ea typeface="Open Sans" panose="020B0606030504020204" pitchFamily="34" charset="0"/>
                <a:cs typeface="Open Sans" panose="020B0606030504020204" pitchFamily="34" charset="0"/>
              </a:rPr>
              <a:t>Why does this matter?</a:t>
            </a:r>
          </a:p>
        </p:txBody>
      </p:sp>
      <p:sp>
        <p:nvSpPr>
          <p:cNvPr id="3" name="Right Triangle 2">
            <a:extLst>
              <a:ext uri="{FF2B5EF4-FFF2-40B4-BE49-F238E27FC236}">
                <a16:creationId xmlns:a16="http://schemas.microsoft.com/office/drawing/2014/main" id="{80A612B6-95A5-1E19-F952-A76C10D0CB74}"/>
              </a:ext>
            </a:extLst>
          </p:cNvPr>
          <p:cNvSpPr/>
          <p:nvPr/>
        </p:nvSpPr>
        <p:spPr>
          <a:xfrm rot="16200000">
            <a:off x="6611300" y="4338000"/>
            <a:ext cx="2160000" cy="2880000"/>
          </a:xfrm>
          <a:prstGeom prst="rtTriangle">
            <a:avLst/>
          </a:prstGeom>
          <a:solidFill>
            <a:srgbClr val="279C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black and white sign with white text&#10;&#10;Description automatically generated">
            <a:extLst>
              <a:ext uri="{FF2B5EF4-FFF2-40B4-BE49-F238E27FC236}">
                <a16:creationId xmlns:a16="http://schemas.microsoft.com/office/drawing/2014/main" id="{484C9ECD-6FDC-3E52-9549-EF1C60E5DC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604880"/>
            <a:ext cx="1409700" cy="1239919"/>
          </a:xfrm>
          <a:prstGeom prst="rect">
            <a:avLst/>
          </a:prstGeom>
        </p:spPr>
      </p:pic>
      <p:pic>
        <p:nvPicPr>
          <p:cNvPr id="4" name="Content Placeholder 4" descr="A blue and white sign with a cartoon vehicle and text&#10;&#10;Description automatically generated">
            <a:extLst>
              <a:ext uri="{FF2B5EF4-FFF2-40B4-BE49-F238E27FC236}">
                <a16:creationId xmlns:a16="http://schemas.microsoft.com/office/drawing/2014/main" id="{19845A90-473A-5258-7879-242D412300F4}"/>
              </a:ext>
            </a:extLst>
          </p:cNvPr>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1320800" y="1676400"/>
            <a:ext cx="6502400" cy="3657600"/>
          </a:xfrm>
        </p:spPr>
      </p:pic>
    </p:spTree>
    <p:extLst>
      <p:ext uri="{BB962C8B-B14F-4D97-AF65-F5344CB8AC3E}">
        <p14:creationId xmlns:p14="http://schemas.microsoft.com/office/powerpoint/2010/main" val="2265763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C73F-1AD4-386E-BA69-FD008F765E16}"/>
              </a:ext>
            </a:extLst>
          </p:cNvPr>
          <p:cNvSpPr>
            <a:spLocks noGrp="1"/>
          </p:cNvSpPr>
          <p:nvPr>
            <p:ph type="title"/>
          </p:nvPr>
        </p:nvSpPr>
        <p:spPr/>
        <p:txBody>
          <a:bodyPr>
            <a:normAutofit fontScale="90000"/>
          </a:bodyPr>
          <a:lstStyle/>
          <a:p>
            <a:pPr algn="l"/>
            <a:r>
              <a:rPr lang="en-GB" b="1" dirty="0">
                <a:solidFill>
                  <a:srgbClr val="009FE3"/>
                </a:solidFill>
                <a:latin typeface="Open Sans" panose="020B0606030504020204" pitchFamily="34" charset="0"/>
                <a:ea typeface="Open Sans" panose="020B0606030504020204" pitchFamily="34" charset="0"/>
                <a:cs typeface="Open Sans" panose="020B0606030504020204" pitchFamily="34" charset="0"/>
              </a:rPr>
              <a:t>Community Transport in Wales</a:t>
            </a:r>
          </a:p>
        </p:txBody>
      </p:sp>
      <p:sp>
        <p:nvSpPr>
          <p:cNvPr id="3" name="Right Triangle 2">
            <a:extLst>
              <a:ext uri="{FF2B5EF4-FFF2-40B4-BE49-F238E27FC236}">
                <a16:creationId xmlns:a16="http://schemas.microsoft.com/office/drawing/2014/main" id="{80A612B6-95A5-1E19-F952-A76C10D0CB74}"/>
              </a:ext>
            </a:extLst>
          </p:cNvPr>
          <p:cNvSpPr/>
          <p:nvPr/>
        </p:nvSpPr>
        <p:spPr>
          <a:xfrm rot="16200000">
            <a:off x="6611300" y="4338000"/>
            <a:ext cx="2160000" cy="2880000"/>
          </a:xfrm>
          <a:prstGeom prst="rtTriangle">
            <a:avLst/>
          </a:prstGeom>
          <a:solidFill>
            <a:srgbClr val="279C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black and white sign with white text&#10;&#10;Description automatically generated">
            <a:extLst>
              <a:ext uri="{FF2B5EF4-FFF2-40B4-BE49-F238E27FC236}">
                <a16:creationId xmlns:a16="http://schemas.microsoft.com/office/drawing/2014/main" id="{484C9ECD-6FDC-3E52-9549-EF1C60E5DC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604880"/>
            <a:ext cx="1409700" cy="1239919"/>
          </a:xfrm>
          <a:prstGeom prst="rect">
            <a:avLst/>
          </a:prstGeom>
        </p:spPr>
      </p:pic>
      <p:sp>
        <p:nvSpPr>
          <p:cNvPr id="7" name="Content Placeholder 6">
            <a:extLst>
              <a:ext uri="{FF2B5EF4-FFF2-40B4-BE49-F238E27FC236}">
                <a16:creationId xmlns:a16="http://schemas.microsoft.com/office/drawing/2014/main" id="{177960F0-F0A4-9FAB-CA91-6BD20FC7E346}"/>
              </a:ext>
            </a:extLst>
          </p:cNvPr>
          <p:cNvSpPr>
            <a:spLocks noGrp="1"/>
          </p:cNvSpPr>
          <p:nvPr>
            <p:ph sz="quarter" idx="13"/>
          </p:nvPr>
        </p:nvSpPr>
        <p:spPr/>
        <p:txBody>
          <a:bodyPr>
            <a:normAutofit fontScale="92500"/>
          </a:bodyPr>
          <a:lstStyle/>
          <a:p>
            <a:r>
              <a:rPr lang="en-GB" sz="2800" dirty="0">
                <a:latin typeface="Open Sans" panose="020B0606030504020204" pitchFamily="34" charset="0"/>
                <a:ea typeface="Open Sans" panose="020B0606030504020204" pitchFamily="34" charset="0"/>
                <a:cs typeface="Open Sans" panose="020B0606030504020204" pitchFamily="34" charset="0"/>
              </a:rPr>
              <a:t>Community cars, </a:t>
            </a:r>
            <a:r>
              <a:rPr lang="en-GB" sz="2800" dirty="0" err="1">
                <a:latin typeface="Open Sans" panose="020B0606030504020204" pitchFamily="34" charset="0"/>
                <a:ea typeface="Open Sans" panose="020B0606030504020204" pitchFamily="34" charset="0"/>
                <a:cs typeface="Open Sans" panose="020B0606030504020204" pitchFamily="34" charset="0"/>
              </a:rPr>
              <a:t>dial-a-ride</a:t>
            </a:r>
            <a:r>
              <a:rPr lang="en-GB" sz="2800" dirty="0">
                <a:latin typeface="Open Sans" panose="020B0606030504020204" pitchFamily="34" charset="0"/>
                <a:ea typeface="Open Sans" panose="020B0606030504020204" pitchFamily="34" charset="0"/>
                <a:cs typeface="Open Sans" panose="020B0606030504020204" pitchFamily="34" charset="0"/>
              </a:rPr>
              <a:t>, demand responsive travel (e.g. fflecsi), E-bikes, car share</a:t>
            </a:r>
          </a:p>
          <a:p>
            <a:r>
              <a:rPr lang="en-GB" sz="2800" dirty="0">
                <a:latin typeface="Open Sans" panose="020B0606030504020204" pitchFamily="34" charset="0"/>
                <a:ea typeface="Open Sans" panose="020B0606030504020204" pitchFamily="34" charset="0"/>
                <a:cs typeface="Open Sans" panose="020B0606030504020204" pitchFamily="34" charset="0"/>
              </a:rPr>
              <a:t>750,000 passenger journeys last year in Wales</a:t>
            </a:r>
          </a:p>
          <a:p>
            <a:r>
              <a:rPr lang="en-GB" sz="2800" dirty="0">
                <a:latin typeface="Open Sans" panose="020B0606030504020204" pitchFamily="34" charset="0"/>
                <a:ea typeface="Open Sans" panose="020B0606030504020204" pitchFamily="34" charset="0"/>
                <a:cs typeface="Open Sans" panose="020B0606030504020204" pitchFamily="34" charset="0"/>
              </a:rPr>
              <a:t>The ‘average’ Welsh volunteer gives 30 hours per month to support their community through CT</a:t>
            </a:r>
          </a:p>
          <a:p>
            <a:r>
              <a:rPr lang="en-GB" sz="2800" dirty="0">
                <a:latin typeface="Open Sans" panose="020B0606030504020204" pitchFamily="34" charset="0"/>
                <a:ea typeface="Open Sans" panose="020B0606030504020204" pitchFamily="34" charset="0"/>
                <a:cs typeface="Open Sans" panose="020B0606030504020204" pitchFamily="34" charset="0"/>
              </a:rPr>
              <a:t>60% of journeys are health related</a:t>
            </a:r>
          </a:p>
          <a:p>
            <a:r>
              <a:rPr lang="en-GB" sz="2800" dirty="0">
                <a:latin typeface="Open Sans" panose="020B0606030504020204" pitchFamily="34" charset="0"/>
                <a:ea typeface="Open Sans" panose="020B0606030504020204" pitchFamily="34" charset="0"/>
                <a:cs typeface="Open Sans" panose="020B0606030504020204" pitchFamily="34" charset="0"/>
              </a:rPr>
              <a:t>70% of journeys are local, within 10 miles</a:t>
            </a:r>
          </a:p>
          <a:p>
            <a:r>
              <a:rPr lang="en-GB" sz="2800" dirty="0">
                <a:latin typeface="Open Sans" panose="020B0606030504020204" pitchFamily="34" charset="0"/>
                <a:ea typeface="Open Sans" panose="020B0606030504020204" pitchFamily="34" charset="0"/>
                <a:cs typeface="Open Sans" panose="020B0606030504020204" pitchFamily="34" charset="0"/>
              </a:rPr>
              <a:t>80% of schemes have been running longer than 20 years</a:t>
            </a:r>
          </a:p>
          <a:p>
            <a:pPr marL="0" indent="0">
              <a:lnSpc>
                <a:spcPct val="107000"/>
              </a:lnSpc>
              <a:spcAft>
                <a:spcPts val="800"/>
              </a:spcAft>
              <a:buNone/>
            </a:pPr>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4440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80A612B6-95A5-1E19-F952-A76C10D0CB74}"/>
              </a:ext>
            </a:extLst>
          </p:cNvPr>
          <p:cNvSpPr/>
          <p:nvPr/>
        </p:nvSpPr>
        <p:spPr>
          <a:xfrm rot="16200000">
            <a:off x="6611300" y="4338000"/>
            <a:ext cx="2160000" cy="2880000"/>
          </a:xfrm>
          <a:prstGeom prst="rtTriangle">
            <a:avLst/>
          </a:prstGeom>
          <a:solidFill>
            <a:srgbClr val="279C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black and white sign with white text&#10;&#10;Description automatically generated">
            <a:extLst>
              <a:ext uri="{FF2B5EF4-FFF2-40B4-BE49-F238E27FC236}">
                <a16:creationId xmlns:a16="http://schemas.microsoft.com/office/drawing/2014/main" id="{484C9ECD-6FDC-3E52-9549-EF1C60E5DC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5604880"/>
            <a:ext cx="1409700" cy="1239919"/>
          </a:xfrm>
          <a:prstGeom prst="rect">
            <a:avLst/>
          </a:prstGeom>
        </p:spPr>
      </p:pic>
      <p:pic>
        <p:nvPicPr>
          <p:cNvPr id="6" name="Online Media 5" title="Be Nawn Ni - Isdeitlau Llawn">
            <a:hlinkClick r:id="" action="ppaction://media"/>
            <a:extLst>
              <a:ext uri="{FF2B5EF4-FFF2-40B4-BE49-F238E27FC236}">
                <a16:creationId xmlns:a16="http://schemas.microsoft.com/office/drawing/2014/main" id="{04C14F7B-5116-1128-E49F-C12DE1B31752}"/>
              </a:ext>
            </a:extLst>
          </p:cNvPr>
          <p:cNvPicPr>
            <a:picLocks noRot="1" noChangeAspect="1"/>
          </p:cNvPicPr>
          <p:nvPr>
            <a:videoFile r:link="rId1"/>
          </p:nvPr>
        </p:nvPicPr>
        <p:blipFill>
          <a:blip r:embed="rId5"/>
          <a:stretch>
            <a:fillRect/>
          </a:stretch>
        </p:blipFill>
        <p:spPr>
          <a:xfrm>
            <a:off x="868848" y="1020141"/>
            <a:ext cx="7406303" cy="4181475"/>
          </a:xfrm>
          <a:prstGeom prst="rect">
            <a:avLst/>
          </a:prstGeom>
        </p:spPr>
      </p:pic>
      <p:sp>
        <p:nvSpPr>
          <p:cNvPr id="8" name="Title 7">
            <a:extLst>
              <a:ext uri="{FF2B5EF4-FFF2-40B4-BE49-F238E27FC236}">
                <a16:creationId xmlns:a16="http://schemas.microsoft.com/office/drawing/2014/main" id="{CF9F12F4-B786-0620-02B9-BA6A9341D5E8}"/>
              </a:ext>
            </a:extLst>
          </p:cNvPr>
          <p:cNvSpPr>
            <a:spLocks noGrp="1"/>
          </p:cNvSpPr>
          <p:nvPr>
            <p:ph type="title"/>
          </p:nvPr>
        </p:nvSpPr>
        <p:spPr/>
        <p:txBody>
          <a:bodyPr/>
          <a:lstStyle/>
          <a:p>
            <a:endParaRPr lang="en-GB"/>
          </a:p>
        </p:txBody>
      </p:sp>
      <p:sp>
        <p:nvSpPr>
          <p:cNvPr id="11" name="Content Placeholder 10">
            <a:extLst>
              <a:ext uri="{FF2B5EF4-FFF2-40B4-BE49-F238E27FC236}">
                <a16:creationId xmlns:a16="http://schemas.microsoft.com/office/drawing/2014/main" id="{BA58C747-0A52-C96D-6F1F-B09388B5C677}"/>
              </a:ext>
            </a:extLst>
          </p:cNvPr>
          <p:cNvSpPr>
            <a:spLocks noGrp="1"/>
          </p:cNvSpPr>
          <p:nvPr>
            <p:ph sz="quarter" idx="13"/>
          </p:nvPr>
        </p:nvSpPr>
        <p:spPr/>
        <p:txBody>
          <a:bodyPr/>
          <a:lstStyle/>
          <a:p>
            <a:endParaRPr lang="en-GB" dirty="0"/>
          </a:p>
        </p:txBody>
      </p:sp>
    </p:spTree>
    <p:extLst>
      <p:ext uri="{BB962C8B-B14F-4D97-AF65-F5344CB8AC3E}">
        <p14:creationId xmlns:p14="http://schemas.microsoft.com/office/powerpoint/2010/main" val="33565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C73F-1AD4-386E-BA69-FD008F765E16}"/>
              </a:ext>
            </a:extLst>
          </p:cNvPr>
          <p:cNvSpPr>
            <a:spLocks noGrp="1"/>
          </p:cNvSpPr>
          <p:nvPr>
            <p:ph type="title"/>
          </p:nvPr>
        </p:nvSpPr>
        <p:spPr>
          <a:xfrm>
            <a:off x="457200" y="568521"/>
            <a:ext cx="8229600" cy="1143000"/>
          </a:xfrm>
        </p:spPr>
        <p:txBody>
          <a:bodyPr>
            <a:noAutofit/>
          </a:bodyPr>
          <a:lstStyle/>
          <a:p>
            <a:pPr algn="l"/>
            <a:r>
              <a:rPr lang="en-GB" b="1" dirty="0">
                <a:solidFill>
                  <a:srgbClr val="009FE3"/>
                </a:solidFill>
                <a:latin typeface="Open Sans" panose="020B0606030504020204" pitchFamily="34" charset="0"/>
                <a:ea typeface="Open Sans" panose="020B0606030504020204" pitchFamily="34" charset="0"/>
                <a:cs typeface="Open Sans" panose="020B0606030504020204" pitchFamily="34" charset="0"/>
              </a:rPr>
              <a:t>Small interventions, big differences</a:t>
            </a:r>
          </a:p>
        </p:txBody>
      </p:sp>
      <p:sp>
        <p:nvSpPr>
          <p:cNvPr id="3" name="Right Triangle 2">
            <a:extLst>
              <a:ext uri="{FF2B5EF4-FFF2-40B4-BE49-F238E27FC236}">
                <a16:creationId xmlns:a16="http://schemas.microsoft.com/office/drawing/2014/main" id="{80A612B6-95A5-1E19-F952-A76C10D0CB74}"/>
              </a:ext>
            </a:extLst>
          </p:cNvPr>
          <p:cNvSpPr/>
          <p:nvPr/>
        </p:nvSpPr>
        <p:spPr>
          <a:xfrm rot="16200000">
            <a:off x="6611300" y="4338000"/>
            <a:ext cx="2160000" cy="2880000"/>
          </a:xfrm>
          <a:prstGeom prst="rtTriangle">
            <a:avLst/>
          </a:prstGeom>
          <a:solidFill>
            <a:srgbClr val="279C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black and white sign with white text&#10;&#10;Description automatically generated">
            <a:extLst>
              <a:ext uri="{FF2B5EF4-FFF2-40B4-BE49-F238E27FC236}">
                <a16:creationId xmlns:a16="http://schemas.microsoft.com/office/drawing/2014/main" id="{484C9ECD-6FDC-3E52-9549-EF1C60E5DC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604880"/>
            <a:ext cx="1409700" cy="1239919"/>
          </a:xfrm>
          <a:prstGeom prst="rect">
            <a:avLst/>
          </a:prstGeom>
        </p:spPr>
      </p:pic>
      <p:pic>
        <p:nvPicPr>
          <p:cNvPr id="8" name="Content Placeholder 7" descr="A diagram of people with text&#10;&#10;Description automatically generated with medium confidence">
            <a:extLst>
              <a:ext uri="{FF2B5EF4-FFF2-40B4-BE49-F238E27FC236}">
                <a16:creationId xmlns:a16="http://schemas.microsoft.com/office/drawing/2014/main" id="{E1D39587-51B2-41D8-B1B3-02680DD3F62D}"/>
              </a:ext>
            </a:extLst>
          </p:cNvPr>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428750" y="1752600"/>
            <a:ext cx="6286500" cy="4191000"/>
          </a:xfrm>
        </p:spPr>
      </p:pic>
    </p:spTree>
    <p:extLst>
      <p:ext uri="{BB962C8B-B14F-4D97-AF65-F5344CB8AC3E}">
        <p14:creationId xmlns:p14="http://schemas.microsoft.com/office/powerpoint/2010/main" val="3194764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C73F-1AD4-386E-BA69-FD008F765E16}"/>
              </a:ext>
            </a:extLst>
          </p:cNvPr>
          <p:cNvSpPr>
            <a:spLocks noGrp="1"/>
          </p:cNvSpPr>
          <p:nvPr>
            <p:ph type="title"/>
          </p:nvPr>
        </p:nvSpPr>
        <p:spPr/>
        <p:txBody>
          <a:bodyPr/>
          <a:lstStyle/>
          <a:p>
            <a:pPr algn="l"/>
            <a:r>
              <a:rPr lang="en-GB" b="1" dirty="0">
                <a:solidFill>
                  <a:srgbClr val="009FE3"/>
                </a:solidFill>
                <a:latin typeface="Open Sans" panose="020B0606030504020204" pitchFamily="34" charset="0"/>
                <a:ea typeface="Open Sans" panose="020B0606030504020204" pitchFamily="34" charset="0"/>
                <a:cs typeface="Open Sans" panose="020B0606030504020204" pitchFamily="34" charset="0"/>
              </a:rPr>
              <a:t>Policy context</a:t>
            </a:r>
          </a:p>
        </p:txBody>
      </p:sp>
      <p:sp>
        <p:nvSpPr>
          <p:cNvPr id="3" name="Right Triangle 2">
            <a:extLst>
              <a:ext uri="{FF2B5EF4-FFF2-40B4-BE49-F238E27FC236}">
                <a16:creationId xmlns:a16="http://schemas.microsoft.com/office/drawing/2014/main" id="{80A612B6-95A5-1E19-F952-A76C10D0CB74}"/>
              </a:ext>
            </a:extLst>
          </p:cNvPr>
          <p:cNvSpPr/>
          <p:nvPr/>
        </p:nvSpPr>
        <p:spPr>
          <a:xfrm rot="16200000">
            <a:off x="6611300" y="4338000"/>
            <a:ext cx="2160000" cy="2880000"/>
          </a:xfrm>
          <a:prstGeom prst="rtTriangle">
            <a:avLst/>
          </a:prstGeom>
          <a:solidFill>
            <a:srgbClr val="279C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black and white sign with white text&#10;&#10;Description automatically generated">
            <a:extLst>
              <a:ext uri="{FF2B5EF4-FFF2-40B4-BE49-F238E27FC236}">
                <a16:creationId xmlns:a16="http://schemas.microsoft.com/office/drawing/2014/main" id="{484C9ECD-6FDC-3E52-9549-EF1C60E5DC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604880"/>
            <a:ext cx="1409700" cy="1239919"/>
          </a:xfrm>
          <a:prstGeom prst="rect">
            <a:avLst/>
          </a:prstGeom>
        </p:spPr>
      </p:pic>
      <p:sp>
        <p:nvSpPr>
          <p:cNvPr id="4" name="TextBox 3">
            <a:extLst>
              <a:ext uri="{FF2B5EF4-FFF2-40B4-BE49-F238E27FC236}">
                <a16:creationId xmlns:a16="http://schemas.microsoft.com/office/drawing/2014/main" id="{55BED7CA-275D-2A5B-EB12-045E37BB2DB0}"/>
              </a:ext>
            </a:extLst>
          </p:cNvPr>
          <p:cNvSpPr txBox="1"/>
          <p:nvPr/>
        </p:nvSpPr>
        <p:spPr>
          <a:xfrm>
            <a:off x="457200" y="6183283"/>
            <a:ext cx="6705600" cy="400079"/>
          </a:xfrm>
          <a:prstGeom prst="rect">
            <a:avLst/>
          </a:prstGeom>
          <a:noFill/>
        </p:spPr>
        <p:txBody>
          <a:bodyPr wrap="square" lIns="91410" tIns="45705" rIns="91410" bIns="45705" rtlCol="0">
            <a:spAutoFit/>
          </a:bodyPr>
          <a:lstStyle/>
          <a:p>
            <a:r>
              <a:rPr lang="en-GB" sz="2000" dirty="0">
                <a:latin typeface="Open Sans Light" panose="020B0306030504020204" pitchFamily="34" charset="0"/>
                <a:ea typeface="Open Sans Light" panose="020B0306030504020204" pitchFamily="34" charset="0"/>
                <a:cs typeface="Open Sans Light" panose="020B0306030504020204" pitchFamily="34" charset="0"/>
              </a:rPr>
              <a:t>#CommunitySolutions</a:t>
            </a:r>
          </a:p>
        </p:txBody>
      </p:sp>
      <p:sp>
        <p:nvSpPr>
          <p:cNvPr id="7" name="Content Placeholder 6">
            <a:extLst>
              <a:ext uri="{FF2B5EF4-FFF2-40B4-BE49-F238E27FC236}">
                <a16:creationId xmlns:a16="http://schemas.microsoft.com/office/drawing/2014/main" id="{177960F0-F0A4-9FAB-CA91-6BD20FC7E346}"/>
              </a:ext>
            </a:extLst>
          </p:cNvPr>
          <p:cNvSpPr>
            <a:spLocks noGrp="1"/>
          </p:cNvSpPr>
          <p:nvPr>
            <p:ph sz="quarter" idx="13"/>
          </p:nvPr>
        </p:nvSpPr>
        <p:spPr/>
        <p:txBody>
          <a:bodyPr>
            <a:normAutofit fontScale="47500" lnSpcReduction="20000"/>
          </a:bodyPr>
          <a:lstStyle/>
          <a:p>
            <a:pPr marL="0" indent="0">
              <a:lnSpc>
                <a:spcPct val="107000"/>
              </a:lnSpc>
              <a:spcAft>
                <a:spcPts val="800"/>
              </a:spcAft>
              <a:buNone/>
            </a:pPr>
            <a:r>
              <a:rPr lang="en-GB" sz="5100" kern="100" dirty="0">
                <a:effectLst/>
                <a:latin typeface="Open Sans" panose="020B0606030504020204" pitchFamily="34" charset="0"/>
                <a:ea typeface="Open Sans" panose="020B0606030504020204" pitchFamily="34" charset="0"/>
                <a:cs typeface="Open Sans" panose="020B0606030504020204" pitchFamily="34" charset="0"/>
              </a:rPr>
              <a:t>‘Community Transport is all about removing transport barriers and providing community solutions to meet unmet transport needs. We know that existing bus services, whether public or commercial, are unable to provide for the needs of everyone equally and equitably. We believe in local, user-led solutions to removing transport barriers. With the right infrastructure support, we can work with our partners in the public and private sectors to help urban, rural and island communities all over the UK to connect and thrive.’</a:t>
            </a:r>
          </a:p>
          <a:p>
            <a:pPr marL="0" indent="0">
              <a:buNone/>
            </a:pPr>
            <a:endParaRPr lang="en-GB" sz="51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 action="ppaction://noaction"/>
            </a:endParaRPr>
          </a:p>
          <a:p>
            <a:pPr marL="0" indent="0">
              <a:buNone/>
            </a:pPr>
            <a:r>
              <a:rPr lang="en-GB" sz="51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 action="ppaction://noaction"/>
              </a:rPr>
              <a:t>https://ctauk.org/manifesto2024/</a:t>
            </a:r>
            <a:r>
              <a:rPr lang="en-GB" sz="51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5062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7EAA5-0093-24C0-968A-2424F28A4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1C3982-C5A4-EF50-C512-B7C2FEA64D70}"/>
              </a:ext>
            </a:extLst>
          </p:cNvPr>
          <p:cNvSpPr>
            <a:spLocks noGrp="1"/>
          </p:cNvSpPr>
          <p:nvPr>
            <p:ph type="title"/>
          </p:nvPr>
        </p:nvSpPr>
        <p:spPr>
          <a:xfrm>
            <a:off x="457200" y="342900"/>
            <a:ext cx="8229600" cy="1143000"/>
          </a:xfrm>
        </p:spPr>
        <p:txBody>
          <a:bodyPr>
            <a:noAutofit/>
          </a:bodyPr>
          <a:lstStyle/>
          <a:p>
            <a:pPr algn="l"/>
            <a:r>
              <a:rPr lang="en-GB" b="1" dirty="0">
                <a:solidFill>
                  <a:srgbClr val="009FE3"/>
                </a:solidFill>
                <a:latin typeface="Open Sans" panose="020B0606030504020204" pitchFamily="34" charset="0"/>
                <a:ea typeface="Open Sans" panose="020B0606030504020204" pitchFamily="34" charset="0"/>
                <a:cs typeface="Open Sans" panose="020B0606030504020204" pitchFamily="34" charset="0"/>
              </a:rPr>
              <a:t>Community at the heart of transport</a:t>
            </a:r>
          </a:p>
        </p:txBody>
      </p:sp>
      <p:sp>
        <p:nvSpPr>
          <p:cNvPr id="3" name="Right Triangle 2">
            <a:extLst>
              <a:ext uri="{FF2B5EF4-FFF2-40B4-BE49-F238E27FC236}">
                <a16:creationId xmlns:a16="http://schemas.microsoft.com/office/drawing/2014/main" id="{788932F1-2233-0D5A-D43F-832244725DD2}"/>
              </a:ext>
            </a:extLst>
          </p:cNvPr>
          <p:cNvSpPr/>
          <p:nvPr/>
        </p:nvSpPr>
        <p:spPr>
          <a:xfrm rot="16200000">
            <a:off x="6611300" y="4338000"/>
            <a:ext cx="2160000" cy="2880000"/>
          </a:xfrm>
          <a:prstGeom prst="rtTriangle">
            <a:avLst/>
          </a:prstGeom>
          <a:solidFill>
            <a:srgbClr val="279C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black and white sign with white text&#10;&#10;Description automatically generated">
            <a:extLst>
              <a:ext uri="{FF2B5EF4-FFF2-40B4-BE49-F238E27FC236}">
                <a16:creationId xmlns:a16="http://schemas.microsoft.com/office/drawing/2014/main" id="{D9A8CCD2-3E5F-A891-5253-0F46EC63D1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604880"/>
            <a:ext cx="1409700" cy="1239919"/>
          </a:xfrm>
          <a:prstGeom prst="rect">
            <a:avLst/>
          </a:prstGeom>
        </p:spPr>
      </p:pic>
      <p:pic>
        <p:nvPicPr>
          <p:cNvPr id="8" name="Content Placeholder 7" descr="A collage of people and vehicles&#10;&#10;Description automatically generated">
            <a:extLst>
              <a:ext uri="{FF2B5EF4-FFF2-40B4-BE49-F238E27FC236}">
                <a16:creationId xmlns:a16="http://schemas.microsoft.com/office/drawing/2014/main" id="{BFCFB97B-0B35-AC1F-58D7-CFB5F94013FA}"/>
              </a:ext>
            </a:extLst>
          </p:cNvPr>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2700" y="1716882"/>
            <a:ext cx="9139766" cy="5141118"/>
          </a:xfrm>
        </p:spPr>
      </p:pic>
    </p:spTree>
    <p:extLst>
      <p:ext uri="{BB962C8B-B14F-4D97-AF65-F5344CB8AC3E}">
        <p14:creationId xmlns:p14="http://schemas.microsoft.com/office/powerpoint/2010/main" val="14233826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1.0.5407"/>
  <p:tag name="SLIDO_PRESENTATION_ID" val="00000000-0000-0000-0000-000000000000"/>
  <p:tag name="SLIDO_EVENT_UUID" val="9d99a223-2368-48c5-afb7-48e4eea9dc09"/>
  <p:tag name="SLIDO_EVENT_SECTION_UUID" val="72a994b5-1292-4562-8604-1ce02d9c86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14EE70572B7349BABCE924E5166215" ma:contentTypeVersion="13" ma:contentTypeDescription="Create a new document." ma:contentTypeScope="" ma:versionID="07a9494530e72889df150a9848283607">
  <xsd:schema xmlns:xsd="http://www.w3.org/2001/XMLSchema" xmlns:xs="http://www.w3.org/2001/XMLSchema" xmlns:p="http://schemas.microsoft.com/office/2006/metadata/properties" xmlns:ns3="56a022f4-2be3-4a0a-bc5f-3cd1aeb4165e" xmlns:ns4="98f239e0-7972-4f39-8621-2cbeb7a838ee" targetNamespace="http://schemas.microsoft.com/office/2006/metadata/properties" ma:root="true" ma:fieldsID="471986b4dc9544e90b8cfe32f4c8fea0" ns3:_="" ns4:_="">
    <xsd:import namespace="56a022f4-2be3-4a0a-bc5f-3cd1aeb4165e"/>
    <xsd:import namespace="98f239e0-7972-4f39-8621-2cbeb7a838e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a022f4-2be3-4a0a-bc5f-3cd1aeb416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f239e0-7972-4f39-8621-2cbeb7a838e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CCF569-06BA-480B-9F19-874659A8D841}">
  <ds:schemaRefs>
    <ds:schemaRef ds:uri="56a022f4-2be3-4a0a-bc5f-3cd1aeb4165e"/>
    <ds:schemaRef ds:uri="http://purl.org/dc/terms/"/>
    <ds:schemaRef ds:uri="98f239e0-7972-4f39-8621-2cbeb7a838e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50935E8-728B-422F-BB24-464ACA898779}">
  <ds:schemaRefs>
    <ds:schemaRef ds:uri="http://schemas.microsoft.com/sharepoint/v3/contenttype/forms"/>
  </ds:schemaRefs>
</ds:datastoreItem>
</file>

<file path=customXml/itemProps3.xml><?xml version="1.0" encoding="utf-8"?>
<ds:datastoreItem xmlns:ds="http://schemas.openxmlformats.org/officeDocument/2006/customXml" ds:itemID="{34CC3005-3947-4CF7-98CA-0535C7F7EC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a022f4-2be3-4a0a-bc5f-3cd1aeb4165e"/>
    <ds:schemaRef ds:uri="98f239e0-7972-4f39-8621-2cbeb7a838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6016</TotalTime>
  <Words>790</Words>
  <Application>Microsoft Office PowerPoint</Application>
  <PresentationFormat>On-screen Show (4:3)</PresentationFormat>
  <Paragraphs>64</Paragraphs>
  <Slides>10</Slides>
  <Notes>10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Arial</vt:lpstr>
      <vt:lpstr>Calibri</vt:lpstr>
      <vt:lpstr>Calibri Light</vt:lpstr>
      <vt:lpstr>GDS Transport</vt:lpstr>
      <vt:lpstr>Open Sans</vt:lpstr>
      <vt:lpstr>Open Sans Light</vt:lpstr>
      <vt:lpstr>Office Theme</vt:lpstr>
      <vt:lpstr>PowerPoint Presentation</vt:lpstr>
      <vt:lpstr>No-one Left Behind</vt:lpstr>
      <vt:lpstr>PowerPoint Presentation</vt:lpstr>
      <vt:lpstr>Why does this matter?</vt:lpstr>
      <vt:lpstr>Community Transport in Wales</vt:lpstr>
      <vt:lpstr>PowerPoint Presentation</vt:lpstr>
      <vt:lpstr>Small interventions, big differences</vt:lpstr>
      <vt:lpstr>Policy context</vt:lpstr>
      <vt:lpstr>Community at the heart of transport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Jeffery</dc:creator>
  <cp:lastModifiedBy>Gemma Lelliott</cp:lastModifiedBy>
  <cp:revision>174</cp:revision>
  <dcterms:created xsi:type="dcterms:W3CDTF">2006-08-16T00:00:00Z</dcterms:created>
  <dcterms:modified xsi:type="dcterms:W3CDTF">2024-12-02T16:04:05Z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0x010100A314EE70572B7349BABCE924E5166215</vt:lpwstr>
  </property>
  <property fmtid="{D5CDD505-2E9C-101B-9397-08002B2CF9AE}" pid="3" name="SlidoAppVersion">
    <vt:lpwstr>1.11.0.5407</vt:lpwstr>
  </property>
</Properties>
</file>